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0"/>
  </p:notesMasterIdLst>
  <p:handoutMasterIdLst>
    <p:handoutMasterId r:id="rId51"/>
  </p:handoutMasterIdLst>
  <p:sldIdLst>
    <p:sldId id="256" r:id="rId6"/>
    <p:sldId id="261" r:id="rId7"/>
    <p:sldId id="304" r:id="rId8"/>
    <p:sldId id="301" r:id="rId9"/>
    <p:sldId id="300" r:id="rId10"/>
    <p:sldId id="318" r:id="rId11"/>
    <p:sldId id="280" r:id="rId12"/>
    <p:sldId id="264" r:id="rId13"/>
    <p:sldId id="266" r:id="rId14"/>
    <p:sldId id="358" r:id="rId15"/>
    <p:sldId id="262" r:id="rId16"/>
    <p:sldId id="326" r:id="rId17"/>
    <p:sldId id="330" r:id="rId18"/>
    <p:sldId id="327" r:id="rId19"/>
    <p:sldId id="352" r:id="rId20"/>
    <p:sldId id="354" r:id="rId21"/>
    <p:sldId id="355" r:id="rId22"/>
    <p:sldId id="328" r:id="rId23"/>
    <p:sldId id="356" r:id="rId24"/>
    <p:sldId id="353" r:id="rId25"/>
    <p:sldId id="331" r:id="rId26"/>
    <p:sldId id="357" r:id="rId27"/>
    <p:sldId id="332" r:id="rId28"/>
    <p:sldId id="361" r:id="rId29"/>
    <p:sldId id="333" r:id="rId30"/>
    <p:sldId id="360" r:id="rId31"/>
    <p:sldId id="334" r:id="rId32"/>
    <p:sldId id="335" r:id="rId33"/>
    <p:sldId id="340" r:id="rId34"/>
    <p:sldId id="338" r:id="rId35"/>
    <p:sldId id="337" r:id="rId36"/>
    <p:sldId id="341" r:id="rId37"/>
    <p:sldId id="342" r:id="rId38"/>
    <p:sldId id="343" r:id="rId39"/>
    <p:sldId id="346" r:id="rId40"/>
    <p:sldId id="348" r:id="rId41"/>
    <p:sldId id="347" r:id="rId42"/>
    <p:sldId id="336" r:id="rId43"/>
    <p:sldId id="349" r:id="rId44"/>
    <p:sldId id="344" r:id="rId45"/>
    <p:sldId id="350" r:id="rId46"/>
    <p:sldId id="351" r:id="rId47"/>
    <p:sldId id="359" r:id="rId48"/>
    <p:sldId id="314" r:id="rId49"/>
  </p:sldIdLst>
  <p:sldSz cx="9144000" cy="6858000" type="screen4x3"/>
  <p:notesSz cx="6810375" cy="99425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E3D4C53-B712-4D92-B545-BD2E649A5C8C}">
          <p14:sldIdLst>
            <p14:sldId id="256"/>
            <p14:sldId id="261"/>
            <p14:sldId id="304"/>
            <p14:sldId id="301"/>
            <p14:sldId id="300"/>
            <p14:sldId id="318"/>
            <p14:sldId id="280"/>
            <p14:sldId id="264"/>
            <p14:sldId id="266"/>
            <p14:sldId id="358"/>
            <p14:sldId id="262"/>
            <p14:sldId id="326"/>
            <p14:sldId id="330"/>
            <p14:sldId id="327"/>
            <p14:sldId id="352"/>
            <p14:sldId id="354"/>
            <p14:sldId id="355"/>
            <p14:sldId id="328"/>
            <p14:sldId id="356"/>
          </p14:sldIdLst>
        </p14:section>
        <p14:section name="Section sans titre" id="{8D417D27-D8D3-4842-B13A-594BA617919B}">
          <p14:sldIdLst>
            <p14:sldId id="353"/>
            <p14:sldId id="331"/>
            <p14:sldId id="357"/>
            <p14:sldId id="332"/>
            <p14:sldId id="361"/>
            <p14:sldId id="333"/>
            <p14:sldId id="360"/>
            <p14:sldId id="334"/>
            <p14:sldId id="335"/>
            <p14:sldId id="340"/>
            <p14:sldId id="338"/>
            <p14:sldId id="337"/>
            <p14:sldId id="341"/>
            <p14:sldId id="342"/>
            <p14:sldId id="343"/>
            <p14:sldId id="346"/>
            <p14:sldId id="348"/>
            <p14:sldId id="347"/>
            <p14:sldId id="336"/>
            <p14:sldId id="349"/>
            <p14:sldId id="344"/>
            <p14:sldId id="350"/>
            <p14:sldId id="351"/>
            <p14:sldId id="359"/>
            <p14:sldId id="3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762">
          <p15:clr>
            <a:srgbClr val="A4A3A4"/>
          </p15:clr>
        </p15:guide>
        <p15:guide id="4" orient="horz" pos="498">
          <p15:clr>
            <a:srgbClr val="A4A3A4"/>
          </p15:clr>
        </p15:guide>
        <p15:guide id="5" pos="2865">
          <p15:clr>
            <a:srgbClr val="A4A3A4"/>
          </p15:clr>
        </p15:guide>
        <p15:guide id="6" pos="390">
          <p15:clr>
            <a:srgbClr val="A4A3A4"/>
          </p15:clr>
        </p15:guide>
        <p15:guide id="7" pos="450">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AA00"/>
    <a:srgbClr val="004E7F"/>
    <a:srgbClr val="00375A"/>
    <a:srgbClr val="5B4711"/>
    <a:srgbClr val="FFFFD4"/>
    <a:srgbClr val="00B0F0"/>
    <a:srgbClr val="01A0EF"/>
    <a:srgbClr val="25A8E0"/>
    <a:srgbClr val="149EAD"/>
    <a:srgbClr val="2E35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7175" autoAdjust="0"/>
  </p:normalViewPr>
  <p:slideViewPr>
    <p:cSldViewPr snapToGrid="0" snapToObjects="1">
      <p:cViewPr varScale="1">
        <p:scale>
          <a:sx n="119" d="100"/>
          <a:sy n="119" d="100"/>
        </p:scale>
        <p:origin x="978" y="108"/>
      </p:cViewPr>
      <p:guideLst>
        <p:guide orient="horz" pos="2160"/>
        <p:guide pos="2880"/>
        <p:guide orient="horz" pos="762"/>
        <p:guide orient="horz" pos="498"/>
        <p:guide pos="2865"/>
        <p:guide pos="390"/>
        <p:guide pos="45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79" d="100"/>
          <a:sy n="79" d="100"/>
        </p:scale>
        <p:origin x="-3930" y="-7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F905D-3ADA-4C1C-B650-E0063B4099CD}" type="doc">
      <dgm:prSet loTypeId="urn:microsoft.com/office/officeart/2005/8/layout/process1" loCatId="process" qsTypeId="urn:microsoft.com/office/officeart/2005/8/quickstyle/simple1" qsCatId="simple" csTypeId="urn:microsoft.com/office/officeart/2005/8/colors/colorful4" csCatId="colorful" phldr="1"/>
      <dgm:spPr/>
    </dgm:pt>
    <dgm:pt modelId="{A5FEE9C7-D0E2-45C1-AFED-B6452215A393}">
      <dgm:prSet phldrT="[Texte]" custT="1"/>
      <dgm:spPr/>
      <dgm:t>
        <a:bodyPr/>
        <a:lstStyle/>
        <a:p>
          <a:r>
            <a:rPr lang="en-GB" sz="2000" b="0" noProof="0" dirty="0">
              <a:latin typeface="Lato" panose="020F0502020204030203" pitchFamily="34" charset="0"/>
              <a:cs typeface="Lato" panose="020F0502020204030203" pitchFamily="34" charset="0"/>
            </a:rPr>
            <a:t>Source</a:t>
          </a:r>
        </a:p>
      </dgm:t>
    </dgm:pt>
    <dgm:pt modelId="{13E4C247-7196-487F-A51C-FACC34D0D2D2}" type="parTrans" cxnId="{1977537F-43DF-48BA-87E4-2E9AADB9F026}">
      <dgm:prSet/>
      <dgm:spPr/>
      <dgm:t>
        <a:bodyPr/>
        <a:lstStyle/>
        <a:p>
          <a:endParaRPr lang="fr-FR" sz="2000" b="0"/>
        </a:p>
      </dgm:t>
    </dgm:pt>
    <dgm:pt modelId="{5F238522-A7AB-403E-AE2E-8A35060D12BD}" type="sibTrans" cxnId="{1977537F-43DF-48BA-87E4-2E9AADB9F026}">
      <dgm:prSet custT="1"/>
      <dgm:spPr/>
      <dgm:t>
        <a:bodyPr/>
        <a:lstStyle/>
        <a:p>
          <a:endParaRPr lang="fr-FR" sz="2000" b="0"/>
        </a:p>
      </dgm:t>
    </dgm:pt>
    <dgm:pt modelId="{A1A34B0C-31F0-4C57-8574-E8901D132011}">
      <dgm:prSet phldrT="[Texte]" custT="1"/>
      <dgm:spPr>
        <a:solidFill>
          <a:schemeClr val="accent1"/>
        </a:solidFill>
      </dgm:spPr>
      <dgm:t>
        <a:bodyPr/>
        <a:lstStyle/>
        <a:p>
          <a:r>
            <a:rPr lang="en-GB" sz="2000" b="0" noProof="0" dirty="0">
              <a:latin typeface="Lato" panose="020F0502020204030203" pitchFamily="34" charset="0"/>
              <a:cs typeface="Lato" panose="020F0502020204030203" pitchFamily="34" charset="0"/>
            </a:rPr>
            <a:t>Pathway</a:t>
          </a:r>
        </a:p>
      </dgm:t>
    </dgm:pt>
    <dgm:pt modelId="{E0478DC2-398F-44AF-ABCC-16014CB3D2A5}" type="parTrans" cxnId="{215FBAC3-D51D-4593-B5CD-3819F1CB389C}">
      <dgm:prSet/>
      <dgm:spPr/>
      <dgm:t>
        <a:bodyPr/>
        <a:lstStyle/>
        <a:p>
          <a:endParaRPr lang="fr-FR" sz="2000" b="0"/>
        </a:p>
      </dgm:t>
    </dgm:pt>
    <dgm:pt modelId="{C2575D0A-FB0D-45E8-B1DB-28A04ECB6B26}" type="sibTrans" cxnId="{215FBAC3-D51D-4593-B5CD-3819F1CB389C}">
      <dgm:prSet custT="1"/>
      <dgm:spPr>
        <a:solidFill>
          <a:schemeClr val="accent5"/>
        </a:solidFill>
      </dgm:spPr>
      <dgm:t>
        <a:bodyPr/>
        <a:lstStyle/>
        <a:p>
          <a:endParaRPr lang="fr-FR" sz="2000" b="0"/>
        </a:p>
      </dgm:t>
    </dgm:pt>
    <dgm:pt modelId="{5A15D2B8-6F06-4236-81CC-86189229EC45}">
      <dgm:prSet phldrT="[Texte]" custT="1"/>
      <dgm:spPr>
        <a:solidFill>
          <a:schemeClr val="accent5"/>
        </a:solidFill>
      </dgm:spPr>
      <dgm:t>
        <a:bodyPr/>
        <a:lstStyle/>
        <a:p>
          <a:r>
            <a:rPr lang="en-GB" sz="2000" b="0" noProof="0" dirty="0">
              <a:latin typeface="Lato" panose="020F0502020204030203" pitchFamily="34" charset="0"/>
              <a:cs typeface="Lato" panose="020F0502020204030203" pitchFamily="34" charset="0"/>
            </a:rPr>
            <a:t>Receptor</a:t>
          </a:r>
        </a:p>
      </dgm:t>
    </dgm:pt>
    <dgm:pt modelId="{68366D61-867E-47FB-ACC9-3171077E80CD}" type="parTrans" cxnId="{74CEE697-102B-4922-A732-EE2FFB24B56B}">
      <dgm:prSet/>
      <dgm:spPr/>
      <dgm:t>
        <a:bodyPr/>
        <a:lstStyle/>
        <a:p>
          <a:endParaRPr lang="fr-FR" sz="2000" b="0"/>
        </a:p>
      </dgm:t>
    </dgm:pt>
    <dgm:pt modelId="{238832A4-CB0D-44E7-BDB9-4408C9374DC4}" type="sibTrans" cxnId="{74CEE697-102B-4922-A732-EE2FFB24B56B}">
      <dgm:prSet/>
      <dgm:spPr/>
      <dgm:t>
        <a:bodyPr/>
        <a:lstStyle/>
        <a:p>
          <a:endParaRPr lang="fr-FR" sz="2000" b="0"/>
        </a:p>
      </dgm:t>
    </dgm:pt>
    <dgm:pt modelId="{A33F99DA-3D6F-435F-BC1C-4E2760755714}" type="pres">
      <dgm:prSet presAssocID="{E86F905D-3ADA-4C1C-B650-E0063B4099CD}" presName="Name0" presStyleCnt="0">
        <dgm:presLayoutVars>
          <dgm:dir/>
          <dgm:resizeHandles val="exact"/>
        </dgm:presLayoutVars>
      </dgm:prSet>
      <dgm:spPr/>
    </dgm:pt>
    <dgm:pt modelId="{D62E8B70-0F9A-4BD8-AC5B-DAAA23200F8C}" type="pres">
      <dgm:prSet presAssocID="{A5FEE9C7-D0E2-45C1-AFED-B6452215A393}" presName="node" presStyleLbl="node1" presStyleIdx="0" presStyleCnt="3">
        <dgm:presLayoutVars>
          <dgm:bulletEnabled val="1"/>
        </dgm:presLayoutVars>
      </dgm:prSet>
      <dgm:spPr/>
    </dgm:pt>
    <dgm:pt modelId="{9DEE4A63-2B3D-4414-AD9B-EB0FB5647EB8}" type="pres">
      <dgm:prSet presAssocID="{5F238522-A7AB-403E-AE2E-8A35060D12BD}" presName="sibTrans" presStyleLbl="sibTrans2D1" presStyleIdx="0" presStyleCnt="2"/>
      <dgm:spPr/>
    </dgm:pt>
    <dgm:pt modelId="{B51A1796-E3C5-4570-931B-5E3B843BE5C4}" type="pres">
      <dgm:prSet presAssocID="{5F238522-A7AB-403E-AE2E-8A35060D12BD}" presName="connectorText" presStyleLbl="sibTrans2D1" presStyleIdx="0" presStyleCnt="2"/>
      <dgm:spPr/>
    </dgm:pt>
    <dgm:pt modelId="{4A79E981-622A-4123-9FE0-E7FEBD6005E4}" type="pres">
      <dgm:prSet presAssocID="{A1A34B0C-31F0-4C57-8574-E8901D132011}" presName="node" presStyleLbl="node1" presStyleIdx="1" presStyleCnt="3">
        <dgm:presLayoutVars>
          <dgm:bulletEnabled val="1"/>
        </dgm:presLayoutVars>
      </dgm:prSet>
      <dgm:spPr/>
    </dgm:pt>
    <dgm:pt modelId="{278BF1F4-9BD7-4E8E-ACD8-256198D378B9}" type="pres">
      <dgm:prSet presAssocID="{C2575D0A-FB0D-45E8-B1DB-28A04ECB6B26}" presName="sibTrans" presStyleLbl="sibTrans2D1" presStyleIdx="1" presStyleCnt="2"/>
      <dgm:spPr/>
    </dgm:pt>
    <dgm:pt modelId="{BA955E85-7BA3-4F95-AA6A-AF5F9E621596}" type="pres">
      <dgm:prSet presAssocID="{C2575D0A-FB0D-45E8-B1DB-28A04ECB6B26}" presName="connectorText" presStyleLbl="sibTrans2D1" presStyleIdx="1" presStyleCnt="2"/>
      <dgm:spPr/>
    </dgm:pt>
    <dgm:pt modelId="{29D7570C-9101-436D-AF43-48912C04AA9C}" type="pres">
      <dgm:prSet presAssocID="{5A15D2B8-6F06-4236-81CC-86189229EC45}" presName="node" presStyleLbl="node1" presStyleIdx="2" presStyleCnt="3">
        <dgm:presLayoutVars>
          <dgm:bulletEnabled val="1"/>
        </dgm:presLayoutVars>
      </dgm:prSet>
      <dgm:spPr/>
    </dgm:pt>
  </dgm:ptLst>
  <dgm:cxnLst>
    <dgm:cxn modelId="{150A1315-16EB-4515-8D60-6475BAA760A7}" type="presOf" srcId="{A1A34B0C-31F0-4C57-8574-E8901D132011}" destId="{4A79E981-622A-4123-9FE0-E7FEBD6005E4}" srcOrd="0" destOrd="0" presId="urn:microsoft.com/office/officeart/2005/8/layout/process1"/>
    <dgm:cxn modelId="{F058D626-55F0-4303-8F4A-BF7AF661A8FE}" type="presOf" srcId="{5F238522-A7AB-403E-AE2E-8A35060D12BD}" destId="{B51A1796-E3C5-4570-931B-5E3B843BE5C4}" srcOrd="1" destOrd="0" presId="urn:microsoft.com/office/officeart/2005/8/layout/process1"/>
    <dgm:cxn modelId="{C033DE2C-99D0-4D38-AC88-4B308D515FFC}" type="presOf" srcId="{5A15D2B8-6F06-4236-81CC-86189229EC45}" destId="{29D7570C-9101-436D-AF43-48912C04AA9C}" srcOrd="0" destOrd="0" presId="urn:microsoft.com/office/officeart/2005/8/layout/process1"/>
    <dgm:cxn modelId="{32172938-AA0B-4015-B09B-42944FD9E89C}" type="presOf" srcId="{5F238522-A7AB-403E-AE2E-8A35060D12BD}" destId="{9DEE4A63-2B3D-4414-AD9B-EB0FB5647EB8}" srcOrd="0" destOrd="0" presId="urn:microsoft.com/office/officeart/2005/8/layout/process1"/>
    <dgm:cxn modelId="{1977537F-43DF-48BA-87E4-2E9AADB9F026}" srcId="{E86F905D-3ADA-4C1C-B650-E0063B4099CD}" destId="{A5FEE9C7-D0E2-45C1-AFED-B6452215A393}" srcOrd="0" destOrd="0" parTransId="{13E4C247-7196-487F-A51C-FACC34D0D2D2}" sibTransId="{5F238522-A7AB-403E-AE2E-8A35060D12BD}"/>
    <dgm:cxn modelId="{74CEE697-102B-4922-A732-EE2FFB24B56B}" srcId="{E86F905D-3ADA-4C1C-B650-E0063B4099CD}" destId="{5A15D2B8-6F06-4236-81CC-86189229EC45}" srcOrd="2" destOrd="0" parTransId="{68366D61-867E-47FB-ACC9-3171077E80CD}" sibTransId="{238832A4-CB0D-44E7-BDB9-4408C9374DC4}"/>
    <dgm:cxn modelId="{3EC289AF-440E-410F-8F94-12D9C0D8429E}" type="presOf" srcId="{A5FEE9C7-D0E2-45C1-AFED-B6452215A393}" destId="{D62E8B70-0F9A-4BD8-AC5B-DAAA23200F8C}" srcOrd="0" destOrd="0" presId="urn:microsoft.com/office/officeart/2005/8/layout/process1"/>
    <dgm:cxn modelId="{215FBAC3-D51D-4593-B5CD-3819F1CB389C}" srcId="{E86F905D-3ADA-4C1C-B650-E0063B4099CD}" destId="{A1A34B0C-31F0-4C57-8574-E8901D132011}" srcOrd="1" destOrd="0" parTransId="{E0478DC2-398F-44AF-ABCC-16014CB3D2A5}" sibTransId="{C2575D0A-FB0D-45E8-B1DB-28A04ECB6B26}"/>
    <dgm:cxn modelId="{287997DC-BA2B-40FC-9E5C-68751C8D9799}" type="presOf" srcId="{C2575D0A-FB0D-45E8-B1DB-28A04ECB6B26}" destId="{BA955E85-7BA3-4F95-AA6A-AF5F9E621596}" srcOrd="1" destOrd="0" presId="urn:microsoft.com/office/officeart/2005/8/layout/process1"/>
    <dgm:cxn modelId="{996B4FFD-165D-45E9-BFF1-C5E9128AE8BF}" type="presOf" srcId="{E86F905D-3ADA-4C1C-B650-E0063B4099CD}" destId="{A33F99DA-3D6F-435F-BC1C-4E2760755714}" srcOrd="0" destOrd="0" presId="urn:microsoft.com/office/officeart/2005/8/layout/process1"/>
    <dgm:cxn modelId="{C1D67FFE-BB07-4083-90C8-411473BBA4D0}" type="presOf" srcId="{C2575D0A-FB0D-45E8-B1DB-28A04ECB6B26}" destId="{278BF1F4-9BD7-4E8E-ACD8-256198D378B9}" srcOrd="0" destOrd="0" presId="urn:microsoft.com/office/officeart/2005/8/layout/process1"/>
    <dgm:cxn modelId="{EB75A8AD-DC76-4F58-A7EB-279AA030F00D}" type="presParOf" srcId="{A33F99DA-3D6F-435F-BC1C-4E2760755714}" destId="{D62E8B70-0F9A-4BD8-AC5B-DAAA23200F8C}" srcOrd="0" destOrd="0" presId="urn:microsoft.com/office/officeart/2005/8/layout/process1"/>
    <dgm:cxn modelId="{444748D8-51C8-4176-8FF7-E06FCE56B2B9}" type="presParOf" srcId="{A33F99DA-3D6F-435F-BC1C-4E2760755714}" destId="{9DEE4A63-2B3D-4414-AD9B-EB0FB5647EB8}" srcOrd="1" destOrd="0" presId="urn:microsoft.com/office/officeart/2005/8/layout/process1"/>
    <dgm:cxn modelId="{057D2999-1F80-4DF0-851C-952544ACA4C2}" type="presParOf" srcId="{9DEE4A63-2B3D-4414-AD9B-EB0FB5647EB8}" destId="{B51A1796-E3C5-4570-931B-5E3B843BE5C4}" srcOrd="0" destOrd="0" presId="urn:microsoft.com/office/officeart/2005/8/layout/process1"/>
    <dgm:cxn modelId="{3ACD68DF-549F-4FA0-9D4C-6BC1C0EBE128}" type="presParOf" srcId="{A33F99DA-3D6F-435F-BC1C-4E2760755714}" destId="{4A79E981-622A-4123-9FE0-E7FEBD6005E4}" srcOrd="2" destOrd="0" presId="urn:microsoft.com/office/officeart/2005/8/layout/process1"/>
    <dgm:cxn modelId="{C6DD7315-3624-416B-B7EB-05FA63110D9E}" type="presParOf" srcId="{A33F99DA-3D6F-435F-BC1C-4E2760755714}" destId="{278BF1F4-9BD7-4E8E-ACD8-256198D378B9}" srcOrd="3" destOrd="0" presId="urn:microsoft.com/office/officeart/2005/8/layout/process1"/>
    <dgm:cxn modelId="{594E98E1-205D-4300-B9D8-68A575831DF9}" type="presParOf" srcId="{278BF1F4-9BD7-4E8E-ACD8-256198D378B9}" destId="{BA955E85-7BA3-4F95-AA6A-AF5F9E621596}" srcOrd="0" destOrd="0" presId="urn:microsoft.com/office/officeart/2005/8/layout/process1"/>
    <dgm:cxn modelId="{57AE07BF-406C-45A6-BA80-2E881C55078E}" type="presParOf" srcId="{A33F99DA-3D6F-435F-BC1C-4E2760755714}" destId="{29D7570C-9101-436D-AF43-48912C04AA9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E8B70-0F9A-4BD8-AC5B-DAAA23200F8C}">
      <dsp:nvSpPr>
        <dsp:cNvPr id="0" name=""/>
        <dsp:cNvSpPr/>
      </dsp:nvSpPr>
      <dsp:spPr>
        <a:xfrm>
          <a:off x="5357" y="321269"/>
          <a:ext cx="1601390" cy="96083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noProof="0" dirty="0">
              <a:latin typeface="Lato" panose="020F0502020204030203" pitchFamily="34" charset="0"/>
              <a:cs typeface="Lato" panose="020F0502020204030203" pitchFamily="34" charset="0"/>
            </a:rPr>
            <a:t>Source</a:t>
          </a:r>
        </a:p>
      </dsp:txBody>
      <dsp:txXfrm>
        <a:off x="33499" y="349411"/>
        <a:ext cx="1545106" cy="904550"/>
      </dsp:txXfrm>
    </dsp:sp>
    <dsp:sp modelId="{9DEE4A63-2B3D-4414-AD9B-EB0FB5647EB8}">
      <dsp:nvSpPr>
        <dsp:cNvPr id="0" name=""/>
        <dsp:cNvSpPr/>
      </dsp:nvSpPr>
      <dsp:spPr>
        <a:xfrm>
          <a:off x="1766887" y="603114"/>
          <a:ext cx="339494" cy="39714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b="0" kern="1200"/>
        </a:p>
      </dsp:txBody>
      <dsp:txXfrm>
        <a:off x="1766887" y="682543"/>
        <a:ext cx="237646" cy="238286"/>
      </dsp:txXfrm>
    </dsp:sp>
    <dsp:sp modelId="{4A79E981-622A-4123-9FE0-E7FEBD6005E4}">
      <dsp:nvSpPr>
        <dsp:cNvPr id="0" name=""/>
        <dsp:cNvSpPr/>
      </dsp:nvSpPr>
      <dsp:spPr>
        <a:xfrm>
          <a:off x="2247304" y="321269"/>
          <a:ext cx="1601390" cy="960834"/>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noProof="0" dirty="0">
              <a:latin typeface="Lato" panose="020F0502020204030203" pitchFamily="34" charset="0"/>
              <a:cs typeface="Lato" panose="020F0502020204030203" pitchFamily="34" charset="0"/>
            </a:rPr>
            <a:t>Pathway</a:t>
          </a:r>
        </a:p>
      </dsp:txBody>
      <dsp:txXfrm>
        <a:off x="2275446" y="349411"/>
        <a:ext cx="1545106" cy="904550"/>
      </dsp:txXfrm>
    </dsp:sp>
    <dsp:sp modelId="{278BF1F4-9BD7-4E8E-ACD8-256198D378B9}">
      <dsp:nvSpPr>
        <dsp:cNvPr id="0" name=""/>
        <dsp:cNvSpPr/>
      </dsp:nvSpPr>
      <dsp:spPr>
        <a:xfrm>
          <a:off x="4008834" y="603114"/>
          <a:ext cx="339494" cy="397144"/>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b="0" kern="1200"/>
        </a:p>
      </dsp:txBody>
      <dsp:txXfrm>
        <a:off x="4008834" y="682543"/>
        <a:ext cx="237646" cy="238286"/>
      </dsp:txXfrm>
    </dsp:sp>
    <dsp:sp modelId="{29D7570C-9101-436D-AF43-48912C04AA9C}">
      <dsp:nvSpPr>
        <dsp:cNvPr id="0" name=""/>
        <dsp:cNvSpPr/>
      </dsp:nvSpPr>
      <dsp:spPr>
        <a:xfrm>
          <a:off x="4489251" y="321269"/>
          <a:ext cx="1601390" cy="960834"/>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noProof="0" dirty="0">
              <a:latin typeface="Lato" panose="020F0502020204030203" pitchFamily="34" charset="0"/>
              <a:cs typeface="Lato" panose="020F0502020204030203" pitchFamily="34" charset="0"/>
            </a:rPr>
            <a:t>Receptor</a:t>
          </a:r>
        </a:p>
      </dsp:txBody>
      <dsp:txXfrm>
        <a:off x="4517393" y="349411"/>
        <a:ext cx="1545106" cy="9045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fld id="{14ECCDB2-5C68-4FBC-9688-00CF08542AD9}" type="datetimeFigureOut">
              <a:rPr lang="fr-FR" smtClean="0"/>
              <a:t>01/04/2025</a:t>
            </a:fld>
            <a:endParaRPr lang="fr-FR"/>
          </a:p>
        </p:txBody>
      </p:sp>
      <p:sp>
        <p:nvSpPr>
          <p:cNvPr id="4" name="Espace réservé du pied de page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fld id="{55A5887B-DEE3-4614-8DBF-B267A3DEAE93}" type="slidenum">
              <a:rPr lang="fr-FR" smtClean="0"/>
              <a:t>‹N°›</a:t>
            </a:fld>
            <a:endParaRPr lang="fr-FR"/>
          </a:p>
        </p:txBody>
      </p:sp>
    </p:spTree>
    <p:extLst>
      <p:ext uri="{BB962C8B-B14F-4D97-AF65-F5344CB8AC3E}">
        <p14:creationId xmlns:p14="http://schemas.microsoft.com/office/powerpoint/2010/main" val="150174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0D609477-1568-DB42-A949-F031803CC8DF}" type="datetimeFigureOut">
              <a:rPr lang="fr-FR" smtClean="0"/>
              <a:pPr/>
              <a:t>01/04/2025</a:t>
            </a:fld>
            <a:endParaRPr lang="fr-FR"/>
          </a:p>
        </p:txBody>
      </p:sp>
      <p:sp>
        <p:nvSpPr>
          <p:cNvPr id="4" name="Espace réservé de l’image des diapositives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ABB21C5D-5966-6E45-9D9D-C69BB7DA030A}" type="slidenum">
              <a:rPr lang="fr-FR" smtClean="0"/>
              <a:pPr/>
              <a:t>‹N°›</a:t>
            </a:fld>
            <a:endParaRPr lang="fr-FR"/>
          </a:p>
        </p:txBody>
      </p:sp>
    </p:spTree>
    <p:extLst>
      <p:ext uri="{BB962C8B-B14F-4D97-AF65-F5344CB8AC3E}">
        <p14:creationId xmlns:p14="http://schemas.microsoft.com/office/powerpoint/2010/main" val="213134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emf"/><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ge de garde 1">
    <p:bg bwMode="ltGray">
      <p:bgPr>
        <a:solidFill>
          <a:schemeClr val="bg1"/>
        </a:solidFill>
        <a:effectLst/>
      </p:bgPr>
    </p:bg>
    <p:spTree>
      <p:nvGrpSpPr>
        <p:cNvPr id="1" name=""/>
        <p:cNvGrpSpPr/>
        <p:nvPr/>
      </p:nvGrpSpPr>
      <p:grpSpPr>
        <a:xfrm>
          <a:off x="0" y="0"/>
          <a:ext cx="0" cy="0"/>
          <a:chOff x="0" y="0"/>
          <a:chExt cx="0" cy="0"/>
        </a:xfrm>
      </p:grpSpPr>
      <p:pic>
        <p:nvPicPr>
          <p:cNvPr id="13" name="Picture 2" descr="Offshore wind power is rapidly becoming more affordable than fossil fuels, thanks to innovation in the design of wind turbines and their infrastructure, installation and maintenance">
            <a:extLst>
              <a:ext uri="{FF2B5EF4-FFF2-40B4-BE49-F238E27FC236}">
                <a16:creationId xmlns:a16="http://schemas.microsoft.com/office/drawing/2014/main" id="{6B06EF8E-2B2B-4D5A-BB5A-320D9F9EE7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8572"/>
            <a:ext cx="9144000" cy="514191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 y="0"/>
            <a:ext cx="9153525" cy="1603307"/>
          </a:xfrm>
          <a:prstGeom prst="rect">
            <a:avLst/>
          </a:prstGeom>
        </p:spPr>
      </p:pic>
      <p:pic>
        <p:nvPicPr>
          <p:cNvPr id="11" name="Image 10"/>
          <p:cNvPicPr>
            <a:picLocks/>
          </p:cNvPicPr>
          <p:nvPr userDrawn="1"/>
        </p:nvPicPr>
        <p:blipFill rotWithShape="1">
          <a:blip r:embed="rId4" cstate="screen">
            <a:extLst>
              <a:ext uri="{28A0092B-C50C-407E-A947-70E740481C1C}">
                <a14:useLocalDpi xmlns:a14="http://schemas.microsoft.com/office/drawing/2010/main" val="0"/>
              </a:ext>
            </a:extLst>
          </a:blip>
          <a:srcRect b="31587"/>
          <a:stretch/>
        </p:blipFill>
        <p:spPr>
          <a:xfrm>
            <a:off x="0" y="5580000"/>
            <a:ext cx="9144000" cy="1278000"/>
          </a:xfrm>
          <a:prstGeom prst="rect">
            <a:avLst/>
          </a:prstGeom>
        </p:spPr>
      </p:pic>
      <p:sp>
        <p:nvSpPr>
          <p:cNvPr id="2" name="Titre 1"/>
          <p:cNvSpPr>
            <a:spLocks noGrp="1"/>
          </p:cNvSpPr>
          <p:nvPr>
            <p:ph type="title" hasCustomPrompt="1"/>
          </p:nvPr>
        </p:nvSpPr>
        <p:spPr>
          <a:xfrm>
            <a:off x="617538" y="173475"/>
            <a:ext cx="7772400" cy="688975"/>
          </a:xfrm>
          <a:prstGeom prst="rect">
            <a:avLst/>
          </a:prstGeom>
        </p:spPr>
        <p:txBody>
          <a:bodyPr anchor="t">
            <a:noAutofit/>
          </a:bodyPr>
          <a:lstStyle>
            <a:lvl1pPr algn="ctr" defTabSz="457200" rtl="0" eaLnBrk="1" latinLnBrk="0" hangingPunct="1">
              <a:spcBef>
                <a:spcPct val="0"/>
              </a:spcBef>
              <a:buNone/>
              <a:defRPr lang="fr-FR" sz="3200" b="1" kern="1200" dirty="0">
                <a:solidFill>
                  <a:schemeClr val="bg1"/>
                </a:solidFill>
                <a:latin typeface="Lato Light" panose="020F0402020204030203" pitchFamily="34" charset="0"/>
                <a:ea typeface="+mj-ea"/>
                <a:cs typeface="Lato Light" panose="020F0402020204030203" pitchFamily="34" charset="0"/>
              </a:defRPr>
            </a:lvl1pPr>
          </a:lstStyle>
          <a:p>
            <a:r>
              <a:rPr lang="fr-FR" dirty="0"/>
              <a:t>Titre</a:t>
            </a:r>
          </a:p>
        </p:txBody>
      </p:sp>
      <p:sp>
        <p:nvSpPr>
          <p:cNvPr id="3" name="Espace réservé du texte 2"/>
          <p:cNvSpPr>
            <a:spLocks noGrp="1"/>
          </p:cNvSpPr>
          <p:nvPr>
            <p:ph type="body" idx="1" hasCustomPrompt="1"/>
          </p:nvPr>
        </p:nvSpPr>
        <p:spPr>
          <a:xfrm>
            <a:off x="617538" y="916769"/>
            <a:ext cx="7772400" cy="553786"/>
          </a:xfrm>
          <a:prstGeom prst="rect">
            <a:avLst/>
          </a:prstGeom>
        </p:spPr>
        <p:txBody>
          <a:bodyPr anchor="t" anchorCtr="0">
            <a:noAutofit/>
          </a:bodyPr>
          <a:lstStyle>
            <a:lvl1pPr marL="0" marR="0" indent="0" algn="ctr" defTabSz="457200" rtl="0" eaLnBrk="1" fontAlgn="auto" latinLnBrk="0" hangingPunct="1">
              <a:lnSpc>
                <a:spcPct val="80000"/>
              </a:lnSpc>
              <a:spcBef>
                <a:spcPct val="20000"/>
              </a:spcBef>
              <a:spcAft>
                <a:spcPts val="0"/>
              </a:spcAft>
              <a:buClrTx/>
              <a:buSzTx/>
              <a:buFont typeface="Arial"/>
              <a:buNone/>
              <a:tabLst/>
              <a:defRPr lang="fr-FR" sz="2000" i="1" kern="1200" baseline="0" noProof="0" dirty="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charset="0"/>
                <a:ea typeface="calibri" charset="0"/>
                <a:cs typeface="calibri" charset="0"/>
              </a:rPr>
              <a:t>Sous-titre</a:t>
            </a:r>
          </a:p>
        </p:txBody>
      </p:sp>
      <p:pic>
        <p:nvPicPr>
          <p:cNvPr id="9" name="Image 8"/>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788987" y="5892065"/>
            <a:ext cx="2253984" cy="900000"/>
          </a:xfrm>
          <a:prstGeom prst="rect">
            <a:avLst/>
          </a:prstGeom>
        </p:spPr>
      </p:pic>
    </p:spTree>
    <p:extLst>
      <p:ext uri="{BB962C8B-B14F-4D97-AF65-F5344CB8AC3E}">
        <p14:creationId xmlns:p14="http://schemas.microsoft.com/office/powerpoint/2010/main" val="273747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tercalaire 1">
    <p:spTree>
      <p:nvGrpSpPr>
        <p:cNvPr id="1" name=""/>
        <p:cNvGrpSpPr/>
        <p:nvPr/>
      </p:nvGrpSpPr>
      <p:grpSpPr>
        <a:xfrm>
          <a:off x="0" y="0"/>
          <a:ext cx="0" cy="0"/>
          <a:chOff x="0" y="0"/>
          <a:chExt cx="0" cy="0"/>
        </a:xfrm>
      </p:grpSpPr>
      <p:sp>
        <p:nvSpPr>
          <p:cNvPr id="7" name="Espace réservé du texte 6"/>
          <p:cNvSpPr>
            <a:spLocks noGrp="1"/>
          </p:cNvSpPr>
          <p:nvPr>
            <p:ph type="body" sz="quarter" idx="10" hasCustomPrompt="1"/>
          </p:nvPr>
        </p:nvSpPr>
        <p:spPr>
          <a:xfrm>
            <a:off x="2454990" y="1616837"/>
            <a:ext cx="1533525" cy="3176588"/>
          </a:xfrm>
          <a:prstGeom prst="rect">
            <a:avLst/>
          </a:prstGeom>
        </p:spPr>
        <p:txBody>
          <a:bodyPr/>
          <a:lstStyle>
            <a:lvl1pPr marL="0" indent="0">
              <a:buNone/>
              <a:defRPr sz="23000" b="1">
                <a:solidFill>
                  <a:srgbClr val="E5E5E5"/>
                </a:solidFill>
                <a:latin typeface="+mn-lt"/>
              </a:defRPr>
            </a:lvl1pPr>
          </a:lstStyle>
          <a:p>
            <a:pPr lvl="0"/>
            <a:r>
              <a:rPr lang="fr-FR" dirty="0"/>
              <a:t>1</a:t>
            </a:r>
          </a:p>
        </p:txBody>
      </p:sp>
      <p:pic>
        <p:nvPicPr>
          <p:cNvPr id="13" name="Imag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810458" y="5657502"/>
            <a:ext cx="1809319" cy="725877"/>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444"/>
            <a:ext cx="9144000" cy="3124432"/>
          </a:xfrm>
          <a:prstGeom prst="rect">
            <a:avLst/>
          </a:prstGeom>
        </p:spPr>
      </p:pic>
      <p:sp>
        <p:nvSpPr>
          <p:cNvPr id="2" name="Titre 1"/>
          <p:cNvSpPr>
            <a:spLocks noGrp="1"/>
          </p:cNvSpPr>
          <p:nvPr>
            <p:ph type="title"/>
          </p:nvPr>
        </p:nvSpPr>
        <p:spPr>
          <a:xfrm>
            <a:off x="3509681" y="2766826"/>
            <a:ext cx="5456189" cy="1143000"/>
          </a:xfrm>
          <a:prstGeom prst="rect">
            <a:avLst/>
          </a:prstGeom>
        </p:spPr>
        <p:txBody>
          <a:bodyPr lIns="0" tIns="0" rIns="0" bIns="0"/>
          <a:lstStyle>
            <a:lvl1pPr>
              <a:defRPr sz="3600">
                <a:latin typeface="+mn-lt"/>
              </a:defRPr>
            </a:lvl1pPr>
          </a:lstStyle>
          <a:p>
            <a:endParaRPr lang="fr-FR" dirty="0"/>
          </a:p>
        </p:txBody>
      </p:sp>
      <p:sp>
        <p:nvSpPr>
          <p:cNvPr id="12" name="Espace réservé du texte 2"/>
          <p:cNvSpPr>
            <a:spLocks noGrp="1"/>
          </p:cNvSpPr>
          <p:nvPr>
            <p:ph type="body" sz="quarter" idx="14" hasCustomPrompt="1"/>
          </p:nvPr>
        </p:nvSpPr>
        <p:spPr>
          <a:xfrm>
            <a:off x="3509962" y="4283203"/>
            <a:ext cx="5360905" cy="523875"/>
          </a:xfrm>
          <a:prstGeom prst="rect">
            <a:avLst/>
          </a:prstGeom>
        </p:spPr>
        <p:txBody>
          <a:bodyPr/>
          <a:lstStyle>
            <a:lvl1pPr marL="0" indent="0">
              <a:buNone/>
              <a:defRPr sz="2000" baseline="0">
                <a:solidFill>
                  <a:srgbClr val="6EAA00"/>
                </a:solidFill>
                <a:latin typeface="+mn-lt"/>
              </a:defRPr>
            </a:lvl1pPr>
          </a:lstStyle>
          <a:p>
            <a:pPr lvl="0"/>
            <a:r>
              <a:rPr lang="fr-FR" dirty="0">
                <a:latin typeface="+mn-lt"/>
              </a:rPr>
              <a:t>Cliquez pour ajouter un sous-titre</a:t>
            </a:r>
            <a:endParaRPr lang="fr-FR" dirty="0"/>
          </a:p>
        </p:txBody>
      </p:sp>
    </p:spTree>
    <p:extLst>
      <p:ext uri="{BB962C8B-B14F-4D97-AF65-F5344CB8AC3E}">
        <p14:creationId xmlns:p14="http://schemas.microsoft.com/office/powerpoint/2010/main" val="334046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tercalaire 2">
    <p:spTree>
      <p:nvGrpSpPr>
        <p:cNvPr id="1" name=""/>
        <p:cNvGrpSpPr/>
        <p:nvPr/>
      </p:nvGrpSpPr>
      <p:grpSpPr>
        <a:xfrm>
          <a:off x="0" y="0"/>
          <a:ext cx="0" cy="0"/>
          <a:chOff x="0" y="0"/>
          <a:chExt cx="0" cy="0"/>
        </a:xfrm>
      </p:grpSpPr>
      <p:sp>
        <p:nvSpPr>
          <p:cNvPr id="3" name="Espace réservé du texte 2"/>
          <p:cNvSpPr>
            <a:spLocks noGrp="1"/>
          </p:cNvSpPr>
          <p:nvPr>
            <p:ph type="body" sz="quarter" idx="10" hasCustomPrompt="1"/>
          </p:nvPr>
        </p:nvSpPr>
        <p:spPr>
          <a:xfrm>
            <a:off x="2459408" y="1609725"/>
            <a:ext cx="1728788" cy="3038475"/>
          </a:xfrm>
          <a:prstGeom prst="rect">
            <a:avLst/>
          </a:prstGeom>
        </p:spPr>
        <p:txBody>
          <a:bodyPr/>
          <a:lstStyle>
            <a:lvl1pPr marL="0" indent="0">
              <a:buNone/>
              <a:defRPr sz="23000" b="1">
                <a:solidFill>
                  <a:srgbClr val="E5E5E5"/>
                </a:solidFill>
                <a:latin typeface="+mn-lt"/>
              </a:defRPr>
            </a:lvl1pPr>
          </a:lstStyle>
          <a:p>
            <a:pPr lvl="0"/>
            <a:r>
              <a:rPr lang="fr-FR" dirty="0"/>
              <a:t>1</a:t>
            </a:r>
          </a:p>
        </p:txBody>
      </p:sp>
      <p:pic>
        <p:nvPicPr>
          <p:cNvPr id="13" name="Imag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810458" y="5657502"/>
            <a:ext cx="1809319" cy="725877"/>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4329"/>
            <a:ext cx="9144000" cy="2867277"/>
          </a:xfrm>
          <a:prstGeom prst="rect">
            <a:avLst/>
          </a:prstGeom>
        </p:spPr>
      </p:pic>
      <p:sp>
        <p:nvSpPr>
          <p:cNvPr id="12" name="Titre 1"/>
          <p:cNvSpPr>
            <a:spLocks noGrp="1"/>
          </p:cNvSpPr>
          <p:nvPr>
            <p:ph type="title"/>
          </p:nvPr>
        </p:nvSpPr>
        <p:spPr>
          <a:xfrm>
            <a:off x="3509681" y="2766826"/>
            <a:ext cx="5373062" cy="1143000"/>
          </a:xfrm>
          <a:prstGeom prst="rect">
            <a:avLst/>
          </a:prstGeom>
        </p:spPr>
        <p:txBody>
          <a:bodyPr lIns="0" tIns="0" rIns="0" bIns="0"/>
          <a:lstStyle>
            <a:lvl1pPr>
              <a:defRPr sz="3600">
                <a:latin typeface="+mn-lt"/>
              </a:defRPr>
            </a:lvl1pPr>
          </a:lstStyle>
          <a:p>
            <a:endParaRPr lang="fr-FR" dirty="0"/>
          </a:p>
        </p:txBody>
      </p:sp>
      <p:sp>
        <p:nvSpPr>
          <p:cNvPr id="7" name="Espace réservé du texte 2"/>
          <p:cNvSpPr>
            <a:spLocks noGrp="1"/>
          </p:cNvSpPr>
          <p:nvPr>
            <p:ph type="body" sz="quarter" idx="14" hasCustomPrompt="1"/>
          </p:nvPr>
        </p:nvSpPr>
        <p:spPr>
          <a:xfrm>
            <a:off x="3509963" y="4283203"/>
            <a:ext cx="5372780" cy="523875"/>
          </a:xfrm>
          <a:prstGeom prst="rect">
            <a:avLst/>
          </a:prstGeom>
        </p:spPr>
        <p:txBody>
          <a:bodyPr/>
          <a:lstStyle>
            <a:lvl1pPr marL="0" indent="0">
              <a:buNone/>
              <a:defRPr sz="2000" baseline="0">
                <a:solidFill>
                  <a:srgbClr val="6EAA00"/>
                </a:solidFill>
                <a:latin typeface="+mn-lt"/>
              </a:defRPr>
            </a:lvl1pPr>
          </a:lstStyle>
          <a:p>
            <a:pPr lvl="0"/>
            <a:r>
              <a:rPr lang="fr-FR" dirty="0">
                <a:latin typeface="+mn-lt"/>
              </a:rPr>
              <a:t>Cliquez pour ajouter un sous-titre</a:t>
            </a:r>
            <a:endParaRPr lang="fr-FR" dirty="0"/>
          </a:p>
        </p:txBody>
      </p:sp>
    </p:spTree>
    <p:extLst>
      <p:ext uri="{BB962C8B-B14F-4D97-AF65-F5344CB8AC3E}">
        <p14:creationId xmlns:p14="http://schemas.microsoft.com/office/powerpoint/2010/main" val="344214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tercalaire 3">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l="-1"/>
          <a:stretch/>
        </p:blipFill>
        <p:spPr>
          <a:xfrm>
            <a:off x="6123825" y="0"/>
            <a:ext cx="3020176" cy="1722106"/>
          </a:xfrm>
          <a:prstGeom prst="rect">
            <a:avLst/>
          </a:prstGeom>
        </p:spPr>
      </p:pic>
      <p:pic>
        <p:nvPicPr>
          <p:cNvPr id="9" name="Image 8"/>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09217" y="0"/>
            <a:ext cx="3501412" cy="1981228"/>
          </a:xfrm>
          <a:prstGeom prst="rect">
            <a:avLst/>
          </a:prstGeom>
        </p:spPr>
      </p:pic>
      <p:pic>
        <p:nvPicPr>
          <p:cNvPr id="12" name="Image 11"/>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0"/>
            <a:ext cx="2709217" cy="2861658"/>
          </a:xfrm>
          <a:prstGeom prst="rect">
            <a:avLst/>
          </a:prstGeom>
        </p:spPr>
      </p:pic>
      <p:pic>
        <p:nvPicPr>
          <p:cNvPr id="3" name="Image 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0" y="1353190"/>
            <a:ext cx="9144000" cy="5507401"/>
          </a:xfrm>
          <a:prstGeom prst="rect">
            <a:avLst/>
          </a:prstGeom>
        </p:spPr>
      </p:pic>
      <p:pic>
        <p:nvPicPr>
          <p:cNvPr id="13" name="Image 12"/>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6810458" y="5657502"/>
            <a:ext cx="1809319" cy="725876"/>
          </a:xfrm>
          <a:prstGeom prst="rect">
            <a:avLst/>
          </a:prstGeom>
        </p:spPr>
      </p:pic>
      <p:sp>
        <p:nvSpPr>
          <p:cNvPr id="18" name="Espace réservé du texte 6"/>
          <p:cNvSpPr>
            <a:spLocks noGrp="1"/>
          </p:cNvSpPr>
          <p:nvPr>
            <p:ph type="body" sz="quarter" idx="11" hasCustomPrompt="1"/>
          </p:nvPr>
        </p:nvSpPr>
        <p:spPr>
          <a:xfrm>
            <a:off x="2478740" y="1604962"/>
            <a:ext cx="1533525" cy="3176588"/>
          </a:xfrm>
          <a:prstGeom prst="rect">
            <a:avLst/>
          </a:prstGeom>
        </p:spPr>
        <p:txBody>
          <a:bodyPr/>
          <a:lstStyle>
            <a:lvl1pPr marL="0" indent="0">
              <a:buNone/>
              <a:defRPr sz="23000" b="1">
                <a:solidFill>
                  <a:srgbClr val="004E7F"/>
                </a:solidFill>
                <a:latin typeface="+mn-lt"/>
              </a:defRPr>
            </a:lvl1pPr>
          </a:lstStyle>
          <a:p>
            <a:pPr lvl="0"/>
            <a:r>
              <a:rPr lang="fr-FR" dirty="0"/>
              <a:t>1</a:t>
            </a:r>
          </a:p>
        </p:txBody>
      </p:sp>
      <p:sp>
        <p:nvSpPr>
          <p:cNvPr id="16" name="Titre 1"/>
          <p:cNvSpPr>
            <a:spLocks noGrp="1"/>
          </p:cNvSpPr>
          <p:nvPr>
            <p:ph type="title"/>
          </p:nvPr>
        </p:nvSpPr>
        <p:spPr>
          <a:xfrm>
            <a:off x="3509681" y="2766826"/>
            <a:ext cx="5408688" cy="1143000"/>
          </a:xfrm>
          <a:prstGeom prst="rect">
            <a:avLst/>
          </a:prstGeom>
        </p:spPr>
        <p:txBody>
          <a:bodyPr lIns="0" tIns="0" rIns="0" bIns="0"/>
          <a:lstStyle>
            <a:lvl1pPr>
              <a:defRPr sz="3600">
                <a:solidFill>
                  <a:schemeClr val="bg1"/>
                </a:solidFill>
                <a:latin typeface="+mn-lt"/>
              </a:defRPr>
            </a:lvl1pPr>
          </a:lstStyle>
          <a:p>
            <a:endParaRPr lang="fr-FR" dirty="0"/>
          </a:p>
        </p:txBody>
      </p:sp>
      <p:sp>
        <p:nvSpPr>
          <p:cNvPr id="10" name="Espace réservé du texte 2"/>
          <p:cNvSpPr>
            <a:spLocks noGrp="1"/>
          </p:cNvSpPr>
          <p:nvPr>
            <p:ph type="body" sz="quarter" idx="14" hasCustomPrompt="1"/>
          </p:nvPr>
        </p:nvSpPr>
        <p:spPr>
          <a:xfrm>
            <a:off x="3509963" y="4330703"/>
            <a:ext cx="5408406" cy="523875"/>
          </a:xfrm>
          <a:prstGeom prst="rect">
            <a:avLst/>
          </a:prstGeom>
        </p:spPr>
        <p:txBody>
          <a:bodyPr/>
          <a:lstStyle>
            <a:lvl1pPr marL="0" indent="0">
              <a:buNone/>
              <a:defRPr sz="2000" baseline="0">
                <a:solidFill>
                  <a:schemeClr val="bg1"/>
                </a:solidFill>
                <a:latin typeface="+mn-lt"/>
              </a:defRPr>
            </a:lvl1pPr>
          </a:lstStyle>
          <a:p>
            <a:pPr lvl="0"/>
            <a:r>
              <a:rPr lang="fr-FR" dirty="0">
                <a:latin typeface="+mn-lt"/>
              </a:rPr>
              <a:t>Cliquez pour ajouter un sous-titre</a:t>
            </a:r>
            <a:endParaRPr lang="fr-FR" dirty="0"/>
          </a:p>
        </p:txBody>
      </p:sp>
    </p:spTree>
    <p:extLst>
      <p:ext uri="{BB962C8B-B14F-4D97-AF65-F5344CB8AC3E}">
        <p14:creationId xmlns:p14="http://schemas.microsoft.com/office/powerpoint/2010/main" val="1771444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tercalaire 4">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513938" y="431828"/>
            <a:ext cx="1639587" cy="2459447"/>
          </a:xfrm>
          <a:prstGeom prst="rect">
            <a:avLst/>
          </a:prstGeom>
        </p:spPr>
      </p:pic>
      <p:pic>
        <p:nvPicPr>
          <p:cNvPr id="8" name="Image 7"/>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948554" y="37306"/>
            <a:ext cx="1722114" cy="2746283"/>
          </a:xfrm>
          <a:prstGeom prst="rect">
            <a:avLst/>
          </a:prstGeom>
        </p:spPr>
      </p:pic>
      <p:pic>
        <p:nvPicPr>
          <p:cNvPr id="9" name="Image 8"/>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435562" y="90643"/>
            <a:ext cx="1580580" cy="2817263"/>
          </a:xfrm>
          <a:prstGeom prst="rect">
            <a:avLst/>
          </a:prstGeom>
        </p:spPr>
      </p:pic>
      <p:pic>
        <p:nvPicPr>
          <p:cNvPr id="11" name="Image 10"/>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rot="21425537">
            <a:off x="4450408" y="2658488"/>
            <a:ext cx="4717034" cy="705035"/>
          </a:xfrm>
          <a:prstGeom prst="rect">
            <a:avLst/>
          </a:prstGeom>
        </p:spPr>
      </p:pic>
      <p:sp>
        <p:nvSpPr>
          <p:cNvPr id="7" name="Espace réservé du texte 6"/>
          <p:cNvSpPr>
            <a:spLocks noGrp="1"/>
          </p:cNvSpPr>
          <p:nvPr>
            <p:ph type="body" sz="quarter" idx="10" hasCustomPrompt="1"/>
          </p:nvPr>
        </p:nvSpPr>
        <p:spPr>
          <a:xfrm>
            <a:off x="1384319" y="1810259"/>
            <a:ext cx="1533525" cy="3176588"/>
          </a:xfrm>
          <a:prstGeom prst="rect">
            <a:avLst/>
          </a:prstGeom>
        </p:spPr>
        <p:txBody>
          <a:bodyPr/>
          <a:lstStyle>
            <a:lvl1pPr marL="0" indent="0">
              <a:buNone/>
              <a:defRPr sz="23000" b="1">
                <a:solidFill>
                  <a:schemeClr val="accent1">
                    <a:lumMod val="40000"/>
                    <a:lumOff val="60000"/>
                  </a:schemeClr>
                </a:solidFill>
                <a:latin typeface="+mn-lt"/>
              </a:defRPr>
            </a:lvl1pPr>
          </a:lstStyle>
          <a:p>
            <a:pPr lvl="0"/>
            <a:r>
              <a:rPr lang="fr-FR" dirty="0"/>
              <a:t>1</a:t>
            </a:r>
          </a:p>
        </p:txBody>
      </p:sp>
      <p:pic>
        <p:nvPicPr>
          <p:cNvPr id="13" name="Image 12"/>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218874" y="1194744"/>
            <a:ext cx="1809319" cy="725877"/>
          </a:xfrm>
          <a:prstGeom prst="rect">
            <a:avLst/>
          </a:prstGeom>
        </p:spPr>
      </p:pic>
      <p:sp>
        <p:nvSpPr>
          <p:cNvPr id="2" name="Titre 1"/>
          <p:cNvSpPr>
            <a:spLocks noGrp="1"/>
          </p:cNvSpPr>
          <p:nvPr>
            <p:ph type="title"/>
          </p:nvPr>
        </p:nvSpPr>
        <p:spPr>
          <a:xfrm>
            <a:off x="2917844" y="3583375"/>
            <a:ext cx="5953024" cy="1143000"/>
          </a:xfrm>
          <a:prstGeom prst="rect">
            <a:avLst/>
          </a:prstGeom>
        </p:spPr>
        <p:txBody>
          <a:bodyPr lIns="0" tIns="0" rIns="0" bIns="0"/>
          <a:lstStyle>
            <a:lvl1pPr>
              <a:defRPr sz="3600">
                <a:latin typeface="+mn-lt"/>
              </a:defRPr>
            </a:lvl1pPr>
          </a:lstStyle>
          <a:p>
            <a:endParaRPr lang="fr-FR" dirty="0"/>
          </a:p>
        </p:txBody>
      </p:sp>
      <p:pic>
        <p:nvPicPr>
          <p:cNvPr id="3" name="Image 2"/>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3931126" y="-2"/>
            <a:ext cx="5251162" cy="1501509"/>
          </a:xfrm>
          <a:prstGeom prst="rect">
            <a:avLst/>
          </a:prstGeom>
        </p:spPr>
      </p:pic>
      <p:sp>
        <p:nvSpPr>
          <p:cNvPr id="12" name="Espace réservé du texte 2"/>
          <p:cNvSpPr>
            <a:spLocks noGrp="1"/>
          </p:cNvSpPr>
          <p:nvPr>
            <p:ph type="body" sz="quarter" idx="14" hasCustomPrompt="1"/>
          </p:nvPr>
        </p:nvSpPr>
        <p:spPr>
          <a:xfrm>
            <a:off x="2917844" y="4807078"/>
            <a:ext cx="5953024" cy="523875"/>
          </a:xfrm>
          <a:prstGeom prst="rect">
            <a:avLst/>
          </a:prstGeom>
        </p:spPr>
        <p:txBody>
          <a:bodyPr/>
          <a:lstStyle>
            <a:lvl1pPr marL="0" indent="0">
              <a:buNone/>
              <a:defRPr sz="2000" baseline="0">
                <a:solidFill>
                  <a:srgbClr val="6EAA00"/>
                </a:solidFill>
                <a:latin typeface="+mn-lt"/>
              </a:defRPr>
            </a:lvl1pPr>
          </a:lstStyle>
          <a:p>
            <a:pPr lvl="0"/>
            <a:r>
              <a:rPr lang="fr-FR" dirty="0">
                <a:latin typeface="+mn-lt"/>
              </a:rPr>
              <a:t>Cliquez pour ajouter un sous-titre</a:t>
            </a:r>
            <a:endParaRPr lang="fr-FR" dirty="0"/>
          </a:p>
        </p:txBody>
      </p:sp>
    </p:spTree>
    <p:extLst>
      <p:ext uri="{BB962C8B-B14F-4D97-AF65-F5344CB8AC3E}">
        <p14:creationId xmlns:p14="http://schemas.microsoft.com/office/powerpoint/2010/main" val="344112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_1">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t="1" b="25770"/>
          <a:stretch/>
        </p:blipFill>
        <p:spPr>
          <a:xfrm>
            <a:off x="0" y="5312635"/>
            <a:ext cx="9144000" cy="1730029"/>
          </a:xfrm>
          <a:prstGeom prst="rect">
            <a:avLst/>
          </a:prstGeom>
        </p:spPr>
      </p:pic>
      <p:sp>
        <p:nvSpPr>
          <p:cNvPr id="2" name="ZoneTexte 1"/>
          <p:cNvSpPr txBox="1"/>
          <p:nvPr userDrawn="1"/>
        </p:nvSpPr>
        <p:spPr>
          <a:xfrm>
            <a:off x="4768714" y="6040484"/>
            <a:ext cx="4114029" cy="369332"/>
          </a:xfrm>
          <a:prstGeom prst="rect">
            <a:avLst/>
          </a:prstGeom>
          <a:noFill/>
        </p:spPr>
        <p:txBody>
          <a:bodyPr wrap="square" rtlCol="0">
            <a:spAutoFit/>
          </a:bodyPr>
          <a:lstStyle/>
          <a:p>
            <a:pPr algn="r"/>
            <a:r>
              <a:rPr lang="fr-FR" sz="1800" dirty="0">
                <a:solidFill>
                  <a:srgbClr val="004E7F"/>
                </a:solidFill>
              </a:rPr>
              <a:t>www.artelia</a:t>
            </a:r>
            <a:r>
              <a:rPr lang="fr-FR" sz="1800" baseline="0" dirty="0">
                <a:solidFill>
                  <a:srgbClr val="004E7F"/>
                </a:solidFill>
              </a:rPr>
              <a:t>group.com</a:t>
            </a:r>
            <a:endParaRPr lang="fr-FR" sz="1800" dirty="0">
              <a:solidFill>
                <a:srgbClr val="004E7F"/>
              </a:solidFill>
            </a:endParaRP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7008" y="3831188"/>
            <a:ext cx="2545287" cy="1016316"/>
          </a:xfrm>
          <a:prstGeom prst="rect">
            <a:avLst/>
          </a:prstGeom>
        </p:spPr>
      </p:pic>
    </p:spTree>
    <p:extLst>
      <p:ext uri="{BB962C8B-B14F-4D97-AF65-F5344CB8AC3E}">
        <p14:creationId xmlns:p14="http://schemas.microsoft.com/office/powerpoint/2010/main" val="2896819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_2">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186" y="5257632"/>
            <a:ext cx="9153524" cy="1600368"/>
          </a:xfrm>
          <a:prstGeom prst="rect">
            <a:avLst/>
          </a:prstGeom>
        </p:spPr>
      </p:pic>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7008" y="3831188"/>
            <a:ext cx="2545287" cy="1016316"/>
          </a:xfrm>
          <a:prstGeom prst="rect">
            <a:avLst/>
          </a:prstGeom>
        </p:spPr>
      </p:pic>
      <p:sp>
        <p:nvSpPr>
          <p:cNvPr id="6" name="ZoneTexte 5"/>
          <p:cNvSpPr txBox="1"/>
          <p:nvPr userDrawn="1"/>
        </p:nvSpPr>
        <p:spPr>
          <a:xfrm>
            <a:off x="4768714" y="6040484"/>
            <a:ext cx="4114029" cy="369332"/>
          </a:xfrm>
          <a:prstGeom prst="rect">
            <a:avLst/>
          </a:prstGeom>
          <a:noFill/>
        </p:spPr>
        <p:txBody>
          <a:bodyPr wrap="square" rtlCol="0">
            <a:spAutoFit/>
          </a:bodyPr>
          <a:lstStyle/>
          <a:p>
            <a:pPr algn="r"/>
            <a:r>
              <a:rPr lang="fr-FR" sz="1800">
                <a:solidFill>
                  <a:srgbClr val="004E7F"/>
                </a:solidFill>
              </a:rPr>
              <a:t>www.artelia</a:t>
            </a:r>
            <a:r>
              <a:rPr lang="fr-FR" sz="1800" baseline="0">
                <a:solidFill>
                  <a:srgbClr val="004E7F"/>
                </a:solidFill>
              </a:rPr>
              <a:t>group.com</a:t>
            </a:r>
            <a:endParaRPr lang="fr-FR" sz="1800" dirty="0">
              <a:solidFill>
                <a:srgbClr val="004E7F"/>
              </a:solidFill>
            </a:endParaRPr>
          </a:p>
        </p:txBody>
      </p:sp>
    </p:spTree>
    <p:extLst>
      <p:ext uri="{BB962C8B-B14F-4D97-AF65-F5344CB8AC3E}">
        <p14:creationId xmlns:p14="http://schemas.microsoft.com/office/powerpoint/2010/main" val="293139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 de garde 2">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2067181"/>
            <a:ext cx="2806262" cy="3775045"/>
          </a:xfrm>
          <a:prstGeom prst="rect">
            <a:avLst/>
          </a:prstGeom>
        </p:spPr>
      </p:pic>
      <p:pic>
        <p:nvPicPr>
          <p:cNvPr id="14" name="Image 1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604923" y="1807855"/>
            <a:ext cx="3548602" cy="3242290"/>
          </a:xfrm>
          <a:prstGeom prst="rect">
            <a:avLst/>
          </a:prstGeom>
        </p:spPr>
      </p:pic>
      <p:pic>
        <p:nvPicPr>
          <p:cNvPr id="16" name="Image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806263" y="1115997"/>
            <a:ext cx="2798660" cy="3597555"/>
          </a:xfrm>
          <a:prstGeom prst="rect">
            <a:avLst/>
          </a:prstGeom>
        </p:spPr>
      </p:pic>
      <p:pic>
        <p:nvPicPr>
          <p:cNvPr id="10" name="Imag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25" y="-1"/>
            <a:ext cx="9144000" cy="3111336"/>
          </a:xfrm>
          <a:prstGeom prst="rect">
            <a:avLst/>
          </a:prstGeom>
        </p:spPr>
      </p:pic>
      <p:sp>
        <p:nvSpPr>
          <p:cNvPr id="2" name="Titre 1"/>
          <p:cNvSpPr>
            <a:spLocks noGrp="1"/>
          </p:cNvSpPr>
          <p:nvPr>
            <p:ph type="title" hasCustomPrompt="1"/>
          </p:nvPr>
        </p:nvSpPr>
        <p:spPr>
          <a:xfrm>
            <a:off x="617538" y="790575"/>
            <a:ext cx="7772400" cy="727075"/>
          </a:xfrm>
          <a:prstGeom prst="rect">
            <a:avLst/>
          </a:prstGeom>
        </p:spPr>
        <p:txBody>
          <a:bodyPr anchor="t">
            <a:noAutofit/>
          </a:bodyPr>
          <a:lstStyle>
            <a:lvl1pPr algn="r" defTabSz="457200" rtl="0" eaLnBrk="1" latinLnBrk="0" hangingPunct="1">
              <a:spcBef>
                <a:spcPct val="0"/>
              </a:spcBef>
              <a:buNone/>
              <a:defRPr lang="fr-FR" sz="3100" b="1" kern="1200" dirty="0">
                <a:solidFill>
                  <a:schemeClr val="bg1"/>
                </a:solidFill>
                <a:latin typeface="calibri" charset="0"/>
                <a:ea typeface="+mj-ea"/>
                <a:cs typeface="Open Sans"/>
              </a:defRPr>
            </a:lvl1pPr>
          </a:lstStyle>
          <a:p>
            <a:r>
              <a:rPr lang="fr-FR" dirty="0"/>
              <a:t>Titre</a:t>
            </a:r>
          </a:p>
        </p:txBody>
      </p:sp>
      <p:pic>
        <p:nvPicPr>
          <p:cNvPr id="4" name="Image 3"/>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 y="4296416"/>
            <a:ext cx="9153524" cy="1756182"/>
          </a:xfrm>
          <a:prstGeom prst="rect">
            <a:avLst/>
          </a:prstGeom>
        </p:spPr>
      </p:pic>
      <p:pic>
        <p:nvPicPr>
          <p:cNvPr id="12" name="Imag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77649" y="5410854"/>
            <a:ext cx="2545287" cy="1016316"/>
          </a:xfrm>
          <a:prstGeom prst="rect">
            <a:avLst/>
          </a:prstGeom>
        </p:spPr>
      </p:pic>
      <p:sp>
        <p:nvSpPr>
          <p:cNvPr id="6" name="Espace réservé du texte 5"/>
          <p:cNvSpPr>
            <a:spLocks noGrp="1"/>
          </p:cNvSpPr>
          <p:nvPr>
            <p:ph type="body" sz="quarter" idx="10" hasCustomPrompt="1"/>
          </p:nvPr>
        </p:nvSpPr>
        <p:spPr>
          <a:xfrm>
            <a:off x="617538" y="1517650"/>
            <a:ext cx="7772400" cy="631825"/>
          </a:xfrm>
          <a:prstGeom prst="rect">
            <a:avLst/>
          </a:prstGeom>
        </p:spPr>
        <p:txBody>
          <a:bodyPr/>
          <a:lstStyle>
            <a:lvl1pPr marL="0" marR="0" indent="0" algn="r" defTabSz="457200" rtl="0" eaLnBrk="1" fontAlgn="auto" latinLnBrk="0" hangingPunct="1">
              <a:lnSpc>
                <a:spcPct val="100000"/>
              </a:lnSpc>
              <a:spcBef>
                <a:spcPct val="20000"/>
              </a:spcBef>
              <a:spcAft>
                <a:spcPts val="0"/>
              </a:spcAft>
              <a:buClr>
                <a:srgbClr val="6EAA00"/>
              </a:buClr>
              <a:buSzPct val="100000"/>
              <a:buFont typeface="Arial" pitchFamily="34" charset="0"/>
              <a:buNone/>
              <a:tabLst/>
              <a:defRPr sz="2000">
                <a:solidFill>
                  <a:schemeClr val="bg1"/>
                </a:solidFill>
                <a:latin typeface="Calibri" panose="020F0502020204030204" pitchFamily="34" charset="0"/>
              </a:defRPr>
            </a:lvl1pPr>
          </a:lstStyle>
          <a:p>
            <a:pPr marL="0" marR="0" lvl="0" indent="0" algn="r" defTabSz="457200" rtl="0" eaLnBrk="1" fontAlgn="auto" latinLnBrk="0" hangingPunct="1">
              <a:lnSpc>
                <a:spcPct val="100000"/>
              </a:lnSpc>
              <a:spcBef>
                <a:spcPct val="20000"/>
              </a:spcBef>
              <a:spcAft>
                <a:spcPts val="0"/>
              </a:spcAft>
              <a:buClr>
                <a:srgbClr val="6EAA00"/>
              </a:buClr>
              <a:buSzPct val="100000"/>
              <a:buFont typeface="Arial" pitchFamily="34" charset="0"/>
              <a:buNone/>
              <a:tabLst/>
              <a:defRPr/>
            </a:pPr>
            <a:r>
              <a:rPr kumimoji="0" lang="fr-FR" sz="2000" b="0" i="0" u="none" strike="noStrike" kern="1200" cap="none" spc="0" normalizeH="0" baseline="0" noProof="0" dirty="0">
                <a:ln>
                  <a:noFill/>
                </a:ln>
                <a:solidFill>
                  <a:prstClr val="white"/>
                </a:solidFill>
                <a:effectLst/>
                <a:uLnTx/>
                <a:uFillTx/>
                <a:latin typeface="calibri" charset="0"/>
                <a:ea typeface="calibri" charset="0"/>
                <a:cs typeface="calibri" charset="0"/>
              </a:rPr>
              <a:t>Sous-titre</a:t>
            </a:r>
          </a:p>
          <a:p>
            <a:pPr lvl="0"/>
            <a:endParaRPr lang="fr-FR" dirty="0"/>
          </a:p>
        </p:txBody>
      </p:sp>
    </p:spTree>
    <p:extLst>
      <p:ext uri="{BB962C8B-B14F-4D97-AF65-F5344CB8AC3E}">
        <p14:creationId xmlns:p14="http://schemas.microsoft.com/office/powerpoint/2010/main" val="252226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ge texte 1">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974867" y="6356350"/>
            <a:ext cx="2133600" cy="365125"/>
          </a:xfrm>
          <a:prstGeom prst="rect">
            <a:avLst/>
          </a:prstGeom>
        </p:spPr>
        <p:txBody>
          <a:bodyPr/>
          <a:lstStyle>
            <a:lvl1pPr>
              <a:defRPr sz="1300">
                <a:solidFill>
                  <a:srgbClr val="2E3533"/>
                </a:solidFill>
              </a:defRPr>
            </a:lvl1pPr>
          </a:lstStyle>
          <a:p>
            <a:fld id="{2C026837-8C4B-CD41-A87F-CBFE4102DDB1}" type="datetimeFigureOut">
              <a:rPr lang="fr-FR" smtClean="0"/>
              <a:pPr/>
              <a:t>01/04/2025</a:t>
            </a:fld>
            <a:endParaRPr lang="fr-FR" dirty="0"/>
          </a:p>
        </p:txBody>
      </p:sp>
      <p:sp>
        <p:nvSpPr>
          <p:cNvPr id="6" name="Espace réservé du numéro de diapositive 5"/>
          <p:cNvSpPr>
            <a:spLocks noGrp="1"/>
          </p:cNvSpPr>
          <p:nvPr>
            <p:ph type="sldNum" sz="quarter" idx="12"/>
          </p:nvPr>
        </p:nvSpPr>
        <p:spPr>
          <a:xfrm>
            <a:off x="79034" y="6359525"/>
            <a:ext cx="533400" cy="365125"/>
          </a:xfrm>
          <a:prstGeom prst="rect">
            <a:avLst/>
          </a:prstGeom>
        </p:spPr>
        <p:txBody>
          <a:bodyPr/>
          <a:lstStyle>
            <a:lvl1pPr>
              <a:defRPr sz="1300">
                <a:solidFill>
                  <a:srgbClr val="2E3533"/>
                </a:solidFill>
              </a:defRPr>
            </a:lvl1pPr>
          </a:lstStyle>
          <a:p>
            <a:fld id="{6C84FCA9-0CB4-F344-BE9A-8CB927FBFFF6}" type="slidenum">
              <a:rPr lang="fr-FR" smtClean="0"/>
              <a:pPr/>
              <a:t>‹N°›</a:t>
            </a:fld>
            <a:endParaRPr lang="fr-FR"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1416495"/>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38782" y="6152172"/>
            <a:ext cx="1183344" cy="474743"/>
          </a:xfrm>
          <a:prstGeom prst="rect">
            <a:avLst/>
          </a:prstGeom>
        </p:spPr>
      </p:pic>
      <p:sp>
        <p:nvSpPr>
          <p:cNvPr id="14" name="Titre 1"/>
          <p:cNvSpPr>
            <a:spLocks noGrp="1"/>
          </p:cNvSpPr>
          <p:nvPr>
            <p:ph type="title"/>
          </p:nvPr>
        </p:nvSpPr>
        <p:spPr>
          <a:xfrm>
            <a:off x="971226" y="1331913"/>
            <a:ext cx="7715573" cy="1143000"/>
          </a:xfrm>
          <a:prstGeom prst="rect">
            <a:avLst/>
          </a:prstGeom>
        </p:spPr>
        <p:txBody>
          <a:bodyPr lIns="0" tIns="0" rIns="0" bIns="0">
            <a:noAutofit/>
          </a:bodyPr>
          <a:lstStyle>
            <a:lvl1pPr marL="0" marR="0" indent="0" algn="l" defTabSz="457200" rtl="0" eaLnBrk="1" fontAlgn="auto" latinLnBrk="0" hangingPunct="1">
              <a:lnSpc>
                <a:spcPct val="90000"/>
              </a:lnSpc>
              <a:spcBef>
                <a:spcPts val="0"/>
              </a:spcBef>
              <a:spcAft>
                <a:spcPts val="0"/>
              </a:spcAft>
              <a:tabLst/>
              <a:defRPr sz="3400" b="1">
                <a:solidFill>
                  <a:srgbClr val="00375A"/>
                </a:solidFill>
              </a:defRPr>
            </a:lvl1pPr>
          </a:lstStyle>
          <a:p>
            <a:pPr marL="0" marR="0" lvl="0" indent="0" defTabSz="457200" rtl="0" eaLnBrk="1" fontAlgn="auto" latinLnBrk="0" hangingPunct="1">
              <a:lnSpc>
                <a:spcPct val="90000"/>
              </a:lnSpc>
              <a:spcBef>
                <a:spcPts val="0"/>
              </a:spcBef>
              <a:spcAft>
                <a:spcPts val="0"/>
              </a:spcAft>
              <a:tabLst/>
              <a:defRPr/>
            </a:pPr>
            <a:endParaRPr kumimoji="0" lang="fr-FR" sz="3400" b="1" i="0" u="none" strike="noStrike" kern="1200" cap="none" spc="0" normalizeH="0" baseline="0" noProof="0" dirty="0">
              <a:ln>
                <a:noFill/>
              </a:ln>
              <a:solidFill>
                <a:srgbClr val="00375A"/>
              </a:solidFill>
              <a:effectLst/>
              <a:uLnTx/>
              <a:uFillTx/>
              <a:latin typeface="calibri" charset="0"/>
              <a:ea typeface="calibri" charset="0"/>
              <a:cs typeface="calibri" charset="0"/>
            </a:endParaRPr>
          </a:p>
        </p:txBody>
      </p:sp>
      <p:pic>
        <p:nvPicPr>
          <p:cNvPr id="12" name="Imag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 y="6788354"/>
            <a:ext cx="9144000" cy="69646"/>
          </a:xfrm>
          <a:prstGeom prst="rect">
            <a:avLst/>
          </a:prstGeom>
        </p:spPr>
      </p:pic>
      <p:sp>
        <p:nvSpPr>
          <p:cNvPr id="15" name="Espace réservé du texte 2"/>
          <p:cNvSpPr>
            <a:spLocks noGrp="1"/>
          </p:cNvSpPr>
          <p:nvPr>
            <p:ph idx="1" hasCustomPrompt="1"/>
          </p:nvPr>
        </p:nvSpPr>
        <p:spPr>
          <a:xfrm>
            <a:off x="974912" y="2667000"/>
            <a:ext cx="7711888" cy="3105150"/>
          </a:xfrm>
          <a:prstGeom prst="rect">
            <a:avLst/>
          </a:prstGeom>
        </p:spPr>
        <p:txBody>
          <a:bodyPr vert="horz" lIns="0" tIns="0" rIns="0" bIns="0" rtlCol="0">
            <a:noAutofit/>
          </a:bodyPr>
          <a:lstStyle>
            <a:lvl1pPr>
              <a:defRPr/>
            </a:lvl1pPr>
            <a:lvl3pPr>
              <a:defRPr/>
            </a:lvl3pPr>
          </a:lstStyle>
          <a:p>
            <a:r>
              <a:rPr lang="fr-FR" dirty="0"/>
              <a:t>Texte</a:t>
            </a:r>
          </a:p>
          <a:p>
            <a:pPr marL="714375" lvl="2" indent="-180975" algn="l" defTabSz="457200" rtl="0" eaLnBrk="1" latinLnBrk="0" hangingPunct="1">
              <a:spcBef>
                <a:spcPct val="20000"/>
              </a:spcBef>
              <a:buClr>
                <a:srgbClr val="2E3533"/>
              </a:buClr>
              <a:buFont typeface="Open Sans" pitchFamily="34" charset="0"/>
              <a:buChar char="•"/>
              <a:tabLst/>
            </a:pPr>
            <a:r>
              <a:rPr lang="fr-FR" dirty="0"/>
              <a:t>Texte</a:t>
            </a:r>
          </a:p>
        </p:txBody>
      </p:sp>
    </p:spTree>
    <p:extLst>
      <p:ext uri="{BB962C8B-B14F-4D97-AF65-F5344CB8AC3E}">
        <p14:creationId xmlns:p14="http://schemas.microsoft.com/office/powerpoint/2010/main" val="14583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ge texte 2">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974867" y="6356350"/>
            <a:ext cx="2133600" cy="365125"/>
          </a:xfrm>
          <a:prstGeom prst="rect">
            <a:avLst/>
          </a:prstGeom>
        </p:spPr>
        <p:txBody>
          <a:bodyPr/>
          <a:lstStyle>
            <a:lvl1pPr>
              <a:defRPr sz="1300">
                <a:solidFill>
                  <a:srgbClr val="2E3533"/>
                </a:solidFill>
              </a:defRPr>
            </a:lvl1pPr>
          </a:lstStyle>
          <a:p>
            <a:fld id="{2C026837-8C4B-CD41-A87F-CBFE4102DDB1}" type="datetimeFigureOut">
              <a:rPr lang="fr-FR" smtClean="0"/>
              <a:pPr/>
              <a:t>01/04/2025</a:t>
            </a:fld>
            <a:endParaRPr lang="fr-FR" dirty="0"/>
          </a:p>
        </p:txBody>
      </p:sp>
      <p:sp>
        <p:nvSpPr>
          <p:cNvPr id="6" name="Espace réservé du numéro de diapositive 5"/>
          <p:cNvSpPr>
            <a:spLocks noGrp="1"/>
          </p:cNvSpPr>
          <p:nvPr>
            <p:ph type="sldNum" sz="quarter" idx="12"/>
          </p:nvPr>
        </p:nvSpPr>
        <p:spPr>
          <a:xfrm>
            <a:off x="79034" y="6359525"/>
            <a:ext cx="533400" cy="365125"/>
          </a:xfrm>
          <a:prstGeom prst="rect">
            <a:avLst/>
          </a:prstGeom>
        </p:spPr>
        <p:txBody>
          <a:bodyPr/>
          <a:lstStyle>
            <a:lvl1pPr>
              <a:defRPr sz="1300">
                <a:solidFill>
                  <a:srgbClr val="2E3533"/>
                </a:solidFill>
              </a:defRPr>
            </a:lvl1pPr>
          </a:lstStyle>
          <a:p>
            <a:fld id="{6C84FCA9-0CB4-F344-BE9A-8CB927FBFFF6}" type="slidenum">
              <a:rPr lang="fr-FR" smtClean="0"/>
              <a:pPr/>
              <a:t>‹N°›</a:t>
            </a:fld>
            <a:endParaRPr lang="fr-FR" dirty="0"/>
          </a:p>
        </p:txBody>
      </p:sp>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a:off x="0" y="0"/>
            <a:ext cx="9144000" cy="989013"/>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38782" y="6152172"/>
            <a:ext cx="1183344" cy="474743"/>
          </a:xfrm>
          <a:prstGeom prst="rect">
            <a:avLst/>
          </a:prstGeom>
        </p:spPr>
      </p:pic>
      <p:sp>
        <p:nvSpPr>
          <p:cNvPr id="14" name="Titre 1"/>
          <p:cNvSpPr>
            <a:spLocks noGrp="1"/>
          </p:cNvSpPr>
          <p:nvPr>
            <p:ph type="title"/>
          </p:nvPr>
        </p:nvSpPr>
        <p:spPr>
          <a:xfrm>
            <a:off x="980751" y="903288"/>
            <a:ext cx="7715573" cy="744537"/>
          </a:xfrm>
          <a:prstGeom prst="rect">
            <a:avLst/>
          </a:prstGeom>
        </p:spPr>
        <p:txBody>
          <a:bodyPr lIns="0" tIns="0" rIns="0" bIns="0">
            <a:noAutofit/>
          </a:bodyPr>
          <a:lstStyle>
            <a:lvl1pPr marL="0" marR="0" indent="0" algn="l" defTabSz="457200" rtl="0" eaLnBrk="1" fontAlgn="auto" latinLnBrk="0" hangingPunct="1">
              <a:lnSpc>
                <a:spcPct val="90000"/>
              </a:lnSpc>
              <a:spcBef>
                <a:spcPts val="0"/>
              </a:spcBef>
              <a:spcAft>
                <a:spcPts val="0"/>
              </a:spcAft>
              <a:tabLst/>
              <a:defRPr sz="3400" b="1">
                <a:solidFill>
                  <a:srgbClr val="00375A"/>
                </a:solidFill>
              </a:defRPr>
            </a:lvl1pPr>
          </a:lstStyle>
          <a:p>
            <a:pPr marL="0" marR="0" lvl="0" indent="0" defTabSz="457200" rtl="0" eaLnBrk="1" fontAlgn="auto" latinLnBrk="0" hangingPunct="1">
              <a:lnSpc>
                <a:spcPct val="90000"/>
              </a:lnSpc>
              <a:spcBef>
                <a:spcPts val="0"/>
              </a:spcBef>
              <a:spcAft>
                <a:spcPts val="0"/>
              </a:spcAft>
              <a:tabLst/>
              <a:defRPr/>
            </a:pPr>
            <a:endParaRPr kumimoji="0" lang="fr-FR" sz="3400" b="1" i="0" u="none" strike="noStrike" kern="1200" cap="none" spc="0" normalizeH="0" baseline="0" noProof="0" dirty="0">
              <a:ln>
                <a:noFill/>
              </a:ln>
              <a:solidFill>
                <a:srgbClr val="00375A"/>
              </a:solidFill>
              <a:effectLst/>
              <a:uLnTx/>
              <a:uFillTx/>
              <a:latin typeface="calibri" charset="0"/>
              <a:ea typeface="calibri" charset="0"/>
              <a:cs typeface="calibri" charset="0"/>
            </a:endParaRPr>
          </a:p>
        </p:txBody>
      </p:sp>
      <p:pic>
        <p:nvPicPr>
          <p:cNvPr id="11" name="Imag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 y="6788354"/>
            <a:ext cx="9144000" cy="69646"/>
          </a:xfrm>
          <a:prstGeom prst="rect">
            <a:avLst/>
          </a:prstGeom>
        </p:spPr>
      </p:pic>
      <p:sp>
        <p:nvSpPr>
          <p:cNvPr id="12" name="Espace réservé du contenu 7"/>
          <p:cNvSpPr>
            <a:spLocks noGrp="1"/>
          </p:cNvSpPr>
          <p:nvPr>
            <p:ph sz="quarter" idx="13" hasCustomPrompt="1"/>
          </p:nvPr>
        </p:nvSpPr>
        <p:spPr>
          <a:xfrm>
            <a:off x="971225" y="2581274"/>
            <a:ext cx="7715574" cy="2657475"/>
          </a:xfrm>
          <a:prstGeom prst="rect">
            <a:avLst/>
          </a:prstGeom>
        </p:spPr>
        <p:txBody>
          <a:bodyPr/>
          <a:lstStyle>
            <a:lvl1pPr>
              <a:defRPr/>
            </a:lvl1pPr>
            <a:lvl2pPr marL="742950" indent="-285750">
              <a:buClr>
                <a:schemeClr val="tx1"/>
              </a:buClr>
              <a:buFont typeface="Open Sans" pitchFamily="34" charset="0"/>
              <a:buChar char="•"/>
              <a:defRPr sz="1600">
                <a:solidFill>
                  <a:srgbClr val="6EAA00"/>
                </a:solidFill>
                <a:latin typeface="Open Sans" pitchFamily="34" charset="0"/>
                <a:ea typeface="Open Sans" pitchFamily="34" charset="0"/>
                <a:cs typeface="Open Sans" pitchFamily="34" charset="0"/>
              </a:defRPr>
            </a:lvl2pPr>
            <a:lvl3pPr marL="819150" indent="-285750">
              <a:buClr>
                <a:schemeClr val="tx1"/>
              </a:buClr>
              <a:buFont typeface="Open Sans" pitchFamily="34" charset="0"/>
              <a:buChar char="•"/>
              <a:defRPr/>
            </a:lvl3pPr>
          </a:lstStyle>
          <a:p>
            <a:pPr lvl="0"/>
            <a:r>
              <a:rPr lang="fr-FR" dirty="0"/>
              <a:t>Texte</a:t>
            </a:r>
          </a:p>
          <a:p>
            <a:pPr lvl="1"/>
            <a:r>
              <a:rPr lang="fr-FR" dirty="0"/>
              <a:t>Texte</a:t>
            </a:r>
          </a:p>
        </p:txBody>
      </p:sp>
      <p:sp>
        <p:nvSpPr>
          <p:cNvPr id="13" name="Espace réservé du texte 2"/>
          <p:cNvSpPr>
            <a:spLocks noGrp="1"/>
          </p:cNvSpPr>
          <p:nvPr>
            <p:ph type="body" sz="quarter" idx="14" hasCustomPrompt="1"/>
          </p:nvPr>
        </p:nvSpPr>
        <p:spPr>
          <a:xfrm>
            <a:off x="981074" y="1676400"/>
            <a:ext cx="7715249" cy="523875"/>
          </a:xfrm>
          <a:prstGeom prst="rect">
            <a:avLst/>
          </a:prstGeom>
        </p:spPr>
        <p:txBody>
          <a:bodyPr/>
          <a:lstStyle>
            <a:lvl1pPr marL="0" indent="0">
              <a:buNone/>
              <a:defRPr sz="2000" baseline="0">
                <a:solidFill>
                  <a:srgbClr val="01A0EF"/>
                </a:solidFill>
                <a:latin typeface="+mn-lt"/>
              </a:defRPr>
            </a:lvl1pPr>
          </a:lstStyle>
          <a:p>
            <a:pPr lvl="0"/>
            <a:r>
              <a:rPr lang="fr-FR" dirty="0">
                <a:latin typeface="+mn-lt"/>
              </a:rPr>
              <a:t>Cliquez pour ajouter un sous-titre</a:t>
            </a:r>
            <a:endParaRPr lang="fr-FR" dirty="0"/>
          </a:p>
        </p:txBody>
      </p:sp>
    </p:spTree>
    <p:extLst>
      <p:ext uri="{BB962C8B-B14F-4D97-AF65-F5344CB8AC3E}">
        <p14:creationId xmlns:p14="http://schemas.microsoft.com/office/powerpoint/2010/main" val="249998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ge texte 3">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974867" y="6356350"/>
            <a:ext cx="2133600" cy="365125"/>
          </a:xfrm>
          <a:prstGeom prst="rect">
            <a:avLst/>
          </a:prstGeom>
        </p:spPr>
        <p:txBody>
          <a:bodyPr/>
          <a:lstStyle>
            <a:lvl1pPr>
              <a:defRPr sz="1300">
                <a:solidFill>
                  <a:srgbClr val="2E3533"/>
                </a:solidFill>
              </a:defRPr>
            </a:lvl1pPr>
          </a:lstStyle>
          <a:p>
            <a:fld id="{2C026837-8C4B-CD41-A87F-CBFE4102DDB1}" type="datetimeFigureOut">
              <a:rPr lang="fr-FR" smtClean="0"/>
              <a:pPr/>
              <a:t>01/04/2025</a:t>
            </a:fld>
            <a:endParaRPr lang="fr-FR" dirty="0"/>
          </a:p>
        </p:txBody>
      </p:sp>
      <p:sp>
        <p:nvSpPr>
          <p:cNvPr id="6" name="Espace réservé du numéro de diapositive 5"/>
          <p:cNvSpPr>
            <a:spLocks noGrp="1"/>
          </p:cNvSpPr>
          <p:nvPr>
            <p:ph type="sldNum" sz="quarter" idx="12"/>
          </p:nvPr>
        </p:nvSpPr>
        <p:spPr>
          <a:xfrm>
            <a:off x="79034" y="6359525"/>
            <a:ext cx="533400" cy="365125"/>
          </a:xfrm>
          <a:prstGeom prst="rect">
            <a:avLst/>
          </a:prstGeom>
        </p:spPr>
        <p:txBody>
          <a:bodyPr/>
          <a:lstStyle>
            <a:lvl1pPr>
              <a:defRPr sz="1300">
                <a:solidFill>
                  <a:srgbClr val="2E3533"/>
                </a:solidFill>
              </a:defRPr>
            </a:lvl1pPr>
          </a:lstStyle>
          <a:p>
            <a:fld id="{6C84FCA9-0CB4-F344-BE9A-8CB927FBFFF6}" type="slidenum">
              <a:rPr lang="fr-FR" smtClean="0"/>
              <a:pPr/>
              <a:t>‹N°›</a:t>
            </a:fld>
            <a:endParaRPr lang="fr-FR" dirty="0"/>
          </a:p>
        </p:txBody>
      </p:sp>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flipH="1">
            <a:off x="-2" y="0"/>
            <a:ext cx="9144001" cy="989013"/>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38782" y="6152172"/>
            <a:ext cx="1183344" cy="474743"/>
          </a:xfrm>
          <a:prstGeom prst="rect">
            <a:avLst/>
          </a:prstGeom>
        </p:spPr>
      </p:pic>
      <p:sp>
        <p:nvSpPr>
          <p:cNvPr id="14" name="Titre 1"/>
          <p:cNvSpPr>
            <a:spLocks noGrp="1"/>
          </p:cNvSpPr>
          <p:nvPr>
            <p:ph type="title"/>
          </p:nvPr>
        </p:nvSpPr>
        <p:spPr>
          <a:xfrm>
            <a:off x="971226" y="550863"/>
            <a:ext cx="6277299" cy="592137"/>
          </a:xfrm>
          <a:prstGeom prst="rect">
            <a:avLst/>
          </a:prstGeom>
        </p:spPr>
        <p:txBody>
          <a:bodyPr lIns="0" tIns="0" rIns="0" bIns="0">
            <a:noAutofit/>
          </a:bodyPr>
          <a:lstStyle>
            <a:lvl1pPr marL="0" marR="0" indent="0" algn="l" defTabSz="457200" rtl="0" eaLnBrk="1" fontAlgn="auto" latinLnBrk="0" hangingPunct="1">
              <a:lnSpc>
                <a:spcPct val="90000"/>
              </a:lnSpc>
              <a:spcBef>
                <a:spcPts val="0"/>
              </a:spcBef>
              <a:spcAft>
                <a:spcPts val="0"/>
              </a:spcAft>
              <a:tabLst/>
              <a:defRPr sz="3400" b="1">
                <a:solidFill>
                  <a:srgbClr val="00375A"/>
                </a:solidFill>
              </a:defRPr>
            </a:lvl1pPr>
          </a:lstStyle>
          <a:p>
            <a:pPr marL="0" marR="0" lvl="0" indent="0" defTabSz="457200" rtl="0" eaLnBrk="1" fontAlgn="auto" latinLnBrk="0" hangingPunct="1">
              <a:lnSpc>
                <a:spcPct val="90000"/>
              </a:lnSpc>
              <a:spcBef>
                <a:spcPts val="0"/>
              </a:spcBef>
              <a:spcAft>
                <a:spcPts val="0"/>
              </a:spcAft>
              <a:tabLst/>
              <a:defRPr/>
            </a:pPr>
            <a:endParaRPr kumimoji="0" lang="fr-FR" sz="3400" b="1" i="0" u="none" strike="noStrike" kern="1200" cap="none" spc="0" normalizeH="0" baseline="0" noProof="0" dirty="0">
              <a:ln>
                <a:noFill/>
              </a:ln>
              <a:solidFill>
                <a:srgbClr val="00375A"/>
              </a:solidFill>
              <a:effectLst/>
              <a:uLnTx/>
              <a:uFillTx/>
              <a:latin typeface="calibri" charset="0"/>
              <a:ea typeface="calibri" charset="0"/>
              <a:cs typeface="calibri" charset="0"/>
            </a:endParaRPr>
          </a:p>
        </p:txBody>
      </p:sp>
      <p:pic>
        <p:nvPicPr>
          <p:cNvPr id="11" name="Imag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 y="6788354"/>
            <a:ext cx="9144000" cy="69646"/>
          </a:xfrm>
          <a:prstGeom prst="rect">
            <a:avLst/>
          </a:prstGeom>
        </p:spPr>
      </p:pic>
      <p:sp>
        <p:nvSpPr>
          <p:cNvPr id="12" name="Espace réservé du contenu 7"/>
          <p:cNvSpPr>
            <a:spLocks noGrp="1"/>
          </p:cNvSpPr>
          <p:nvPr>
            <p:ph sz="quarter" idx="13" hasCustomPrompt="1"/>
          </p:nvPr>
        </p:nvSpPr>
        <p:spPr>
          <a:xfrm>
            <a:off x="971225" y="2019299"/>
            <a:ext cx="7715574" cy="2657475"/>
          </a:xfrm>
          <a:prstGeom prst="rect">
            <a:avLst/>
          </a:prstGeom>
        </p:spPr>
        <p:txBody>
          <a:bodyPr/>
          <a:lstStyle>
            <a:lvl1pPr>
              <a:defRPr/>
            </a:lvl1pPr>
            <a:lvl2pPr marL="742950" indent="-285750">
              <a:buClr>
                <a:schemeClr val="tx1"/>
              </a:buClr>
              <a:buFont typeface="Open Sans" pitchFamily="34" charset="0"/>
              <a:buChar char="•"/>
              <a:defRPr sz="1600">
                <a:solidFill>
                  <a:srgbClr val="6EAA00"/>
                </a:solidFill>
                <a:latin typeface="Open Sans" pitchFamily="34" charset="0"/>
                <a:ea typeface="Open Sans" pitchFamily="34" charset="0"/>
                <a:cs typeface="Open Sans" pitchFamily="34" charset="0"/>
              </a:defRPr>
            </a:lvl2pPr>
            <a:lvl3pPr marL="819150" indent="-285750">
              <a:buClr>
                <a:schemeClr val="tx1"/>
              </a:buClr>
              <a:buFont typeface="Open Sans" pitchFamily="34" charset="0"/>
              <a:buChar char="•"/>
              <a:defRPr/>
            </a:lvl3pPr>
          </a:lstStyle>
          <a:p>
            <a:pPr lvl="0"/>
            <a:r>
              <a:rPr lang="fr-FR" dirty="0"/>
              <a:t>Texte</a:t>
            </a:r>
          </a:p>
          <a:p>
            <a:pPr lvl="1"/>
            <a:r>
              <a:rPr lang="fr-FR" dirty="0"/>
              <a:t>Texte</a:t>
            </a:r>
          </a:p>
        </p:txBody>
      </p:sp>
      <p:sp>
        <p:nvSpPr>
          <p:cNvPr id="3" name="Espace réservé du texte 2"/>
          <p:cNvSpPr>
            <a:spLocks noGrp="1"/>
          </p:cNvSpPr>
          <p:nvPr>
            <p:ph type="body" sz="quarter" idx="14" hasCustomPrompt="1"/>
          </p:nvPr>
        </p:nvSpPr>
        <p:spPr>
          <a:xfrm>
            <a:off x="981075" y="1181100"/>
            <a:ext cx="7620000" cy="523875"/>
          </a:xfrm>
          <a:prstGeom prst="rect">
            <a:avLst/>
          </a:prstGeom>
        </p:spPr>
        <p:txBody>
          <a:bodyPr/>
          <a:lstStyle>
            <a:lvl1pPr marL="0" indent="0">
              <a:buNone/>
              <a:defRPr sz="2000" baseline="0">
                <a:solidFill>
                  <a:srgbClr val="01A0EF"/>
                </a:solidFill>
                <a:latin typeface="+mn-lt"/>
              </a:defRPr>
            </a:lvl1pPr>
          </a:lstStyle>
          <a:p>
            <a:pPr lvl="0"/>
            <a:r>
              <a:rPr lang="fr-FR" dirty="0">
                <a:latin typeface="+mn-lt"/>
              </a:rPr>
              <a:t>Cliquez pour ajouter un sous-titre</a:t>
            </a:r>
            <a:endParaRPr lang="fr-FR" dirty="0"/>
          </a:p>
        </p:txBody>
      </p:sp>
    </p:spTree>
    <p:extLst>
      <p:ext uri="{BB962C8B-B14F-4D97-AF65-F5344CB8AC3E}">
        <p14:creationId xmlns:p14="http://schemas.microsoft.com/office/powerpoint/2010/main" val="106155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 Bleu">
    <p:bg>
      <p:bgPr>
        <a:solidFill>
          <a:srgbClr val="00375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29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Vert">
    <p:bg>
      <p:bgPr>
        <a:solidFill>
          <a:srgbClr val="6EAA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867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ge texte">
    <p:spTree>
      <p:nvGrpSpPr>
        <p:cNvPr id="1" name=""/>
        <p:cNvGrpSpPr/>
        <p:nvPr/>
      </p:nvGrpSpPr>
      <p:grpSpPr>
        <a:xfrm>
          <a:off x="0" y="0"/>
          <a:ext cx="0" cy="0"/>
          <a:chOff x="0" y="0"/>
          <a:chExt cx="0" cy="0"/>
        </a:xfrm>
      </p:grpSpPr>
      <p:pic>
        <p:nvPicPr>
          <p:cNvPr id="9" name="Image 8"/>
          <p:cNvPicPr>
            <a:picLocks/>
          </p:cNvPicPr>
          <p:nvPr userDrawn="1"/>
        </p:nvPicPr>
        <p:blipFill rotWithShape="1">
          <a:blip r:embed="rId2" cstate="screen">
            <a:extLst>
              <a:ext uri="{28A0092B-C50C-407E-A947-70E740481C1C}">
                <a14:useLocalDpi xmlns:a14="http://schemas.microsoft.com/office/drawing/2010/main" val="0"/>
              </a:ext>
            </a:extLst>
          </a:blip>
          <a:srcRect b="-1"/>
          <a:stretch/>
        </p:blipFill>
        <p:spPr>
          <a:xfrm flipH="1">
            <a:off x="0" y="432000"/>
            <a:ext cx="9144001" cy="432000"/>
          </a:xfrm>
          <a:prstGeom prst="rect">
            <a:avLst/>
          </a:prstGeom>
        </p:spPr>
      </p:pic>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2161" y="6462000"/>
            <a:ext cx="897335" cy="360000"/>
          </a:xfrm>
          <a:prstGeom prst="rect">
            <a:avLst/>
          </a:prstGeom>
        </p:spPr>
      </p:pic>
      <p:sp>
        <p:nvSpPr>
          <p:cNvPr id="14" name="Titre 1"/>
          <p:cNvSpPr>
            <a:spLocks noGrp="1"/>
          </p:cNvSpPr>
          <p:nvPr>
            <p:ph type="title"/>
          </p:nvPr>
        </p:nvSpPr>
        <p:spPr>
          <a:xfrm>
            <a:off x="360000" y="0"/>
            <a:ext cx="8424000" cy="432000"/>
          </a:xfrm>
          <a:prstGeom prst="rect">
            <a:avLst/>
          </a:prstGeom>
        </p:spPr>
        <p:txBody>
          <a:bodyPr lIns="0" tIns="0" rIns="0" bIns="0" anchor="ctr" anchorCtr="0">
            <a:noAutofit/>
          </a:bodyPr>
          <a:lstStyle>
            <a:lvl1pPr marL="0" marR="0" indent="0" algn="l" defTabSz="457200" rtl="0" eaLnBrk="1" fontAlgn="auto" latinLnBrk="0" hangingPunct="1">
              <a:lnSpc>
                <a:spcPct val="90000"/>
              </a:lnSpc>
              <a:spcBef>
                <a:spcPts val="0"/>
              </a:spcBef>
              <a:spcAft>
                <a:spcPts val="0"/>
              </a:spcAft>
              <a:tabLst/>
              <a:defRPr sz="2000" b="0" baseline="0">
                <a:solidFill>
                  <a:srgbClr val="00375A"/>
                </a:solidFill>
                <a:latin typeface="Lato Medium" panose="020F0602020204030203" pitchFamily="34" charset="0"/>
                <a:cs typeface="Lato Medium" panose="020F0602020204030203" pitchFamily="34" charset="0"/>
              </a:defRPr>
            </a:lvl1pPr>
          </a:lstStyle>
          <a:p>
            <a:pPr marL="0" marR="0" lvl="0" indent="0" defTabSz="457200" rtl="0" eaLnBrk="1" fontAlgn="auto" latinLnBrk="0" hangingPunct="1">
              <a:lnSpc>
                <a:spcPct val="90000"/>
              </a:lnSpc>
              <a:spcBef>
                <a:spcPts val="0"/>
              </a:spcBef>
              <a:spcAft>
                <a:spcPts val="0"/>
              </a:spcAft>
              <a:tabLst/>
              <a:defRPr/>
            </a:pPr>
            <a:endParaRPr kumimoji="0" lang="fr-FR" sz="3400" b="1" i="0" u="none" strike="noStrike" kern="1200" cap="none" spc="0" normalizeH="0" baseline="0" noProof="0">
              <a:ln>
                <a:noFill/>
              </a:ln>
              <a:solidFill>
                <a:srgbClr val="00375A"/>
              </a:solidFill>
              <a:effectLst/>
              <a:uLnTx/>
              <a:uFillTx/>
              <a:latin typeface="calibri" charset="0"/>
              <a:ea typeface="calibri" charset="0"/>
              <a:cs typeface="calibri" charset="0"/>
            </a:endParaRPr>
          </a:p>
        </p:txBody>
      </p:sp>
      <p:pic>
        <p:nvPicPr>
          <p:cNvPr id="11" name="Image 10"/>
          <p:cNvPicPr>
            <a:picLocks/>
          </p:cNvPicPr>
          <p:nvPr userDrawn="1"/>
        </p:nvPicPr>
        <p:blipFill>
          <a:blip r:embed="rId4" cstate="screen">
            <a:extLst>
              <a:ext uri="{28A0092B-C50C-407E-A947-70E740481C1C}">
                <a14:useLocalDpi xmlns:a14="http://schemas.microsoft.com/office/drawing/2010/main" val="0"/>
              </a:ext>
            </a:extLst>
          </a:blip>
          <a:stretch>
            <a:fillRect/>
          </a:stretch>
        </p:blipFill>
        <p:spPr>
          <a:xfrm>
            <a:off x="0" y="6354000"/>
            <a:ext cx="9144000" cy="72000"/>
          </a:xfrm>
          <a:prstGeom prst="rect">
            <a:avLst/>
          </a:prstGeom>
        </p:spPr>
      </p:pic>
      <p:sp>
        <p:nvSpPr>
          <p:cNvPr id="12" name="Espace réservé du contenu 7"/>
          <p:cNvSpPr>
            <a:spLocks noGrp="1"/>
          </p:cNvSpPr>
          <p:nvPr>
            <p:ph sz="quarter" idx="13" hasCustomPrompt="1"/>
          </p:nvPr>
        </p:nvSpPr>
        <p:spPr>
          <a:xfrm>
            <a:off x="360000" y="1151999"/>
            <a:ext cx="8424000" cy="5124975"/>
          </a:xfrm>
          <a:prstGeom prst="rect">
            <a:avLst/>
          </a:prstGeom>
        </p:spPr>
        <p:txBody>
          <a:bodyPr/>
          <a:lstStyle>
            <a:lvl1pPr marL="266700" indent="-266700">
              <a:defRPr>
                <a:latin typeface="Lato" panose="020F0502020204030203" pitchFamily="34" charset="0"/>
                <a:cs typeface="Lato" panose="020F0502020204030203" pitchFamily="34" charset="0"/>
              </a:defRPr>
            </a:lvl1pPr>
            <a:lvl2pPr marL="542925" indent="-266700" defTabSz="542925">
              <a:buClr>
                <a:srgbClr val="6EAA00"/>
              </a:buClr>
              <a:buFont typeface="Wingdings" panose="05000000000000000000" pitchFamily="2" charset="2"/>
              <a:buChar char="ü"/>
              <a:defRPr sz="1600">
                <a:solidFill>
                  <a:schemeClr val="tx1"/>
                </a:solidFill>
                <a:latin typeface="Lato" panose="020F0502020204030203" pitchFamily="34" charset="0"/>
                <a:ea typeface="Open Sans" pitchFamily="34" charset="0"/>
                <a:cs typeface="Lato" panose="020F0502020204030203" pitchFamily="34" charset="0"/>
              </a:defRPr>
            </a:lvl2pPr>
            <a:lvl3pPr marL="819150" indent="-285750">
              <a:buClr>
                <a:schemeClr val="tx1"/>
              </a:buClr>
              <a:buFont typeface="Open Sans" pitchFamily="34" charset="0"/>
              <a:buChar char="•"/>
              <a:defRPr/>
            </a:lvl3pPr>
          </a:lstStyle>
          <a:p>
            <a:pPr lvl="0"/>
            <a:r>
              <a:rPr lang="fr-FR" noProof="0"/>
              <a:t>Texte</a:t>
            </a:r>
          </a:p>
          <a:p>
            <a:pPr lvl="1"/>
            <a:r>
              <a:rPr lang="fr-FR" noProof="0"/>
              <a:t>Texte</a:t>
            </a:r>
          </a:p>
        </p:txBody>
      </p:sp>
      <p:sp>
        <p:nvSpPr>
          <p:cNvPr id="3" name="Espace réservé du texte 2"/>
          <p:cNvSpPr>
            <a:spLocks noGrp="1"/>
          </p:cNvSpPr>
          <p:nvPr>
            <p:ph type="body" sz="quarter" idx="14" hasCustomPrompt="1"/>
          </p:nvPr>
        </p:nvSpPr>
        <p:spPr>
          <a:xfrm>
            <a:off x="359997" y="689175"/>
            <a:ext cx="8424000" cy="462824"/>
          </a:xfrm>
          <a:prstGeom prst="rect">
            <a:avLst/>
          </a:prstGeom>
        </p:spPr>
        <p:txBody>
          <a:bodyPr/>
          <a:lstStyle>
            <a:lvl1pPr marL="0" indent="0">
              <a:buNone/>
              <a:defRPr sz="2000" i="1" baseline="0">
                <a:solidFill>
                  <a:srgbClr val="01A0EF"/>
                </a:solidFill>
                <a:latin typeface="Lato" panose="020F0502020204030203" pitchFamily="34" charset="0"/>
                <a:cs typeface="Lato" panose="020F0502020204030203" pitchFamily="34" charset="0"/>
              </a:defRPr>
            </a:lvl1pPr>
          </a:lstStyle>
          <a:p>
            <a:pPr lvl="0"/>
            <a:r>
              <a:rPr lang="fr-FR" noProof="0">
                <a:latin typeface="+mn-lt"/>
              </a:rPr>
              <a:t>Cliquez pour ajouter un sous-titre</a:t>
            </a:r>
            <a:endParaRPr lang="fr-FR" noProof="0"/>
          </a:p>
        </p:txBody>
      </p:sp>
      <p:sp>
        <p:nvSpPr>
          <p:cNvPr id="2" name="ZoneTexte 1"/>
          <p:cNvSpPr txBox="1"/>
          <p:nvPr userDrawn="1"/>
        </p:nvSpPr>
        <p:spPr>
          <a:xfrm>
            <a:off x="359997" y="6461997"/>
            <a:ext cx="7852164" cy="360000"/>
          </a:xfrm>
          <a:prstGeom prst="rect">
            <a:avLst/>
          </a:prstGeom>
          <a:noFill/>
        </p:spPr>
        <p:txBody>
          <a:bodyPr wrap="square" l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375A"/>
                </a:solidFill>
                <a:effectLst/>
                <a:uLnTx/>
                <a:uFillTx/>
                <a:latin typeface="Lato" panose="020F0502020204030203" pitchFamily="34" charset="0"/>
                <a:ea typeface="+mn-ea"/>
                <a:cs typeface="Lato" panose="020F0502020204030203" pitchFamily="34" charset="0"/>
              </a:rPr>
              <a:t>Franck MAZAS, Arnaud GUYENNON – Colloque Data Science pour les Risques côtiers - Roscoff, 1</a:t>
            </a:r>
            <a:r>
              <a:rPr kumimoji="0" lang="fr-FR" sz="1200" b="0" i="0" u="none" strike="noStrike" kern="1200" cap="none" spc="0" normalizeH="0" baseline="30000" noProof="0" dirty="0">
                <a:ln>
                  <a:noFill/>
                </a:ln>
                <a:solidFill>
                  <a:srgbClr val="00375A"/>
                </a:solidFill>
                <a:effectLst/>
                <a:uLnTx/>
                <a:uFillTx/>
                <a:latin typeface="Lato" panose="020F0502020204030203" pitchFamily="34" charset="0"/>
                <a:ea typeface="+mn-ea"/>
                <a:cs typeface="Lato" panose="020F0502020204030203" pitchFamily="34" charset="0"/>
              </a:rPr>
              <a:t>er</a:t>
            </a:r>
            <a:r>
              <a:rPr kumimoji="0" lang="fr-FR" sz="1200" b="0" i="0" u="none" strike="noStrike" kern="1200" cap="none" spc="0" normalizeH="0" baseline="0" noProof="0" dirty="0">
                <a:ln>
                  <a:noFill/>
                </a:ln>
                <a:solidFill>
                  <a:srgbClr val="00375A"/>
                </a:solidFill>
                <a:effectLst/>
                <a:uLnTx/>
                <a:uFillTx/>
                <a:latin typeface="Lato" panose="020F0502020204030203" pitchFamily="34" charset="0"/>
                <a:ea typeface="+mn-ea"/>
                <a:cs typeface="Lato" panose="020F0502020204030203" pitchFamily="34" charset="0"/>
              </a:rPr>
              <a:t> avril 2025</a:t>
            </a:r>
          </a:p>
        </p:txBody>
      </p:sp>
    </p:spTree>
    <p:extLst>
      <p:ext uri="{BB962C8B-B14F-4D97-AF65-F5344CB8AC3E}">
        <p14:creationId xmlns:p14="http://schemas.microsoft.com/office/powerpoint/2010/main" val="128944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age texte 4">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974867" y="6356350"/>
            <a:ext cx="2133600" cy="365125"/>
          </a:xfrm>
          <a:prstGeom prst="rect">
            <a:avLst/>
          </a:prstGeom>
        </p:spPr>
        <p:txBody>
          <a:bodyPr/>
          <a:lstStyle>
            <a:lvl1pPr>
              <a:defRPr sz="1300">
                <a:solidFill>
                  <a:srgbClr val="2E3533"/>
                </a:solidFill>
              </a:defRPr>
            </a:lvl1pPr>
          </a:lstStyle>
          <a:p>
            <a:fld id="{2C026837-8C4B-CD41-A87F-CBFE4102DDB1}" type="datetimeFigureOut">
              <a:rPr lang="fr-FR" smtClean="0"/>
              <a:pPr/>
              <a:t>01/04/2025</a:t>
            </a:fld>
            <a:endParaRPr lang="fr-FR" dirty="0"/>
          </a:p>
        </p:txBody>
      </p:sp>
      <p:sp>
        <p:nvSpPr>
          <p:cNvPr id="6" name="Espace réservé du numéro de diapositive 5"/>
          <p:cNvSpPr>
            <a:spLocks noGrp="1"/>
          </p:cNvSpPr>
          <p:nvPr>
            <p:ph type="sldNum" sz="quarter" idx="12"/>
          </p:nvPr>
        </p:nvSpPr>
        <p:spPr>
          <a:xfrm>
            <a:off x="79034" y="6359525"/>
            <a:ext cx="533400" cy="365125"/>
          </a:xfrm>
          <a:prstGeom prst="rect">
            <a:avLst/>
          </a:prstGeom>
        </p:spPr>
        <p:txBody>
          <a:bodyPr/>
          <a:lstStyle>
            <a:lvl1pPr>
              <a:defRPr sz="1300">
                <a:solidFill>
                  <a:srgbClr val="2E3533"/>
                </a:solidFill>
              </a:defRPr>
            </a:lvl1pPr>
          </a:lstStyle>
          <a:p>
            <a:fld id="{6C84FCA9-0CB4-F344-BE9A-8CB927FBFFF6}" type="slidenum">
              <a:rPr lang="fr-FR" smtClean="0"/>
              <a:pPr/>
              <a:t>‹N°›</a:t>
            </a:fld>
            <a:endParaRPr lang="fr-FR" dirty="0"/>
          </a:p>
        </p:txBody>
      </p:sp>
      <p:pic>
        <p:nvPicPr>
          <p:cNvPr id="9" name="Imag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4438648" y="1"/>
            <a:ext cx="4714875" cy="817562"/>
          </a:xfrm>
          <a:prstGeom prst="rect">
            <a:avLst/>
          </a:prstGeom>
        </p:spPr>
      </p:pic>
      <p:pic>
        <p:nvPicPr>
          <p:cNvPr id="10" name="Imag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38782" y="6152172"/>
            <a:ext cx="1183344" cy="474743"/>
          </a:xfrm>
          <a:prstGeom prst="rect">
            <a:avLst/>
          </a:prstGeom>
        </p:spPr>
      </p:pic>
      <p:sp>
        <p:nvSpPr>
          <p:cNvPr id="14" name="Titre 1"/>
          <p:cNvSpPr>
            <a:spLocks noGrp="1"/>
          </p:cNvSpPr>
          <p:nvPr>
            <p:ph type="title"/>
          </p:nvPr>
        </p:nvSpPr>
        <p:spPr>
          <a:xfrm>
            <a:off x="980752" y="341313"/>
            <a:ext cx="6020124" cy="677862"/>
          </a:xfrm>
          <a:prstGeom prst="rect">
            <a:avLst/>
          </a:prstGeom>
        </p:spPr>
        <p:txBody>
          <a:bodyPr lIns="0" tIns="0" rIns="0" bIns="0">
            <a:noAutofit/>
          </a:bodyPr>
          <a:lstStyle>
            <a:lvl1pPr marL="0" marR="0" indent="0" algn="l" defTabSz="457200" rtl="0" eaLnBrk="1" fontAlgn="auto" latinLnBrk="0" hangingPunct="1">
              <a:lnSpc>
                <a:spcPct val="90000"/>
              </a:lnSpc>
              <a:spcBef>
                <a:spcPts val="0"/>
              </a:spcBef>
              <a:spcAft>
                <a:spcPts val="0"/>
              </a:spcAft>
              <a:tabLst/>
              <a:defRPr sz="3400" b="1">
                <a:solidFill>
                  <a:srgbClr val="00375A"/>
                </a:solidFill>
              </a:defRPr>
            </a:lvl1pPr>
          </a:lstStyle>
          <a:p>
            <a:pPr marL="0" marR="0" lvl="0" indent="0" defTabSz="457200" rtl="0" eaLnBrk="1" fontAlgn="auto" latinLnBrk="0" hangingPunct="1">
              <a:lnSpc>
                <a:spcPct val="90000"/>
              </a:lnSpc>
              <a:spcBef>
                <a:spcPts val="0"/>
              </a:spcBef>
              <a:spcAft>
                <a:spcPts val="0"/>
              </a:spcAft>
              <a:tabLst/>
              <a:defRPr/>
            </a:pPr>
            <a:endParaRPr kumimoji="0" lang="fr-FR" sz="3400" b="1" i="0" u="none" strike="noStrike" kern="1200" cap="none" spc="0" normalizeH="0" baseline="0" noProof="0" dirty="0">
              <a:ln>
                <a:noFill/>
              </a:ln>
              <a:solidFill>
                <a:srgbClr val="00375A"/>
              </a:solidFill>
              <a:effectLst/>
              <a:uLnTx/>
              <a:uFillTx/>
              <a:latin typeface="calibri" charset="0"/>
              <a:ea typeface="calibri" charset="0"/>
              <a:cs typeface="calibri" charset="0"/>
            </a:endParaRPr>
          </a:p>
        </p:txBody>
      </p:sp>
      <p:pic>
        <p:nvPicPr>
          <p:cNvPr id="11" name="Imag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 y="6788354"/>
            <a:ext cx="9144000" cy="69646"/>
          </a:xfrm>
          <a:prstGeom prst="rect">
            <a:avLst/>
          </a:prstGeom>
        </p:spPr>
      </p:pic>
      <p:sp>
        <p:nvSpPr>
          <p:cNvPr id="12" name="Espace réservé du contenu 7"/>
          <p:cNvSpPr>
            <a:spLocks noGrp="1"/>
          </p:cNvSpPr>
          <p:nvPr>
            <p:ph sz="quarter" idx="13" hasCustomPrompt="1"/>
          </p:nvPr>
        </p:nvSpPr>
        <p:spPr>
          <a:xfrm>
            <a:off x="971225" y="1866899"/>
            <a:ext cx="7715574" cy="2657475"/>
          </a:xfrm>
          <a:prstGeom prst="rect">
            <a:avLst/>
          </a:prstGeom>
        </p:spPr>
        <p:txBody>
          <a:bodyPr/>
          <a:lstStyle>
            <a:lvl1pPr>
              <a:defRPr/>
            </a:lvl1pPr>
            <a:lvl2pPr marL="742950" indent="-285750">
              <a:buClr>
                <a:schemeClr val="tx1"/>
              </a:buClr>
              <a:buFont typeface="Open Sans" pitchFamily="34" charset="0"/>
              <a:buChar char="•"/>
              <a:defRPr sz="1600">
                <a:solidFill>
                  <a:srgbClr val="6EAA00"/>
                </a:solidFill>
                <a:latin typeface="Open Sans" pitchFamily="34" charset="0"/>
                <a:ea typeface="Open Sans" pitchFamily="34" charset="0"/>
                <a:cs typeface="Open Sans" pitchFamily="34" charset="0"/>
              </a:defRPr>
            </a:lvl2pPr>
            <a:lvl3pPr marL="819150" indent="-285750">
              <a:buClr>
                <a:schemeClr val="tx1"/>
              </a:buClr>
              <a:buFont typeface="Open Sans" pitchFamily="34" charset="0"/>
              <a:buChar char="•"/>
              <a:defRPr/>
            </a:lvl3pPr>
          </a:lstStyle>
          <a:p>
            <a:pPr lvl="0"/>
            <a:r>
              <a:rPr lang="fr-FR" dirty="0"/>
              <a:t>Texte</a:t>
            </a:r>
          </a:p>
          <a:p>
            <a:pPr lvl="1"/>
            <a:r>
              <a:rPr lang="fr-FR" dirty="0"/>
              <a:t>Texte</a:t>
            </a:r>
          </a:p>
        </p:txBody>
      </p:sp>
      <p:sp>
        <p:nvSpPr>
          <p:cNvPr id="13" name="Espace réservé du texte 2"/>
          <p:cNvSpPr>
            <a:spLocks noGrp="1"/>
          </p:cNvSpPr>
          <p:nvPr>
            <p:ph type="body" sz="quarter" idx="14" hasCustomPrompt="1"/>
          </p:nvPr>
        </p:nvSpPr>
        <p:spPr>
          <a:xfrm>
            <a:off x="981075" y="1114425"/>
            <a:ext cx="7620000" cy="523875"/>
          </a:xfrm>
          <a:prstGeom prst="rect">
            <a:avLst/>
          </a:prstGeom>
        </p:spPr>
        <p:txBody>
          <a:bodyPr/>
          <a:lstStyle>
            <a:lvl1pPr marL="0" indent="0">
              <a:buNone/>
              <a:defRPr sz="2000" baseline="0">
                <a:solidFill>
                  <a:srgbClr val="01A0EF"/>
                </a:solidFill>
                <a:latin typeface="+mn-lt"/>
              </a:defRPr>
            </a:lvl1pPr>
          </a:lstStyle>
          <a:p>
            <a:pPr lvl="0"/>
            <a:r>
              <a:rPr lang="fr-FR" dirty="0">
                <a:latin typeface="+mn-lt"/>
              </a:rPr>
              <a:t>Cliquez pour ajouter un sous-titre</a:t>
            </a:r>
            <a:endParaRPr lang="fr-FR" dirty="0"/>
          </a:p>
        </p:txBody>
      </p:sp>
    </p:spTree>
    <p:extLst>
      <p:ext uri="{BB962C8B-B14F-4D97-AF65-F5344CB8AC3E}">
        <p14:creationId xmlns:p14="http://schemas.microsoft.com/office/powerpoint/2010/main" val="360250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2266"/>
      </p:ext>
    </p:extLst>
  </p:cSld>
  <p:clrMap bg1="lt1" tx1="dk1" bg2="lt2" tx2="dk2" accent1="accent1" accent2="accent2" accent3="accent3" accent4="accent4" accent5="accent5" accent6="accent6" hlink="hlink" folHlink="folHlink"/>
  <p:sldLayoutIdLst>
    <p:sldLayoutId id="2147483651" r:id="rId1"/>
    <p:sldLayoutId id="2147483668" r:id="rId2"/>
    <p:sldLayoutId id="2147483660" r:id="rId3"/>
    <p:sldLayoutId id="2147483670" r:id="rId4"/>
    <p:sldLayoutId id="2147483671" r:id="rId5"/>
    <p:sldLayoutId id="2147483676" r:id="rId6"/>
    <p:sldLayoutId id="2147483677" r:id="rId7"/>
    <p:sldLayoutId id="2147483675" r:id="rId8"/>
    <p:sldLayoutId id="2147483672" r:id="rId9"/>
    <p:sldLayoutId id="2147483653" r:id="rId10"/>
    <p:sldLayoutId id="2147483661" r:id="rId11"/>
    <p:sldLayoutId id="2147483662" r:id="rId12"/>
    <p:sldLayoutId id="2147483669" r:id="rId13"/>
    <p:sldLayoutId id="2147483673" r:id="rId14"/>
    <p:sldLayoutId id="2147483674" r:id="rId15"/>
  </p:sldLayoutIdLst>
  <p:txStyles>
    <p:titleStyle>
      <a:lvl1pPr algn="l" defTabSz="457200" rtl="0" eaLnBrk="1" latinLnBrk="0" hangingPunct="1">
        <a:lnSpc>
          <a:spcPct val="90000"/>
        </a:lnSpc>
        <a:spcBef>
          <a:spcPct val="0"/>
        </a:spcBef>
        <a:buNone/>
        <a:defRPr sz="3400" b="1" kern="1200">
          <a:solidFill>
            <a:srgbClr val="00375A"/>
          </a:solidFill>
          <a:latin typeface="+mj-lt"/>
          <a:ea typeface="+mj-ea"/>
          <a:cs typeface="+mj-cs"/>
        </a:defRPr>
      </a:lvl1pPr>
    </p:titleStyle>
    <p:bodyStyle>
      <a:lvl1pPr marL="342900" indent="-342900" algn="l" defTabSz="457200" rtl="0" eaLnBrk="1" latinLnBrk="0" hangingPunct="1">
        <a:spcBef>
          <a:spcPct val="20000"/>
        </a:spcBef>
        <a:buClr>
          <a:srgbClr val="6EAA00"/>
        </a:buClr>
        <a:buSzPct val="100000"/>
        <a:buFont typeface="Arial" pitchFamily="34" charset="0"/>
        <a:buChar char="■"/>
        <a:defRPr lang="fr-FR" sz="1800" kern="1200" dirty="0" smtClean="0">
          <a:solidFill>
            <a:schemeClr val="tx1"/>
          </a:solidFill>
          <a:latin typeface="Open Sans" pitchFamily="34" charset="0"/>
          <a:ea typeface="Open Sans" pitchFamily="34" charset="0"/>
          <a:cs typeface="Open Sans"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819150" indent="-285750" algn="l" defTabSz="457200" rtl="0" eaLnBrk="1" latinLnBrk="0" hangingPunct="1">
        <a:spcBef>
          <a:spcPct val="20000"/>
        </a:spcBef>
        <a:buFont typeface="Arial"/>
        <a:buNone/>
        <a:defRPr lang="fr-FR" sz="1600" kern="1200" dirty="0" smtClean="0">
          <a:solidFill>
            <a:srgbClr val="6EAA00"/>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0.pn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1.pn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github.com/callumbarltrop/SPAR"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90.tmp"/></Relationships>
</file>

<file path=ppt/slides/_rels/slide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9.png"/><Relationship Id="rId7" Type="http://schemas.openxmlformats.org/officeDocument/2006/relationships/image" Target="../media/image106.png"/><Relationship Id="rId2" Type="http://schemas.openxmlformats.org/officeDocument/2006/relationships/image" Target="../media/image93.png"/><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6.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13.png"/><Relationship Id="rId2" Type="http://schemas.openxmlformats.org/officeDocument/2006/relationships/image" Target="../media/image105.png"/><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630.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13.png"/><Relationship Id="rId2" Type="http://schemas.openxmlformats.org/officeDocument/2006/relationships/image" Target="../media/image115.png"/><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6.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8.png"/><Relationship Id="rId1" Type="http://schemas.openxmlformats.org/officeDocument/2006/relationships/slideLayout" Target="../slideLayouts/slideLayout8.xml"/><Relationship Id="rId5" Type="http://schemas.openxmlformats.org/officeDocument/2006/relationships/image" Target="../media/image113.png"/><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3.png"/><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5.png"/><Relationship Id="rId1" Type="http://schemas.openxmlformats.org/officeDocument/2006/relationships/slideLayout" Target="../slideLayouts/slideLayout8.xml"/><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3.png"/><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5.png"/><Relationship Id="rId1" Type="http://schemas.openxmlformats.org/officeDocument/2006/relationships/slideLayout" Target="../slideLayouts/slideLayout8.xml"/><Relationship Id="rId5" Type="http://schemas.openxmlformats.org/officeDocument/2006/relationships/image" Target="../media/image134.pn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9.png"/><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7.png"/><Relationship Id="rId1" Type="http://schemas.openxmlformats.org/officeDocument/2006/relationships/slideLayout" Target="../slideLayouts/slideLayout8.xml"/><Relationship Id="rId5" Type="http://schemas.openxmlformats.org/officeDocument/2006/relationships/image" Target="../media/image138.pn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8" Type="http://schemas.openxmlformats.org/officeDocument/2006/relationships/image" Target="../media/image920.png"/><Relationship Id="rId3" Type="http://schemas.openxmlformats.org/officeDocument/2006/relationships/image" Target="../media/image91.png"/><Relationship Id="rId21" Type="http://schemas.openxmlformats.org/officeDocument/2006/relationships/image" Target="../media/image43.png"/><Relationship Id="rId7" Type="http://schemas.openxmlformats.org/officeDocument/2006/relationships/image" Target="../media/image95.png"/><Relationship Id="rId12" Type="http://schemas.openxmlformats.org/officeDocument/2006/relationships/image" Target="../media/image40.png"/><Relationship Id="rId2" Type="http://schemas.openxmlformats.org/officeDocument/2006/relationships/image" Target="../media/image35.png"/><Relationship Id="rId20"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98.png"/><Relationship Id="rId24" Type="http://schemas.openxmlformats.org/officeDocument/2006/relationships/image" Target="../media/image931.png"/><Relationship Id="rId5" Type="http://schemas.openxmlformats.org/officeDocument/2006/relationships/image" Target="../media/image36.png"/><Relationship Id="rId15" Type="http://schemas.openxmlformats.org/officeDocument/2006/relationships/image" Target="../media/image880.png"/><Relationship Id="rId23"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92.png"/><Relationship Id="rId9" Type="http://schemas.openxmlformats.org/officeDocument/2006/relationships/image" Target="../media/image97.png"/><Relationship Id="rId22" Type="http://schemas.openxmlformats.org/officeDocument/2006/relationships/image" Target="../media/image860.png"/></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5.jpeg"/><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950.png"/><Relationship Id="rId3" Type="http://schemas.openxmlformats.org/officeDocument/2006/relationships/image" Target="../media/image103.png"/><Relationship Id="rId7" Type="http://schemas.openxmlformats.org/officeDocument/2006/relationships/image" Target="../media/image940.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104.png"/><Relationship Id="rId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08.pn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52.emf"/><Relationship Id="rId1" Type="http://schemas.openxmlformats.org/officeDocument/2006/relationships/slideLayout" Target="../slideLayouts/slideLayout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7538" y="73892"/>
            <a:ext cx="7772400" cy="688975"/>
          </a:xfrm>
        </p:spPr>
        <p:txBody>
          <a:bodyPr/>
          <a:lstStyle/>
          <a:p>
            <a:r>
              <a:rPr lang="fr-FR" sz="2800" dirty="0">
                <a:latin typeface="Lato Light" panose="020F0402020204030203" pitchFamily="34" charset="0"/>
                <a:cs typeface="Lato Light" panose="020F0402020204030203" pitchFamily="34" charset="0"/>
              </a:rPr>
              <a:t>Comparaison de modèles probabilistes pour les contours Hs / Tp</a:t>
            </a:r>
            <a:endParaRPr lang="en-GB" sz="2800" dirty="0">
              <a:latin typeface="Lato Light" panose="020F0402020204030203" pitchFamily="34" charset="0"/>
              <a:cs typeface="Lato Light" panose="020F0402020204030203" pitchFamily="34" charset="0"/>
            </a:endParaRPr>
          </a:p>
        </p:txBody>
      </p:sp>
      <p:sp>
        <p:nvSpPr>
          <p:cNvPr id="3" name="Espace réservé du texte 2"/>
          <p:cNvSpPr>
            <a:spLocks noGrp="1"/>
          </p:cNvSpPr>
          <p:nvPr>
            <p:ph type="body" idx="1"/>
          </p:nvPr>
        </p:nvSpPr>
        <p:spPr>
          <a:xfrm>
            <a:off x="617538" y="989193"/>
            <a:ext cx="7772400" cy="553786"/>
          </a:xfrm>
        </p:spPr>
        <p:txBody>
          <a:bodyPr/>
          <a:lstStyle/>
          <a:p>
            <a:r>
              <a:rPr lang="fr-FR" dirty="0">
                <a:latin typeface="Lato" panose="020F0502020204030203" pitchFamily="34" charset="0"/>
                <a:cs typeface="Lato" panose="020F0502020204030203" pitchFamily="34" charset="0"/>
              </a:rPr>
              <a:t>Franck MAZAS, Arnaud GUYENNON, ARTELIA</a:t>
            </a:r>
          </a:p>
        </p:txBody>
      </p:sp>
    </p:spTree>
    <p:extLst>
      <p:ext uri="{BB962C8B-B14F-4D97-AF65-F5344CB8AC3E}">
        <p14:creationId xmlns:p14="http://schemas.microsoft.com/office/powerpoint/2010/main" val="1660782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360000" y="1151999"/>
            <a:ext cx="8424000" cy="5124975"/>
          </a:xfrm>
          <a:prstGeom prst="rect">
            <a:avLst/>
          </a:prstGeom>
        </p:spPr>
        <p:txBody>
          <a:bodyPr vert="horz" lIns="0" tIns="0" rIns="0" bIns="0" rtlCol="0">
            <a:noAutofit/>
          </a:bodyPr>
          <a:lstStyle>
            <a:lvl1pPr marL="266700" indent="-266700" algn="l" defTabSz="457200" rtl="0" eaLnBrk="1" latinLnBrk="0" hangingPunct="1">
              <a:spcBef>
                <a:spcPct val="20000"/>
              </a:spcBef>
              <a:buClr>
                <a:srgbClr val="6EAA00"/>
              </a:buClr>
              <a:buSzPct val="100000"/>
              <a:buFont typeface="Arial" pitchFamily="34" charset="0"/>
              <a:buChar char="■"/>
              <a:defRPr lang="fr-FR" sz="1800" kern="1200">
                <a:solidFill>
                  <a:schemeClr val="tx1"/>
                </a:solidFill>
                <a:latin typeface="Lato" panose="020F0502020204030203" pitchFamily="34" charset="0"/>
                <a:ea typeface="Open Sans" pitchFamily="34" charset="0"/>
                <a:cs typeface="Lato" panose="020F0502020204030203" pitchFamily="34" charset="0"/>
              </a:defRPr>
            </a:lvl1pPr>
            <a:lvl2pPr marL="542925" indent="-266700" algn="l" defTabSz="542925" rtl="0" eaLnBrk="1" latinLnBrk="0" hangingPunct="1">
              <a:spcBef>
                <a:spcPct val="20000"/>
              </a:spcBef>
              <a:buClr>
                <a:srgbClr val="6EAA00"/>
              </a:buClr>
              <a:buFont typeface="Wingdings" panose="05000000000000000000" pitchFamily="2" charset="2"/>
              <a:buChar char="ü"/>
              <a:defRPr sz="1600" kern="1200">
                <a:solidFill>
                  <a:schemeClr val="tx1"/>
                </a:solidFill>
                <a:latin typeface="Lato" panose="020F0502020204030203" pitchFamily="34" charset="0"/>
                <a:ea typeface="Open Sans" pitchFamily="34" charset="0"/>
                <a:cs typeface="Lato" panose="020F0502020204030203" pitchFamily="34" charset="0"/>
              </a:defRPr>
            </a:lvl2pPr>
            <a:lvl3pPr marL="819150" indent="-285750" algn="l" defTabSz="457200" rtl="0" eaLnBrk="1" latinLnBrk="0" hangingPunct="1">
              <a:spcBef>
                <a:spcPct val="20000"/>
              </a:spcBef>
              <a:buClr>
                <a:schemeClr val="tx1"/>
              </a:buClr>
              <a:buFont typeface="Open Sans" pitchFamily="34" charset="0"/>
              <a:buChar char="•"/>
              <a:defRPr lang="fr-FR" sz="1600" kern="1200">
                <a:solidFill>
                  <a:srgbClr val="6EAA00"/>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1600" dirty="0"/>
          </a:p>
        </p:txBody>
      </p:sp>
      <p:sp>
        <p:nvSpPr>
          <p:cNvPr id="2" name="Titre 1"/>
          <p:cNvSpPr>
            <a:spLocks noGrp="1"/>
          </p:cNvSpPr>
          <p:nvPr>
            <p:ph type="title"/>
          </p:nvPr>
        </p:nvSpPr>
        <p:spPr/>
        <p:txBody>
          <a:bodyPr/>
          <a:lstStyle/>
          <a:p>
            <a:r>
              <a:rPr lang="fr-FR" dirty="0"/>
              <a:t>Contours environnementaux</a:t>
            </a:r>
          </a:p>
        </p:txBody>
      </p:sp>
      <p:sp>
        <p:nvSpPr>
          <p:cNvPr id="4" name="Espace réservé du texte 3"/>
          <p:cNvSpPr>
            <a:spLocks noGrp="1"/>
          </p:cNvSpPr>
          <p:nvPr>
            <p:ph type="body" sz="quarter" idx="14"/>
          </p:nvPr>
        </p:nvSpPr>
        <p:spPr/>
        <p:txBody>
          <a:bodyPr/>
          <a:lstStyle/>
          <a:p>
            <a:r>
              <a:rPr lang="fr-FR" dirty="0"/>
              <a:t>Définitions possibles dans le cas bivarié</a:t>
            </a:r>
          </a:p>
        </p:txBody>
      </p:sp>
      <p:sp>
        <p:nvSpPr>
          <p:cNvPr id="11" name="ZoneTexte 10"/>
          <p:cNvSpPr txBox="1"/>
          <p:nvPr/>
        </p:nvSpPr>
        <p:spPr>
          <a:xfrm>
            <a:off x="0" y="5596875"/>
            <a:ext cx="1701107" cy="307777"/>
          </a:xfrm>
          <a:prstGeom prst="rect">
            <a:avLst/>
          </a:prstGeom>
          <a:noFill/>
        </p:spPr>
        <p:txBody>
          <a:bodyPr wrap="none" rtlCol="0">
            <a:spAutoFit/>
          </a:bodyPr>
          <a:lstStyle/>
          <a:p>
            <a:r>
              <a:rPr lang="fr-FR" sz="1400" i="1" dirty="0">
                <a:solidFill>
                  <a:schemeClr val="tx2"/>
                </a:solidFill>
                <a:latin typeface="Lato" panose="020F0502020204030203" pitchFamily="34" charset="0"/>
                <a:cs typeface="Lato" panose="020F0502020204030203" pitchFamily="34" charset="0"/>
              </a:rPr>
              <a:t>(</a:t>
            </a:r>
            <a:r>
              <a:rPr lang="fr-FR" sz="1400" i="1" dirty="0" err="1">
                <a:solidFill>
                  <a:schemeClr val="tx2"/>
                </a:solidFill>
                <a:latin typeface="Lato" panose="020F0502020204030203" pitchFamily="34" charset="0"/>
                <a:cs typeface="Lato" panose="020F0502020204030203" pitchFamily="34" charset="0"/>
              </a:rPr>
              <a:t>Haselsteiner</a:t>
            </a:r>
            <a:r>
              <a:rPr lang="fr-FR" sz="1400" i="1" dirty="0">
                <a:solidFill>
                  <a:schemeClr val="tx2"/>
                </a:solidFill>
                <a:latin typeface="Lato" panose="020F0502020204030203" pitchFamily="34" charset="0"/>
                <a:cs typeface="Lato" panose="020F0502020204030203" pitchFamily="34" charset="0"/>
              </a:rPr>
              <a:t>, 2017)</a:t>
            </a:r>
          </a:p>
        </p:txBody>
      </p:sp>
      <p:pic>
        <p:nvPicPr>
          <p:cNvPr id="13" name="Image 12">
            <a:extLst>
              <a:ext uri="{FF2B5EF4-FFF2-40B4-BE49-F238E27FC236}">
                <a16:creationId xmlns:a16="http://schemas.microsoft.com/office/drawing/2014/main" id="{FE9AE7F7-8406-0AE6-7851-9FB6F8F0B5EB}"/>
              </a:ext>
            </a:extLst>
          </p:cNvPr>
          <p:cNvPicPr>
            <a:picLocks noChangeAspect="1"/>
          </p:cNvPicPr>
          <p:nvPr/>
        </p:nvPicPr>
        <p:blipFill>
          <a:blip r:embed="rId2"/>
          <a:stretch>
            <a:fillRect/>
          </a:stretch>
        </p:blipFill>
        <p:spPr>
          <a:xfrm>
            <a:off x="144000" y="1409174"/>
            <a:ext cx="4320000" cy="4113249"/>
          </a:xfrm>
          <a:prstGeom prst="rect">
            <a:avLst/>
          </a:prstGeom>
        </p:spPr>
      </p:pic>
      <p:pic>
        <p:nvPicPr>
          <p:cNvPr id="19" name="Image 18">
            <a:extLst>
              <a:ext uri="{FF2B5EF4-FFF2-40B4-BE49-F238E27FC236}">
                <a16:creationId xmlns:a16="http://schemas.microsoft.com/office/drawing/2014/main" id="{846946B2-FEB8-7645-5C2A-DC928A1E4817}"/>
              </a:ext>
            </a:extLst>
          </p:cNvPr>
          <p:cNvPicPr>
            <a:picLocks noChangeAspect="1"/>
          </p:cNvPicPr>
          <p:nvPr/>
        </p:nvPicPr>
        <p:blipFill>
          <a:blip r:embed="rId3"/>
          <a:stretch>
            <a:fillRect/>
          </a:stretch>
        </p:blipFill>
        <p:spPr>
          <a:xfrm>
            <a:off x="4680000" y="1409174"/>
            <a:ext cx="4320000" cy="4685538"/>
          </a:xfrm>
          <a:prstGeom prst="rect">
            <a:avLst/>
          </a:prstGeom>
        </p:spPr>
      </p:pic>
    </p:spTree>
    <p:extLst>
      <p:ext uri="{BB962C8B-B14F-4D97-AF65-F5344CB8AC3E}">
        <p14:creationId xmlns:p14="http://schemas.microsoft.com/office/powerpoint/2010/main" val="10583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Des concepts intriqués</a:t>
            </a:r>
          </a:p>
        </p:txBody>
      </p:sp>
      <p:sp>
        <p:nvSpPr>
          <p:cNvPr id="5" name="Triangle isocèle 4"/>
          <p:cNvSpPr/>
          <p:nvPr/>
        </p:nvSpPr>
        <p:spPr>
          <a:xfrm>
            <a:off x="2772000" y="1881000"/>
            <a:ext cx="3600000" cy="3096000"/>
          </a:xfrm>
          <a:prstGeom prst="triangle">
            <a:avLst/>
          </a:prstGeom>
          <a:noFill/>
          <a:ln w="57150">
            <a:solidFill>
              <a:srgbClr val="00375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3651941" y="1357780"/>
            <a:ext cx="1840119" cy="523220"/>
          </a:xfrm>
          <a:prstGeom prst="rect">
            <a:avLst/>
          </a:prstGeom>
          <a:noFill/>
        </p:spPr>
        <p:txBody>
          <a:bodyPr wrap="none" rtlCol="0" anchor="ctr">
            <a:spAutoFit/>
          </a:bodyPr>
          <a:lstStyle/>
          <a:p>
            <a:pPr algn="ctr"/>
            <a:r>
              <a:rPr lang="fr-FR" sz="2800"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t>Evènement</a:t>
            </a:r>
            <a:endParaRPr lang="fr-FR"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endParaRPr>
          </a:p>
        </p:txBody>
      </p:sp>
      <p:sp>
        <p:nvSpPr>
          <p:cNvPr id="7" name="ZoneTexte 6"/>
          <p:cNvSpPr txBox="1"/>
          <p:nvPr/>
        </p:nvSpPr>
        <p:spPr>
          <a:xfrm>
            <a:off x="200025" y="4629665"/>
            <a:ext cx="2571976" cy="523220"/>
          </a:xfrm>
          <a:prstGeom prst="rect">
            <a:avLst/>
          </a:prstGeom>
          <a:noFill/>
        </p:spPr>
        <p:txBody>
          <a:bodyPr wrap="square" rtlCol="0" anchor="ctr">
            <a:spAutoFit/>
          </a:bodyPr>
          <a:lstStyle/>
          <a:p>
            <a:pPr algn="r"/>
            <a:r>
              <a:rPr lang="fr-FR" sz="2800"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t>Echantillonnage</a:t>
            </a:r>
            <a:endParaRPr lang="fr-FR"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endParaRPr>
          </a:p>
        </p:txBody>
      </p:sp>
      <p:sp>
        <p:nvSpPr>
          <p:cNvPr id="8" name="ZoneTexte 7"/>
          <p:cNvSpPr txBox="1"/>
          <p:nvPr/>
        </p:nvSpPr>
        <p:spPr>
          <a:xfrm>
            <a:off x="6372000" y="4433787"/>
            <a:ext cx="2740174" cy="954107"/>
          </a:xfrm>
          <a:prstGeom prst="rect">
            <a:avLst/>
          </a:prstGeom>
          <a:noFill/>
        </p:spPr>
        <p:txBody>
          <a:bodyPr wrap="none" rtlCol="0" anchor="ctr">
            <a:spAutoFit/>
          </a:bodyPr>
          <a:lstStyle/>
          <a:p>
            <a:r>
              <a:rPr lang="fr-FR" sz="2800"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t>Période de retour</a:t>
            </a:r>
            <a:br>
              <a:rPr lang="fr-FR" sz="2800"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br>
            <a:r>
              <a:rPr lang="fr-FR" sz="2800"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t>Probabilité</a:t>
            </a:r>
            <a:endParaRPr lang="fr-FR" i="1">
              <a:solidFill>
                <a:srgbClr val="6EAA0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24535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p:cNvSpPr>
                <a:spLocks noGrp="1"/>
              </p:cNvSpPr>
              <p:nvPr>
                <p:ph type="title"/>
              </p:nvPr>
            </p:nvSpPr>
            <p:spPr/>
            <p:txBody>
              <a:bodyPr/>
              <a:lstStyle/>
              <a:p>
                <a:r>
                  <a:rPr lang="fr-FR" dirty="0"/>
                  <a:t>Cas des contours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r>
                  <a:rPr lang="fr-FR" dirty="0"/>
                  <a:t> et des différentes dépendances associées</a:t>
                </a:r>
              </a:p>
            </p:txBody>
          </p:sp>
        </mc:Choice>
        <mc:Fallback xmlns="">
          <p:sp>
            <p:nvSpPr>
              <p:cNvPr id="2" name="Titre 1"/>
              <p:cNvSpPr>
                <a:spLocks noGrp="1" noRot="1" noChangeAspect="1" noMove="1" noResize="1" noEditPoints="1" noAdjustHandles="1" noChangeArrowheads="1" noChangeShapeType="1" noTextEdit="1"/>
              </p:cNvSpPr>
              <p:nvPr>
                <p:ph type="title"/>
              </p:nvPr>
            </p:nvSpPr>
            <p:spPr>
              <a:blipFill>
                <a:blip r:embed="rId2"/>
                <a:stretch>
                  <a:fillRect l="-1809" t="-9859" b="-1408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r>
                  <a:rPr lang="fr-FR" sz="1600" dirty="0"/>
                  <a:t>Cas de la dépendance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𝐻</m:t>
                        </m:r>
                      </m:e>
                      <m:sub>
                        <m:r>
                          <a:rPr lang="fr-FR" sz="1600" b="0" i="1" smtClean="0">
                            <a:latin typeface="Cambria Math" panose="02040503050406030204" pitchFamily="18" charset="0"/>
                          </a:rPr>
                          <m:t>𝑠</m:t>
                        </m:r>
                      </m:sub>
                    </m:sSub>
                    <m: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𝑇</m:t>
                        </m:r>
                      </m:e>
                      <m:sub>
                        <m:r>
                          <a:rPr lang="fr-FR" sz="1600" b="0" i="1" smtClean="0">
                            <a:latin typeface="Cambria Math" panose="02040503050406030204" pitchFamily="18" charset="0"/>
                          </a:rPr>
                          <m:t>𝑝</m:t>
                        </m:r>
                      </m:sub>
                    </m:sSub>
                  </m:oMath>
                </a14:m>
                <a:r>
                  <a:rPr lang="fr-FR" sz="1600" dirty="0"/>
                  <a:t> (Type A) : doit prendre en compte les </a:t>
                </a:r>
                <a:r>
                  <a:rPr lang="fr-FR" sz="1600" dirty="0">
                    <a:solidFill>
                      <a:srgbClr val="6EAA00"/>
                    </a:solidFill>
                  </a:rPr>
                  <a:t>mers de vent</a:t>
                </a:r>
                <a:r>
                  <a:rPr lang="fr-FR" sz="1600" dirty="0"/>
                  <a:t>, les </a:t>
                </a:r>
                <a:r>
                  <a:rPr lang="fr-FR" sz="1600" dirty="0">
                    <a:solidFill>
                      <a:srgbClr val="6EAA00"/>
                    </a:solidFill>
                  </a:rPr>
                  <a:t>houles</a:t>
                </a:r>
                <a:r>
                  <a:rPr lang="fr-FR" sz="1600" dirty="0"/>
                  <a:t>, et toutes les </a:t>
                </a:r>
                <a:r>
                  <a:rPr lang="fr-FR" sz="1600" dirty="0">
                    <a:solidFill>
                      <a:srgbClr val="6EAA00"/>
                    </a:solidFill>
                  </a:rPr>
                  <a:t>populations intermédiaires</a:t>
                </a:r>
                <a:r>
                  <a:rPr lang="fr-FR" sz="1600" dirty="0"/>
                  <a:t>…</a:t>
                </a:r>
              </a:p>
              <a:p>
                <a:endParaRPr lang="fr-FR" sz="1600"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3"/>
                <a:stretch>
                  <a:fillRect l="-289" t="-476"/>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Quels modèles utiliser en fonction des phénomènes étudiés ?</a:t>
            </a:r>
          </a:p>
        </p:txBody>
      </p:sp>
      <p:pic>
        <p:nvPicPr>
          <p:cNvPr id="6" name="Image 5" descr="Une image contenant texte, ligne, Tracé, diagramme&#10;&#10;Description générée automatiquement">
            <a:extLst>
              <a:ext uri="{FF2B5EF4-FFF2-40B4-BE49-F238E27FC236}">
                <a16:creationId xmlns:a16="http://schemas.microsoft.com/office/drawing/2014/main" id="{45763B5E-5E87-4DB8-975B-BA2421E836AA}"/>
              </a:ext>
            </a:extLst>
          </p:cNvPr>
          <p:cNvPicPr>
            <a:picLocks noChangeAspect="1"/>
          </p:cNvPicPr>
          <p:nvPr/>
        </p:nvPicPr>
        <p:blipFill>
          <a:blip r:embed="rId4"/>
          <a:stretch>
            <a:fillRect/>
          </a:stretch>
        </p:blipFill>
        <p:spPr>
          <a:xfrm>
            <a:off x="71997" y="2369514"/>
            <a:ext cx="4500000" cy="2689944"/>
          </a:xfrm>
          <a:prstGeom prst="rect">
            <a:avLst/>
          </a:prstGeom>
        </p:spPr>
      </p:pic>
      <p:pic>
        <p:nvPicPr>
          <p:cNvPr id="11" name="Image 10" descr="Une image contenant texte, capture d’écran, Tracé, diagramme&#10;&#10;Description générée automatiquement">
            <a:extLst>
              <a:ext uri="{FF2B5EF4-FFF2-40B4-BE49-F238E27FC236}">
                <a16:creationId xmlns:a16="http://schemas.microsoft.com/office/drawing/2014/main" id="{36A5D7B6-7AB8-4BFA-A324-829313113455}"/>
              </a:ext>
            </a:extLst>
          </p:cNvPr>
          <p:cNvPicPr>
            <a:picLocks noChangeAspect="1"/>
          </p:cNvPicPr>
          <p:nvPr/>
        </p:nvPicPr>
        <p:blipFill>
          <a:blip r:embed="rId5"/>
          <a:stretch>
            <a:fillRect/>
          </a:stretch>
        </p:blipFill>
        <p:spPr>
          <a:xfrm>
            <a:off x="4572003" y="2369514"/>
            <a:ext cx="4500000" cy="2689944"/>
          </a:xfrm>
          <a:prstGeom prst="rect">
            <a:avLst/>
          </a:prstGeom>
        </p:spPr>
      </p:pic>
    </p:spTree>
    <p:extLst>
      <p:ext uri="{BB962C8B-B14F-4D97-AF65-F5344CB8AC3E}">
        <p14:creationId xmlns:p14="http://schemas.microsoft.com/office/powerpoint/2010/main" val="4251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modèle paramétrique adapté aux houles et mers de vent</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pPr>
                  <a:spcAft>
                    <a:spcPts val="1200"/>
                  </a:spcAft>
                </a:pPr>
                <a:r>
                  <a:rPr lang="fr-FR" sz="1600" dirty="0"/>
                  <a:t>Doit représenter les valeurs </a:t>
                </a:r>
                <a:r>
                  <a:rPr lang="fr-FR" sz="1600" dirty="0">
                    <a:solidFill>
                      <a:srgbClr val="6EAA00"/>
                    </a:solidFill>
                  </a:rPr>
                  <a:t>fréquentes</a:t>
                </a:r>
                <a:r>
                  <a:rPr lang="fr-FR" sz="1600" dirty="0"/>
                  <a:t> et </a:t>
                </a:r>
                <a:r>
                  <a:rPr lang="fr-FR" sz="1600" dirty="0">
                    <a:solidFill>
                      <a:srgbClr val="6EAA00"/>
                    </a:solidFill>
                  </a:rPr>
                  <a:t>extrêmes</a:t>
                </a:r>
              </a:p>
              <a:p>
                <a:r>
                  <a:rPr lang="fr-FR" sz="1600" dirty="0"/>
                  <a:t>Méthode paramétrique basée sur une approche conditionnelle :</a:t>
                </a:r>
              </a:p>
              <a:p>
                <a:pPr lvl="1"/>
                <a:r>
                  <a:rPr lang="fr-FR" sz="1500" dirty="0"/>
                  <a:t>distribution </a:t>
                </a:r>
                <a:r>
                  <a:rPr lang="fr-FR" sz="1500" dirty="0">
                    <a:solidFill>
                      <a:srgbClr val="6EAA00"/>
                    </a:solidFill>
                  </a:rPr>
                  <a:t>mixte log-normal / Weibull (LONOWE)</a:t>
                </a:r>
                <a:r>
                  <a:rPr lang="fr-FR" sz="1500" dirty="0"/>
                  <a:t> pour la marginale de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𝐻</m:t>
                        </m:r>
                      </m:e>
                      <m:sub>
                        <m:r>
                          <a:rPr lang="fr-FR" sz="1500" b="0" i="1" smtClean="0">
                            <a:latin typeface="Cambria Math" panose="02040503050406030204" pitchFamily="18" charset="0"/>
                          </a:rPr>
                          <m:t>𝑠</m:t>
                        </m:r>
                      </m:sub>
                    </m:sSub>
                  </m:oMath>
                </a14:m>
                <a:endParaRPr lang="fr-FR" sz="1500" b="0" dirty="0"/>
              </a:p>
              <a:p>
                <a:pPr lvl="1"/>
                <a:r>
                  <a:rPr lang="fr-FR" sz="1500" dirty="0"/>
                  <a:t>distribution </a:t>
                </a:r>
                <a:r>
                  <a:rPr lang="fr-FR" sz="1500" dirty="0">
                    <a:solidFill>
                      <a:srgbClr val="6EAA00"/>
                    </a:solidFill>
                  </a:rPr>
                  <a:t>conditionnelle de type log-normal</a:t>
                </a:r>
                <a:r>
                  <a:rPr lang="fr-FR" sz="1500" dirty="0"/>
                  <a:t> pour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𝑇</m:t>
                        </m:r>
                      </m:e>
                      <m:sub>
                        <m:r>
                          <a:rPr lang="fr-FR" sz="1500" b="0" i="1" smtClean="0">
                            <a:latin typeface="Cambria Math" panose="02040503050406030204" pitchFamily="18" charset="0"/>
                          </a:rPr>
                          <m:t>𝑝</m:t>
                        </m:r>
                      </m:sub>
                    </m:sSub>
                  </m:oMath>
                </a14:m>
                <a:r>
                  <a:rPr lang="fr-FR" sz="1500" dirty="0"/>
                  <a:t>, </a:t>
                </a:r>
                <a14:m>
                  <m:oMath xmlns:m="http://schemas.openxmlformats.org/officeDocument/2006/math">
                    <m:r>
                      <a:rPr lang="fr-FR" sz="1500" b="0" i="1" smtClean="0">
                        <a:latin typeface="Cambria Math" panose="02040503050406030204" pitchFamily="18" charset="0"/>
                      </a:rPr>
                      <m:t>𝜎</m:t>
                    </m:r>
                  </m:oMath>
                </a14:m>
                <a:r>
                  <a:rPr lang="fr-FR" sz="1500" dirty="0"/>
                  <a:t> et </a:t>
                </a:r>
                <a14:m>
                  <m:oMath xmlns:m="http://schemas.openxmlformats.org/officeDocument/2006/math">
                    <m:r>
                      <a:rPr lang="fr-FR" sz="1500" b="0" i="1" smtClean="0">
                        <a:latin typeface="Cambria Math" panose="02040503050406030204" pitchFamily="18" charset="0"/>
                      </a:rPr>
                      <m:t>𝜇</m:t>
                    </m:r>
                  </m:oMath>
                </a14:m>
                <a:r>
                  <a:rPr lang="fr-FR" sz="1500" dirty="0"/>
                  <a:t> dépendant de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𝐻</m:t>
                        </m:r>
                      </m:e>
                      <m:sub>
                        <m:r>
                          <a:rPr lang="fr-FR" sz="1500" b="0" i="1" smtClean="0">
                            <a:latin typeface="Cambria Math" panose="02040503050406030204" pitchFamily="18" charset="0"/>
                          </a:rPr>
                          <m:t>𝑠</m:t>
                        </m:r>
                      </m:sub>
                    </m:sSub>
                  </m:oMath>
                </a14:m>
                <a:endParaRPr lang="fr-FR" sz="1500" dirty="0"/>
              </a:p>
              <a:p>
                <a:endParaRPr lang="fr-FR" sz="1500" dirty="0"/>
              </a:p>
              <a:p>
                <a:endParaRPr lang="fr-FR" dirty="0"/>
              </a:p>
              <a:p>
                <a:endParaRPr lang="fr-FR"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Modèle paramétrique basé sur une distribution conditionnelle</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C4F058ED-8B1F-470C-A09D-2F59D8259CF6}"/>
                  </a:ext>
                </a:extLst>
              </p:cNvPr>
              <p:cNvSpPr txBox="1"/>
              <p:nvPr/>
            </p:nvSpPr>
            <p:spPr>
              <a:xfrm>
                <a:off x="4870766" y="2532449"/>
                <a:ext cx="3614465" cy="681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en-GB" sz="1400" i="1">
                              <a:latin typeface="Cambria Math" panose="02040503050406030204" pitchFamily="18" charset="0"/>
                            </a:rPr>
                            <m:t>𝑓</m:t>
                          </m:r>
                        </m:e>
                        <m:sub>
                          <m:sSub>
                            <m:sSubPr>
                              <m:ctrlPr>
                                <a:rPr lang="fr-FR" sz="1400" i="1">
                                  <a:latin typeface="Cambria Math" panose="02040503050406030204" pitchFamily="18" charset="0"/>
                                </a:rPr>
                              </m:ctrlPr>
                            </m:sSubPr>
                            <m:e>
                              <m:r>
                                <a:rPr lang="en-GB" sz="1400" i="1">
                                  <a:latin typeface="Cambria Math" panose="02040503050406030204" pitchFamily="18" charset="0"/>
                                </a:rPr>
                                <m:t>𝑇</m:t>
                              </m:r>
                            </m:e>
                            <m:sub>
                              <m:r>
                                <a:rPr lang="en-GB" sz="1400" i="1">
                                  <a:latin typeface="Cambria Math" panose="02040503050406030204" pitchFamily="18" charset="0"/>
                                </a:rPr>
                                <m:t>𝑝</m:t>
                              </m:r>
                            </m:sub>
                          </m:sSub>
                          <m:r>
                            <a:rPr lang="en-GB" sz="1400" i="1">
                              <a:latin typeface="Cambria Math" panose="02040503050406030204" pitchFamily="18" charset="0"/>
                            </a:rPr>
                            <m:t>|</m:t>
                          </m:r>
                          <m:sSub>
                            <m:sSubPr>
                              <m:ctrlPr>
                                <a:rPr lang="fr-FR" sz="1400" i="1">
                                  <a:latin typeface="Cambria Math" panose="02040503050406030204" pitchFamily="18" charset="0"/>
                                </a:rPr>
                              </m:ctrlPr>
                            </m:sSubPr>
                            <m:e>
                              <m:r>
                                <a:rPr lang="en-GB" sz="1400" i="1">
                                  <a:latin typeface="Cambria Math" panose="02040503050406030204" pitchFamily="18" charset="0"/>
                                </a:rPr>
                                <m:t>𝐻</m:t>
                              </m:r>
                            </m:e>
                            <m:sub>
                              <m:r>
                                <a:rPr lang="en-GB" sz="1400" i="1">
                                  <a:latin typeface="Cambria Math" panose="02040503050406030204" pitchFamily="18" charset="0"/>
                                </a:rPr>
                                <m:t>𝑠</m:t>
                              </m:r>
                            </m:sub>
                          </m:sSub>
                        </m:sub>
                      </m:sSub>
                      <m:d>
                        <m:dPr>
                          <m:endChr m:val="|"/>
                          <m:ctrlPr>
                            <a:rPr lang="fr-FR" sz="1400" i="1">
                              <a:latin typeface="Cambria Math" panose="02040503050406030204" pitchFamily="18" charset="0"/>
                            </a:rPr>
                          </m:ctrlPr>
                        </m:dPr>
                        <m:e>
                          <m:sSub>
                            <m:sSubPr>
                              <m:ctrlPr>
                                <a:rPr lang="fr-FR" sz="1400" i="1">
                                  <a:latin typeface="Cambria Math" panose="02040503050406030204" pitchFamily="18" charset="0"/>
                                </a:rPr>
                              </m:ctrlPr>
                            </m:sSubPr>
                            <m:e>
                              <m:r>
                                <a:rPr lang="en-GB" sz="1400" i="1">
                                  <a:latin typeface="Cambria Math" panose="02040503050406030204" pitchFamily="18" charset="0"/>
                                </a:rPr>
                                <m:t>𝑇</m:t>
                              </m:r>
                            </m:e>
                            <m:sub>
                              <m:r>
                                <a:rPr lang="en-GB" sz="1400" i="1">
                                  <a:latin typeface="Cambria Math" panose="02040503050406030204" pitchFamily="18" charset="0"/>
                                </a:rPr>
                                <m:t>𝑝</m:t>
                              </m:r>
                            </m:sub>
                          </m:sSub>
                        </m:e>
                      </m:d>
                      <m:sSub>
                        <m:sSubPr>
                          <m:ctrlPr>
                            <a:rPr lang="fr-FR" sz="1400" i="1">
                              <a:latin typeface="Cambria Math" panose="02040503050406030204" pitchFamily="18" charset="0"/>
                            </a:rPr>
                          </m:ctrlPr>
                        </m:sSubPr>
                        <m:e>
                          <m:r>
                            <a:rPr lang="en-GB" sz="1400" i="1">
                              <a:latin typeface="Cambria Math" panose="02040503050406030204" pitchFamily="18" charset="0"/>
                            </a:rPr>
                            <m:t>𝐻</m:t>
                          </m:r>
                        </m:e>
                        <m:sub>
                          <m:r>
                            <a:rPr lang="en-GB" sz="1400" i="1">
                              <a:latin typeface="Cambria Math" panose="02040503050406030204" pitchFamily="18" charset="0"/>
                            </a:rPr>
                            <m:t>𝑠</m:t>
                          </m:r>
                        </m:sub>
                      </m:sSub>
                      <m:r>
                        <a:rPr lang="en-GB" sz="1400" i="1">
                          <a:latin typeface="Cambria Math" panose="02040503050406030204" pitchFamily="18" charset="0"/>
                        </a:rPr>
                        <m:t>)=</m:t>
                      </m:r>
                      <m:f>
                        <m:fPr>
                          <m:ctrlPr>
                            <a:rPr lang="fr-FR" sz="1400" i="1">
                              <a:latin typeface="Cambria Math" panose="02040503050406030204" pitchFamily="18" charset="0"/>
                            </a:rPr>
                          </m:ctrlPr>
                        </m:fPr>
                        <m:num>
                          <m:r>
                            <a:rPr lang="en-GB" sz="1400" i="1">
                              <a:latin typeface="Cambria Math" panose="02040503050406030204" pitchFamily="18" charset="0"/>
                            </a:rPr>
                            <m:t>1</m:t>
                          </m:r>
                        </m:num>
                        <m:den>
                          <m:r>
                            <a:rPr lang="en-GB" sz="1400" i="1">
                              <a:latin typeface="Cambria Math" panose="02040503050406030204" pitchFamily="18" charset="0"/>
                            </a:rPr>
                            <m:t>𝜎</m:t>
                          </m:r>
                          <m:sSub>
                            <m:sSubPr>
                              <m:ctrlPr>
                                <a:rPr lang="fr-FR" sz="1400" i="1">
                                  <a:latin typeface="Cambria Math" panose="02040503050406030204" pitchFamily="18" charset="0"/>
                                </a:rPr>
                              </m:ctrlPr>
                            </m:sSubPr>
                            <m:e>
                              <m:r>
                                <a:rPr lang="en-GB" sz="1400" i="1">
                                  <a:latin typeface="Cambria Math" panose="02040503050406030204" pitchFamily="18" charset="0"/>
                                </a:rPr>
                                <m:t>𝑇</m:t>
                              </m:r>
                            </m:e>
                            <m:sub>
                              <m:r>
                                <a:rPr lang="en-GB" sz="1400" i="1">
                                  <a:latin typeface="Cambria Math" panose="02040503050406030204" pitchFamily="18" charset="0"/>
                                </a:rPr>
                                <m:t>𝑝</m:t>
                              </m:r>
                            </m:sub>
                          </m:sSub>
                          <m:rad>
                            <m:radPr>
                              <m:degHide m:val="on"/>
                              <m:ctrlPr>
                                <a:rPr lang="fr-FR" sz="1400" i="1">
                                  <a:latin typeface="Cambria Math" panose="02040503050406030204" pitchFamily="18" charset="0"/>
                                </a:rPr>
                              </m:ctrlPr>
                            </m:radPr>
                            <m:deg/>
                            <m:e>
                              <m:r>
                                <a:rPr lang="en-GB" sz="1400" i="1">
                                  <a:latin typeface="Cambria Math" panose="02040503050406030204" pitchFamily="18" charset="0"/>
                                </a:rPr>
                                <m:t>2</m:t>
                              </m:r>
                              <m:r>
                                <a:rPr lang="en-GB" sz="1400" i="1">
                                  <a:latin typeface="Cambria Math" panose="02040503050406030204" pitchFamily="18" charset="0"/>
                                </a:rPr>
                                <m:t>𝜋</m:t>
                              </m:r>
                            </m:e>
                          </m:rad>
                        </m:den>
                      </m:f>
                      <m:func>
                        <m:funcPr>
                          <m:ctrlPr>
                            <a:rPr lang="fr-FR" sz="1400" i="1">
                              <a:latin typeface="Cambria Math" panose="02040503050406030204" pitchFamily="18" charset="0"/>
                            </a:rPr>
                          </m:ctrlPr>
                        </m:funcPr>
                        <m:fName>
                          <m:r>
                            <m:rPr>
                              <m:sty m:val="p"/>
                            </m:rPr>
                            <a:rPr lang="en-GB" sz="1400">
                              <a:latin typeface="Cambria Math" panose="02040503050406030204" pitchFamily="18" charset="0"/>
                            </a:rPr>
                            <m:t>exp</m:t>
                          </m:r>
                        </m:fName>
                        <m:e>
                          <m:d>
                            <m:dPr>
                              <m:begChr m:val="{"/>
                              <m:endChr m:val="}"/>
                              <m:ctrlPr>
                                <a:rPr lang="fr-FR" sz="1400" i="1">
                                  <a:latin typeface="Cambria Math" panose="02040503050406030204" pitchFamily="18" charset="0"/>
                                </a:rPr>
                              </m:ctrlPr>
                            </m:dPr>
                            <m:e>
                              <m:r>
                                <a:rPr lang="en-GB" sz="1400" i="1">
                                  <a:latin typeface="Cambria Math" panose="02040503050406030204" pitchFamily="18" charset="0"/>
                                </a:rPr>
                                <m:t>−</m:t>
                              </m:r>
                              <m:f>
                                <m:fPr>
                                  <m:ctrlPr>
                                    <a:rPr lang="fr-FR" sz="1400" i="1">
                                      <a:latin typeface="Cambria Math" panose="02040503050406030204" pitchFamily="18" charset="0"/>
                                    </a:rPr>
                                  </m:ctrlPr>
                                </m:fPr>
                                <m:num>
                                  <m:sSup>
                                    <m:sSupPr>
                                      <m:ctrlPr>
                                        <a:rPr lang="fr-FR" sz="1400" i="1">
                                          <a:latin typeface="Cambria Math" panose="02040503050406030204" pitchFamily="18" charset="0"/>
                                        </a:rPr>
                                      </m:ctrlPr>
                                    </m:sSupPr>
                                    <m:e>
                                      <m:d>
                                        <m:dPr>
                                          <m:begChr m:val="["/>
                                          <m:endChr m:val="]"/>
                                          <m:ctrlPr>
                                            <a:rPr lang="fr-FR" sz="1400" i="1">
                                              <a:latin typeface="Cambria Math" panose="02040503050406030204" pitchFamily="18" charset="0"/>
                                            </a:rPr>
                                          </m:ctrlPr>
                                        </m:dPr>
                                        <m:e>
                                          <m:func>
                                            <m:funcPr>
                                              <m:ctrlPr>
                                                <a:rPr lang="fr-FR" sz="1400" i="1">
                                                  <a:latin typeface="Cambria Math" panose="02040503050406030204" pitchFamily="18" charset="0"/>
                                                </a:rPr>
                                              </m:ctrlPr>
                                            </m:funcPr>
                                            <m:fName>
                                              <m:r>
                                                <m:rPr>
                                                  <m:sty m:val="p"/>
                                                </m:rPr>
                                                <a:rPr lang="en-GB" sz="1400">
                                                  <a:latin typeface="Cambria Math" panose="02040503050406030204" pitchFamily="18" charset="0"/>
                                                </a:rPr>
                                                <m:t>ln</m:t>
                                              </m:r>
                                            </m:fName>
                                            <m:e>
                                              <m:sSub>
                                                <m:sSubPr>
                                                  <m:ctrlPr>
                                                    <a:rPr lang="fr-FR" sz="1400" i="1">
                                                      <a:latin typeface="Cambria Math" panose="02040503050406030204" pitchFamily="18" charset="0"/>
                                                    </a:rPr>
                                                  </m:ctrlPr>
                                                </m:sSubPr>
                                                <m:e>
                                                  <m:r>
                                                    <a:rPr lang="en-GB" sz="1400" i="1">
                                                      <a:latin typeface="Cambria Math" panose="02040503050406030204" pitchFamily="18" charset="0"/>
                                                    </a:rPr>
                                                    <m:t>𝑇</m:t>
                                                  </m:r>
                                                </m:e>
                                                <m:sub>
                                                  <m:r>
                                                    <a:rPr lang="en-GB" sz="1400" i="1">
                                                      <a:latin typeface="Cambria Math" panose="02040503050406030204" pitchFamily="18" charset="0"/>
                                                    </a:rPr>
                                                    <m:t>𝑝</m:t>
                                                  </m:r>
                                                </m:sub>
                                              </m:sSub>
                                            </m:e>
                                          </m:func>
                                          <m:r>
                                            <a:rPr lang="en-GB" sz="1400" i="1">
                                              <a:latin typeface="Cambria Math" panose="02040503050406030204" pitchFamily="18" charset="0"/>
                                            </a:rPr>
                                            <m:t>−</m:t>
                                          </m:r>
                                          <m:r>
                                            <a:rPr lang="en-GB" sz="1400" i="1">
                                              <a:latin typeface="Cambria Math" panose="02040503050406030204" pitchFamily="18" charset="0"/>
                                            </a:rPr>
                                            <m:t>𝜇</m:t>
                                          </m:r>
                                        </m:e>
                                      </m:d>
                                    </m:e>
                                    <m:sup>
                                      <m:r>
                                        <a:rPr lang="en-GB" sz="1400" i="1">
                                          <a:latin typeface="Cambria Math" panose="02040503050406030204" pitchFamily="18" charset="0"/>
                                        </a:rPr>
                                        <m:t>2</m:t>
                                      </m:r>
                                    </m:sup>
                                  </m:sSup>
                                </m:num>
                                <m:den>
                                  <m:r>
                                    <a:rPr lang="en-GB" sz="1400" i="1">
                                      <a:latin typeface="Cambria Math" panose="02040503050406030204" pitchFamily="18" charset="0"/>
                                    </a:rPr>
                                    <m:t>2</m:t>
                                  </m:r>
                                  <m:sSup>
                                    <m:sSupPr>
                                      <m:ctrlPr>
                                        <a:rPr lang="fr-FR" sz="1400" i="1">
                                          <a:latin typeface="Cambria Math" panose="02040503050406030204" pitchFamily="18" charset="0"/>
                                        </a:rPr>
                                      </m:ctrlPr>
                                    </m:sSupPr>
                                    <m:e>
                                      <m:r>
                                        <a:rPr lang="en-GB" sz="1400" i="1">
                                          <a:latin typeface="Cambria Math" panose="02040503050406030204" pitchFamily="18" charset="0"/>
                                        </a:rPr>
                                        <m:t>𝜎</m:t>
                                      </m:r>
                                    </m:e>
                                    <m:sup>
                                      <m:r>
                                        <a:rPr lang="en-GB" sz="1400" i="1">
                                          <a:latin typeface="Cambria Math" panose="02040503050406030204" pitchFamily="18" charset="0"/>
                                        </a:rPr>
                                        <m:t>2</m:t>
                                      </m:r>
                                    </m:sup>
                                  </m:sSup>
                                </m:den>
                              </m:f>
                            </m:e>
                          </m:d>
                        </m:e>
                      </m:func>
                    </m:oMath>
                  </m:oMathPara>
                </a14:m>
                <a:endParaRPr lang="fr-FR" sz="1400" dirty="0"/>
              </a:p>
            </p:txBody>
          </p:sp>
        </mc:Choice>
        <mc:Fallback xmlns="">
          <p:sp>
            <p:nvSpPr>
              <p:cNvPr id="8" name="ZoneTexte 7">
                <a:extLst>
                  <a:ext uri="{FF2B5EF4-FFF2-40B4-BE49-F238E27FC236}">
                    <a16:creationId xmlns:a16="http://schemas.microsoft.com/office/drawing/2014/main" id="{C4F058ED-8B1F-470C-A09D-2F59D8259CF6}"/>
                  </a:ext>
                </a:extLst>
              </p:cNvPr>
              <p:cNvSpPr txBox="1">
                <a:spLocks noRot="1" noChangeAspect="1" noMove="1" noResize="1" noEditPoints="1" noAdjustHandles="1" noChangeArrowheads="1" noChangeShapeType="1" noTextEdit="1"/>
              </p:cNvSpPr>
              <p:nvPr/>
            </p:nvSpPr>
            <p:spPr>
              <a:xfrm>
                <a:off x="4870766" y="2532449"/>
                <a:ext cx="3614465" cy="681340"/>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727F7F6E-8568-40FE-920A-F40C0AE18C7B}"/>
                  </a:ext>
                </a:extLst>
              </p:cNvPr>
              <p:cNvSpPr txBox="1"/>
              <p:nvPr/>
            </p:nvSpPr>
            <p:spPr>
              <a:xfrm>
                <a:off x="957532" y="2694541"/>
                <a:ext cx="3614465" cy="3640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𝑓</m:t>
                          </m:r>
                        </m:e>
                        <m:sub>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𝐻</m:t>
                              </m:r>
                            </m:e>
                            <m:sub>
                              <m:r>
                                <a:rPr lang="en-GB" sz="1400" i="1">
                                  <a:latin typeface="Cambria Math" panose="02040503050406030204" pitchFamily="18" charset="0"/>
                                  <a:ea typeface="Calibri" panose="020F0502020204030204" pitchFamily="34" charset="0"/>
                                  <a:cs typeface="Myanmar Text" panose="020B0502040204020203" pitchFamily="34" charset="0"/>
                                </a:rPr>
                                <m:t>𝑠</m:t>
                              </m:r>
                            </m:sub>
                          </m:sSub>
                          <m:r>
                            <a:rPr lang="en-GB" sz="1400" i="1">
                              <a:latin typeface="Cambria Math" panose="02040503050406030204" pitchFamily="18" charset="0"/>
                              <a:ea typeface="Calibri" panose="020F0502020204030204" pitchFamily="34" charset="0"/>
                              <a:cs typeface="Myanmar Text" panose="020B0502040204020203" pitchFamily="34" charset="0"/>
                            </a:rPr>
                            <m:t>,</m:t>
                          </m:r>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𝑇</m:t>
                              </m:r>
                            </m:e>
                            <m:sub>
                              <m:r>
                                <a:rPr lang="en-GB" sz="1400" i="1">
                                  <a:latin typeface="Cambria Math" panose="02040503050406030204" pitchFamily="18" charset="0"/>
                                  <a:ea typeface="Calibri" panose="020F0502020204030204" pitchFamily="34" charset="0"/>
                                  <a:cs typeface="Myanmar Text" panose="020B0502040204020203" pitchFamily="34" charset="0"/>
                                </a:rPr>
                                <m:t>𝑝</m:t>
                              </m:r>
                            </m:sub>
                          </m:sSub>
                        </m:sub>
                      </m:sSub>
                      <m:d>
                        <m:dPr>
                          <m:ctrlPr>
                            <a:rPr lang="fr-FR" sz="1400" i="1">
                              <a:latin typeface="Cambria Math" panose="02040503050406030204" pitchFamily="18" charset="0"/>
                            </a:rPr>
                          </m:ctrlPr>
                        </m:dPr>
                        <m:e>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𝐻</m:t>
                              </m:r>
                            </m:e>
                            <m:sub>
                              <m:r>
                                <a:rPr lang="en-GB" sz="1400" i="1">
                                  <a:latin typeface="Cambria Math" panose="02040503050406030204" pitchFamily="18" charset="0"/>
                                  <a:ea typeface="Calibri" panose="020F0502020204030204" pitchFamily="34" charset="0"/>
                                  <a:cs typeface="Myanmar Text" panose="020B0502040204020203" pitchFamily="34" charset="0"/>
                                </a:rPr>
                                <m:t>𝑠</m:t>
                              </m:r>
                            </m:sub>
                          </m:sSub>
                          <m:r>
                            <a:rPr lang="en-GB" sz="1400" i="1">
                              <a:latin typeface="Cambria Math" panose="02040503050406030204" pitchFamily="18" charset="0"/>
                              <a:ea typeface="Calibri" panose="020F0502020204030204" pitchFamily="34" charset="0"/>
                              <a:cs typeface="Myanmar Text" panose="020B0502040204020203" pitchFamily="34" charset="0"/>
                            </a:rPr>
                            <m:t>,</m:t>
                          </m:r>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𝑇</m:t>
                              </m:r>
                            </m:e>
                            <m:sub>
                              <m:r>
                                <a:rPr lang="en-GB" sz="1400" i="1">
                                  <a:latin typeface="Cambria Math" panose="02040503050406030204" pitchFamily="18" charset="0"/>
                                  <a:ea typeface="Calibri" panose="020F0502020204030204" pitchFamily="34" charset="0"/>
                                  <a:cs typeface="Myanmar Text" panose="020B0502040204020203" pitchFamily="34" charset="0"/>
                                </a:rPr>
                                <m:t>𝑝</m:t>
                              </m:r>
                            </m:sub>
                          </m:sSub>
                        </m:e>
                      </m:d>
                      <m:r>
                        <a:rPr lang="en-GB" sz="1400" i="1">
                          <a:latin typeface="Cambria Math" panose="02040503050406030204" pitchFamily="18" charset="0"/>
                          <a:ea typeface="Calibri" panose="020F0502020204030204" pitchFamily="34" charset="0"/>
                          <a:cs typeface="Myanmar Text" panose="020B0502040204020203" pitchFamily="34" charset="0"/>
                        </a:rPr>
                        <m:t>=</m:t>
                      </m:r>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𝑓</m:t>
                          </m:r>
                        </m:e>
                        <m:sub>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𝐻</m:t>
                              </m:r>
                            </m:e>
                            <m:sub>
                              <m:r>
                                <a:rPr lang="en-GB" sz="1400" i="1">
                                  <a:latin typeface="Cambria Math" panose="02040503050406030204" pitchFamily="18" charset="0"/>
                                  <a:ea typeface="Calibri" panose="020F0502020204030204" pitchFamily="34" charset="0"/>
                                  <a:cs typeface="Myanmar Text" panose="020B0502040204020203" pitchFamily="34" charset="0"/>
                                </a:rPr>
                                <m:t>𝑠</m:t>
                              </m:r>
                            </m:sub>
                          </m:sSub>
                        </m:sub>
                      </m:sSub>
                      <m:d>
                        <m:dPr>
                          <m:ctrlPr>
                            <a:rPr lang="fr-FR" sz="1400" i="1">
                              <a:latin typeface="Cambria Math" panose="02040503050406030204" pitchFamily="18" charset="0"/>
                            </a:rPr>
                          </m:ctrlPr>
                        </m:dPr>
                        <m:e>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𝐻</m:t>
                              </m:r>
                            </m:e>
                            <m:sub>
                              <m:r>
                                <a:rPr lang="en-GB" sz="1400" i="1">
                                  <a:latin typeface="Cambria Math" panose="02040503050406030204" pitchFamily="18" charset="0"/>
                                  <a:ea typeface="Calibri" panose="020F0502020204030204" pitchFamily="34" charset="0"/>
                                  <a:cs typeface="Myanmar Text" panose="020B0502040204020203" pitchFamily="34" charset="0"/>
                                </a:rPr>
                                <m:t>𝑠</m:t>
                              </m:r>
                            </m:sub>
                          </m:sSub>
                        </m:e>
                      </m:d>
                      <m:r>
                        <a:rPr lang="en-GB" sz="1400" i="1">
                          <a:latin typeface="Cambria Math" panose="02040503050406030204" pitchFamily="18" charset="0"/>
                          <a:ea typeface="Calibri" panose="020F0502020204030204" pitchFamily="34" charset="0"/>
                          <a:cs typeface="Myanmar Text" panose="020B0502040204020203" pitchFamily="34" charset="0"/>
                        </a:rPr>
                        <m:t>.</m:t>
                      </m:r>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𝑓</m:t>
                          </m:r>
                        </m:e>
                        <m:sub>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𝑇</m:t>
                              </m:r>
                            </m:e>
                            <m:sub>
                              <m:r>
                                <a:rPr lang="en-GB" sz="1400" i="1">
                                  <a:latin typeface="Cambria Math" panose="02040503050406030204" pitchFamily="18" charset="0"/>
                                  <a:ea typeface="Calibri" panose="020F0502020204030204" pitchFamily="34" charset="0"/>
                                  <a:cs typeface="Myanmar Text" panose="020B0502040204020203" pitchFamily="34" charset="0"/>
                                </a:rPr>
                                <m:t>𝑝</m:t>
                              </m:r>
                            </m:sub>
                          </m:sSub>
                          <m:r>
                            <a:rPr lang="en-GB" sz="1400" i="1">
                              <a:latin typeface="Cambria Math" panose="02040503050406030204" pitchFamily="18" charset="0"/>
                              <a:ea typeface="Calibri" panose="020F0502020204030204" pitchFamily="34" charset="0"/>
                              <a:cs typeface="Myanmar Text" panose="020B0502040204020203" pitchFamily="34" charset="0"/>
                            </a:rPr>
                            <m:t>|</m:t>
                          </m:r>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𝐻</m:t>
                              </m:r>
                            </m:e>
                            <m:sub>
                              <m:r>
                                <a:rPr lang="en-GB" sz="1400" i="1">
                                  <a:latin typeface="Cambria Math" panose="02040503050406030204" pitchFamily="18" charset="0"/>
                                  <a:ea typeface="Calibri" panose="020F0502020204030204" pitchFamily="34" charset="0"/>
                                  <a:cs typeface="Myanmar Text" panose="020B0502040204020203" pitchFamily="34" charset="0"/>
                                </a:rPr>
                                <m:t>𝑠</m:t>
                              </m:r>
                            </m:sub>
                          </m:sSub>
                        </m:sub>
                      </m:sSub>
                      <m:d>
                        <m:dPr>
                          <m:endChr m:val="|"/>
                          <m:ctrlPr>
                            <a:rPr lang="fr-FR" sz="1400" i="1">
                              <a:latin typeface="Cambria Math" panose="02040503050406030204" pitchFamily="18" charset="0"/>
                            </a:rPr>
                          </m:ctrlPr>
                        </m:dPr>
                        <m:e>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𝑇</m:t>
                              </m:r>
                            </m:e>
                            <m:sub>
                              <m:r>
                                <a:rPr lang="en-GB" sz="1400" i="1">
                                  <a:latin typeface="Cambria Math" panose="02040503050406030204" pitchFamily="18" charset="0"/>
                                  <a:ea typeface="Calibri" panose="020F0502020204030204" pitchFamily="34" charset="0"/>
                                  <a:cs typeface="Myanmar Text" panose="020B0502040204020203" pitchFamily="34" charset="0"/>
                                </a:rPr>
                                <m:t>𝑝</m:t>
                              </m:r>
                            </m:sub>
                          </m:sSub>
                        </m:e>
                      </m:d>
                      <m:sSub>
                        <m:sSubPr>
                          <m:ctrlPr>
                            <a:rPr lang="fr-FR" sz="1400" i="1">
                              <a:latin typeface="Cambria Math" panose="02040503050406030204" pitchFamily="18" charset="0"/>
                            </a:rPr>
                          </m:ctrlPr>
                        </m:sSubPr>
                        <m:e>
                          <m:r>
                            <a:rPr lang="en-GB" sz="1400" i="1">
                              <a:latin typeface="Cambria Math" panose="02040503050406030204" pitchFamily="18" charset="0"/>
                              <a:ea typeface="Calibri" panose="020F0502020204030204" pitchFamily="34" charset="0"/>
                              <a:cs typeface="Myanmar Text" panose="020B0502040204020203" pitchFamily="34" charset="0"/>
                            </a:rPr>
                            <m:t>𝐻</m:t>
                          </m:r>
                        </m:e>
                        <m:sub>
                          <m:r>
                            <a:rPr lang="en-GB" sz="1400" i="1">
                              <a:latin typeface="Cambria Math" panose="02040503050406030204" pitchFamily="18" charset="0"/>
                              <a:ea typeface="Calibri" panose="020F0502020204030204" pitchFamily="34" charset="0"/>
                              <a:cs typeface="Myanmar Text" panose="020B0502040204020203" pitchFamily="34" charset="0"/>
                            </a:rPr>
                            <m:t>𝑠</m:t>
                          </m:r>
                        </m:sub>
                      </m:sSub>
                      <m:r>
                        <a:rPr lang="en-GB" sz="1400" i="1">
                          <a:latin typeface="Cambria Math" panose="02040503050406030204" pitchFamily="18" charset="0"/>
                          <a:ea typeface="Calibri" panose="020F0502020204030204" pitchFamily="34" charset="0"/>
                          <a:cs typeface="Myanmar Text" panose="020B0502040204020203" pitchFamily="34" charset="0"/>
                        </a:rPr>
                        <m:t>)</m:t>
                      </m:r>
                    </m:oMath>
                  </m:oMathPara>
                </a14:m>
                <a:endParaRPr lang="fr-FR" sz="1400" dirty="0"/>
              </a:p>
            </p:txBody>
          </p:sp>
        </mc:Choice>
        <mc:Fallback xmlns="">
          <p:sp>
            <p:nvSpPr>
              <p:cNvPr id="9" name="ZoneTexte 8">
                <a:extLst>
                  <a:ext uri="{FF2B5EF4-FFF2-40B4-BE49-F238E27FC236}">
                    <a16:creationId xmlns:a16="http://schemas.microsoft.com/office/drawing/2014/main" id="{727F7F6E-8568-40FE-920A-F40C0AE18C7B}"/>
                  </a:ext>
                </a:extLst>
              </p:cNvPr>
              <p:cNvSpPr txBox="1">
                <a:spLocks noRot="1" noChangeAspect="1" noMove="1" noResize="1" noEditPoints="1" noAdjustHandles="1" noChangeArrowheads="1" noChangeShapeType="1" noTextEdit="1"/>
              </p:cNvSpPr>
              <p:nvPr/>
            </p:nvSpPr>
            <p:spPr>
              <a:xfrm>
                <a:off x="957532" y="2694541"/>
                <a:ext cx="3614465" cy="364010"/>
              </a:xfrm>
              <a:prstGeom prst="rect">
                <a:avLst/>
              </a:prstGeom>
              <a:blipFill>
                <a:blip r:embed="rId4"/>
                <a:stretch>
                  <a:fillRect/>
                </a:stretch>
              </a:blipFill>
            </p:spPr>
            <p:txBody>
              <a:bodyPr/>
              <a:lstStyle/>
              <a:p>
                <a:r>
                  <a:rPr lang="fr-FR">
                    <a:noFill/>
                  </a:rPr>
                  <a:t> </a:t>
                </a:r>
              </a:p>
            </p:txBody>
          </p:sp>
        </mc:Fallback>
      </mc:AlternateContent>
      <p:pic>
        <p:nvPicPr>
          <p:cNvPr id="10" name="Image 9">
            <a:extLst>
              <a:ext uri="{FF2B5EF4-FFF2-40B4-BE49-F238E27FC236}">
                <a16:creationId xmlns:a16="http://schemas.microsoft.com/office/drawing/2014/main" id="{0F5DDD5B-CFC4-4AB9-ADB9-844EDEA8C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1997" y="3269936"/>
            <a:ext cx="4500000" cy="2690100"/>
          </a:xfrm>
          <a:prstGeom prst="rect">
            <a:avLst/>
          </a:prstGeom>
          <a:noFill/>
          <a:ln>
            <a:noFill/>
          </a:ln>
        </p:spPr>
      </p:pic>
      <p:pic>
        <p:nvPicPr>
          <p:cNvPr id="12" name="Image 11">
            <a:extLst>
              <a:ext uri="{FF2B5EF4-FFF2-40B4-BE49-F238E27FC236}">
                <a16:creationId xmlns:a16="http://schemas.microsoft.com/office/drawing/2014/main" id="{354D6101-ED4D-4A93-BB45-263288BD8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572003" y="3269935"/>
            <a:ext cx="4500000" cy="2690101"/>
          </a:xfrm>
          <a:prstGeom prst="rect">
            <a:avLst/>
          </a:prstGeom>
          <a:noFill/>
          <a:ln>
            <a:noFill/>
          </a:ln>
        </p:spPr>
      </p:pic>
    </p:spTree>
    <p:extLst>
      <p:ext uri="{BB962C8B-B14F-4D97-AF65-F5344CB8AC3E}">
        <p14:creationId xmlns:p14="http://schemas.microsoft.com/office/powerpoint/2010/main" val="8014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modèle paramétrique adapté aux houles et mers de vent</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r>
                  <a:rPr lang="fr-FR" sz="1600" b="0" dirty="0"/>
                  <a:t>Comment faire </a:t>
                </a:r>
                <a:r>
                  <a:rPr lang="fr-FR" sz="1600" b="0" dirty="0">
                    <a:solidFill>
                      <a:srgbClr val="6EAA00"/>
                    </a:solidFill>
                  </a:rPr>
                  <a:t>évoluer</a:t>
                </a:r>
                <a:r>
                  <a:rPr lang="fr-FR" sz="1600" b="0" dirty="0"/>
                  <a:t> la distribution conditionnelle en fonction de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𝐻</m:t>
                        </m:r>
                      </m:e>
                      <m:sub>
                        <m:r>
                          <a:rPr lang="fr-FR" sz="1600" b="0" i="1" smtClean="0">
                            <a:latin typeface="Cambria Math" panose="02040503050406030204" pitchFamily="18" charset="0"/>
                          </a:rPr>
                          <m:t>𝑠</m:t>
                        </m:r>
                      </m:sub>
                    </m:sSub>
                  </m:oMath>
                </a14:m>
                <a:r>
                  <a:rPr lang="fr-FR" sz="1600" b="0" dirty="0"/>
                  <a:t> ?</a:t>
                </a:r>
                <a:br>
                  <a:rPr lang="fr-FR" sz="1600" dirty="0"/>
                </a:br>
                <a:r>
                  <a:rPr lang="fr-FR" sz="1600" dirty="0">
                    <a:sym typeface="Wingdings" panose="05000000000000000000" pitchFamily="2" charset="2"/>
                  </a:rPr>
                  <a:t> régression linéaire, puissance, exponentielle…</a:t>
                </a:r>
                <a:endParaRPr lang="fr-FR" sz="1600" b="0" dirty="0"/>
              </a:p>
              <a:p>
                <a:endParaRPr lang="fr-FR" dirty="0"/>
              </a:p>
              <a:p>
                <a:endParaRPr lang="fr-FR" dirty="0"/>
              </a:p>
              <a:p>
                <a:endParaRPr lang="fr-FR"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Modèle paramétrique basé sur une distribution conditionnelle</a:t>
            </a:r>
          </a:p>
        </p:txBody>
      </p:sp>
      <p:pic>
        <p:nvPicPr>
          <p:cNvPr id="11" name="Image 10">
            <a:extLst>
              <a:ext uri="{FF2B5EF4-FFF2-40B4-BE49-F238E27FC236}">
                <a16:creationId xmlns:a16="http://schemas.microsoft.com/office/drawing/2014/main" id="{3A1B45D9-02A1-4563-A9F2-A3C3E65F6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99440" y="2016000"/>
            <a:ext cx="3600000" cy="2152081"/>
          </a:xfrm>
          <a:prstGeom prst="rect">
            <a:avLst/>
          </a:prstGeom>
          <a:noFill/>
          <a:ln>
            <a:noFill/>
          </a:ln>
        </p:spPr>
      </p:pic>
      <p:pic>
        <p:nvPicPr>
          <p:cNvPr id="13" name="Image 12">
            <a:extLst>
              <a:ext uri="{FF2B5EF4-FFF2-40B4-BE49-F238E27FC236}">
                <a16:creationId xmlns:a16="http://schemas.microsoft.com/office/drawing/2014/main" id="{F61B3AAF-FCF2-46EF-9F59-B403A3822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76000" y="2016000"/>
            <a:ext cx="3600000" cy="2152080"/>
          </a:xfrm>
          <a:prstGeom prst="rect">
            <a:avLst/>
          </a:prstGeom>
          <a:noFill/>
          <a:ln>
            <a:noFill/>
          </a:ln>
        </p:spPr>
      </p:pic>
      <p:pic>
        <p:nvPicPr>
          <p:cNvPr id="14" name="Image 13">
            <a:extLst>
              <a:ext uri="{FF2B5EF4-FFF2-40B4-BE49-F238E27FC236}">
                <a16:creationId xmlns:a16="http://schemas.microsoft.com/office/drawing/2014/main" id="{CFC7185E-3291-48DD-AA79-9695265B8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76000" y="4176000"/>
            <a:ext cx="3600000" cy="2152080"/>
          </a:xfrm>
          <a:prstGeom prst="rect">
            <a:avLst/>
          </a:prstGeom>
          <a:noFill/>
          <a:ln>
            <a:noFill/>
          </a:ln>
        </p:spPr>
      </p:pic>
      <p:pic>
        <p:nvPicPr>
          <p:cNvPr id="15" name="Image 14">
            <a:extLst>
              <a:ext uri="{FF2B5EF4-FFF2-40B4-BE49-F238E27FC236}">
                <a16:creationId xmlns:a16="http://schemas.microsoft.com/office/drawing/2014/main" id="{F07BE6F5-8E36-4841-A6E9-72FA03DCD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799440" y="4186467"/>
            <a:ext cx="3600000" cy="2152080"/>
          </a:xfrm>
          <a:prstGeom prst="rect">
            <a:avLst/>
          </a:prstGeom>
          <a:noFill/>
          <a:ln>
            <a:noFill/>
          </a:ln>
        </p:spPr>
      </p:pic>
    </p:spTree>
    <p:extLst>
      <p:ext uri="{BB962C8B-B14F-4D97-AF65-F5344CB8AC3E}">
        <p14:creationId xmlns:p14="http://schemas.microsoft.com/office/powerpoint/2010/main" val="12627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modèle paramétrique adapté aux houles et mers de vent</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r>
                  <a:rPr lang="fr-FR" b="0" dirty="0"/>
                  <a:t>Comment faire </a:t>
                </a:r>
                <a:r>
                  <a:rPr lang="fr-FR" b="0" dirty="0">
                    <a:solidFill>
                      <a:srgbClr val="6EAA00"/>
                    </a:solidFill>
                  </a:rPr>
                  <a:t>évoluer</a:t>
                </a:r>
                <a:r>
                  <a:rPr lang="fr-FR" b="0" dirty="0"/>
                  <a:t> la distribution conditionnelle en fonction de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oMath>
                </a14:m>
                <a:r>
                  <a:rPr lang="fr-FR" b="0" dirty="0"/>
                  <a:t> ?</a:t>
                </a:r>
                <a:br>
                  <a:rPr lang="fr-FR" dirty="0"/>
                </a:br>
                <a:r>
                  <a:rPr lang="fr-FR" dirty="0">
                    <a:sym typeface="Wingdings" panose="05000000000000000000" pitchFamily="2" charset="2"/>
                  </a:rPr>
                  <a:t> utilisation de régression </a:t>
                </a:r>
                <a:r>
                  <a:rPr lang="fr-FR" b="1" dirty="0">
                    <a:solidFill>
                      <a:srgbClr val="6EAA00"/>
                    </a:solidFill>
                    <a:sym typeface="Wingdings" panose="05000000000000000000" pitchFamily="2" charset="2"/>
                  </a:rPr>
                  <a:t>GAM</a:t>
                </a:r>
                <a:r>
                  <a:rPr lang="fr-FR" dirty="0">
                    <a:solidFill>
                      <a:srgbClr val="6EAA00"/>
                    </a:solidFill>
                    <a:sym typeface="Wingdings" panose="05000000000000000000" pitchFamily="2" charset="2"/>
                  </a:rPr>
                  <a:t> (</a:t>
                </a:r>
                <a:r>
                  <a:rPr lang="fr-FR" i="1" dirty="0" err="1">
                    <a:solidFill>
                      <a:srgbClr val="6EAA00"/>
                    </a:solidFill>
                    <a:sym typeface="Wingdings" panose="05000000000000000000" pitchFamily="2" charset="2"/>
                  </a:rPr>
                  <a:t>Generalized</a:t>
                </a:r>
                <a:r>
                  <a:rPr lang="fr-FR" i="1" dirty="0">
                    <a:solidFill>
                      <a:srgbClr val="6EAA00"/>
                    </a:solidFill>
                    <a:sym typeface="Wingdings" panose="05000000000000000000" pitchFamily="2" charset="2"/>
                  </a:rPr>
                  <a:t> Additive </a:t>
                </a:r>
                <a:r>
                  <a:rPr lang="fr-FR" i="1" dirty="0" err="1">
                    <a:solidFill>
                      <a:srgbClr val="6EAA00"/>
                    </a:solidFill>
                    <a:sym typeface="Wingdings" panose="05000000000000000000" pitchFamily="2" charset="2"/>
                  </a:rPr>
                  <a:t>Models</a:t>
                </a:r>
                <a:r>
                  <a:rPr lang="fr-FR" dirty="0">
                    <a:solidFill>
                      <a:srgbClr val="6EAA00"/>
                    </a:solidFill>
                    <a:sym typeface="Wingdings" panose="05000000000000000000" pitchFamily="2" charset="2"/>
                  </a:rPr>
                  <a:t>)</a:t>
                </a:r>
                <a:r>
                  <a:rPr lang="fr-FR" dirty="0">
                    <a:sym typeface="Wingdings" panose="05000000000000000000" pitchFamily="2" charset="2"/>
                  </a:rPr>
                  <a:t> avec valeur limite</a:t>
                </a:r>
                <a:endParaRPr lang="fr-FR" b="0" dirty="0"/>
              </a:p>
              <a:p>
                <a:endParaRPr lang="fr-FR" dirty="0"/>
              </a:p>
              <a:p>
                <a:endParaRPr lang="fr-FR" dirty="0">
                  <a:highlight>
                    <a:srgbClr val="FFFF00"/>
                  </a:highlight>
                </a:endParaRPr>
              </a:p>
              <a:p>
                <a:endParaRPr lang="fr-FR"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434" t="-713" r="-579"/>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Modèle paramétrique basé sur une distribution conditionnelle</a:t>
            </a:r>
          </a:p>
        </p:txBody>
      </p:sp>
      <p:pic>
        <p:nvPicPr>
          <p:cNvPr id="13" name="Image 12">
            <a:extLst>
              <a:ext uri="{FF2B5EF4-FFF2-40B4-BE49-F238E27FC236}">
                <a16:creationId xmlns:a16="http://schemas.microsoft.com/office/drawing/2014/main" id="{F61B3AAF-FCF2-46EF-9F59-B403A3822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76000" y="2015057"/>
            <a:ext cx="3600000" cy="2152080"/>
          </a:xfrm>
          <a:prstGeom prst="rect">
            <a:avLst/>
          </a:prstGeom>
          <a:noFill/>
          <a:ln>
            <a:noFill/>
          </a:ln>
        </p:spPr>
      </p:pic>
      <p:pic>
        <p:nvPicPr>
          <p:cNvPr id="14" name="Image 13">
            <a:extLst>
              <a:ext uri="{FF2B5EF4-FFF2-40B4-BE49-F238E27FC236}">
                <a16:creationId xmlns:a16="http://schemas.microsoft.com/office/drawing/2014/main" id="{CFC7185E-3291-48DD-AA79-9695265B8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76000" y="4176000"/>
            <a:ext cx="3600000" cy="2152080"/>
          </a:xfrm>
          <a:prstGeom prst="rect">
            <a:avLst/>
          </a:prstGeom>
          <a:noFill/>
          <a:ln>
            <a:noFill/>
          </a:ln>
        </p:spPr>
      </p:pic>
      <p:grpSp>
        <p:nvGrpSpPr>
          <p:cNvPr id="11" name="Groupe 10">
            <a:extLst>
              <a:ext uri="{FF2B5EF4-FFF2-40B4-BE49-F238E27FC236}">
                <a16:creationId xmlns:a16="http://schemas.microsoft.com/office/drawing/2014/main" id="{CF482B1B-5CA5-6897-F876-B945262E1F46}"/>
              </a:ext>
            </a:extLst>
          </p:cNvPr>
          <p:cNvGrpSpPr/>
          <p:nvPr/>
        </p:nvGrpSpPr>
        <p:grpSpPr>
          <a:xfrm>
            <a:off x="4860000" y="2016000"/>
            <a:ext cx="3600000" cy="2151724"/>
            <a:chOff x="4856725" y="1617405"/>
            <a:chExt cx="3600000" cy="2151724"/>
          </a:xfrm>
        </p:grpSpPr>
        <p:pic>
          <p:nvPicPr>
            <p:cNvPr id="5" name="Image 4" descr="Une image contenant texte, capture d’écran, ligne, diagramme&#10;&#10;Description générée automatiquement">
              <a:extLst>
                <a:ext uri="{FF2B5EF4-FFF2-40B4-BE49-F238E27FC236}">
                  <a16:creationId xmlns:a16="http://schemas.microsoft.com/office/drawing/2014/main" id="{119920BF-2628-8447-5905-135802DF28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6725" y="1617405"/>
              <a:ext cx="3600000" cy="2151724"/>
            </a:xfrm>
            <a:prstGeom prst="rect">
              <a:avLst/>
            </a:prstGeom>
            <a:noFill/>
            <a:ln>
              <a:noFill/>
            </a:ln>
          </p:spPr>
        </p:pic>
        <p:sp>
          <p:nvSpPr>
            <p:cNvPr id="8" name="Rectangle 7">
              <a:extLst>
                <a:ext uri="{FF2B5EF4-FFF2-40B4-BE49-F238E27FC236}">
                  <a16:creationId xmlns:a16="http://schemas.microsoft.com/office/drawing/2014/main" id="{6BFD709F-56C4-BF47-913A-BE4E09780F39}"/>
                </a:ext>
              </a:extLst>
            </p:cNvPr>
            <p:cNvSpPr/>
            <p:nvPr/>
          </p:nvSpPr>
          <p:spPr>
            <a:xfrm>
              <a:off x="5643563" y="1652588"/>
              <a:ext cx="247650" cy="95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2" name="Groupe 11">
            <a:extLst>
              <a:ext uri="{FF2B5EF4-FFF2-40B4-BE49-F238E27FC236}">
                <a16:creationId xmlns:a16="http://schemas.microsoft.com/office/drawing/2014/main" id="{D33C73F7-AC07-3FD5-A402-F1811FDE7C48}"/>
              </a:ext>
            </a:extLst>
          </p:cNvPr>
          <p:cNvGrpSpPr/>
          <p:nvPr/>
        </p:nvGrpSpPr>
        <p:grpSpPr>
          <a:xfrm>
            <a:off x="4860000" y="4176000"/>
            <a:ext cx="3600000" cy="2151724"/>
            <a:chOff x="4856725" y="3775339"/>
            <a:chExt cx="3600000" cy="2151724"/>
          </a:xfrm>
        </p:grpSpPr>
        <p:pic>
          <p:nvPicPr>
            <p:cNvPr id="6" name="Image 5" descr="Une image contenant texte, capture d’écran, ligne, Tracé&#10;&#10;Description générée automatiquement">
              <a:extLst>
                <a:ext uri="{FF2B5EF4-FFF2-40B4-BE49-F238E27FC236}">
                  <a16:creationId xmlns:a16="http://schemas.microsoft.com/office/drawing/2014/main" id="{37285BBD-4BE4-7C16-6B6D-EBCCC03D7D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6725" y="3775339"/>
              <a:ext cx="3600000" cy="2151724"/>
            </a:xfrm>
            <a:prstGeom prst="rect">
              <a:avLst/>
            </a:prstGeom>
            <a:noFill/>
            <a:ln>
              <a:noFill/>
            </a:ln>
          </p:spPr>
        </p:pic>
        <p:sp>
          <p:nvSpPr>
            <p:cNvPr id="10" name="Rectangle 9">
              <a:extLst>
                <a:ext uri="{FF2B5EF4-FFF2-40B4-BE49-F238E27FC236}">
                  <a16:creationId xmlns:a16="http://schemas.microsoft.com/office/drawing/2014/main" id="{3291C4BB-D192-4264-4A1A-5641AEE787D5}"/>
                </a:ext>
              </a:extLst>
            </p:cNvPr>
            <p:cNvSpPr/>
            <p:nvPr/>
          </p:nvSpPr>
          <p:spPr>
            <a:xfrm>
              <a:off x="5672138" y="3804312"/>
              <a:ext cx="247650" cy="95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70737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modèle paramétrique adapté aux houles et mers de vent</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r>
                  <a:rPr lang="fr-FR" sz="1600" dirty="0"/>
                  <a:t>Apport de Drago et al. (2013) :</a:t>
                </a:r>
              </a:p>
              <a:p>
                <a:pPr lvl="1"/>
                <a:r>
                  <a:rPr lang="fr-FR" sz="1500" dirty="0"/>
                  <a:t>Prise en compte de la cambrure limite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𝑆</m:t>
                        </m:r>
                      </m:e>
                      <m:sub>
                        <m:r>
                          <a:rPr lang="fr-FR" sz="1500" b="0" i="1" smtClean="0">
                            <a:latin typeface="Cambria Math" panose="02040503050406030204" pitchFamily="18" charset="0"/>
                          </a:rPr>
                          <m:t>𝑝</m:t>
                        </m:r>
                      </m:sub>
                    </m:sSub>
                  </m:oMath>
                </a14:m>
                <a:r>
                  <a:rPr lang="fr-FR" sz="1500" dirty="0"/>
                  <a:t> :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𝑇</m:t>
                        </m:r>
                      </m:e>
                      <m:sub>
                        <m:r>
                          <a:rPr lang="fr-FR" sz="1500" b="0" i="1" smtClean="0">
                            <a:latin typeface="Cambria Math" panose="02040503050406030204" pitchFamily="18" charset="0"/>
                          </a:rPr>
                          <m:t>𝑝</m:t>
                        </m:r>
                      </m:sub>
                    </m:sSub>
                    <m:r>
                      <a:rPr lang="fr-FR" sz="1500" b="0" i="1" smtClean="0">
                        <a:latin typeface="Cambria Math" panose="02040503050406030204" pitchFamily="18" charset="0"/>
                      </a:rPr>
                      <m:t>≥</m:t>
                    </m:r>
                    <m:sSup>
                      <m:sSupPr>
                        <m:ctrlPr>
                          <a:rPr lang="fr-FR" sz="1500" b="0" i="1" smtClean="0">
                            <a:latin typeface="Cambria Math" panose="02040503050406030204" pitchFamily="18" charset="0"/>
                          </a:rPr>
                        </m:ctrlPr>
                      </m:sSupPr>
                      <m:e>
                        <m:d>
                          <m:dPr>
                            <m:ctrlPr>
                              <a:rPr lang="fr-FR" sz="1500" b="0" i="1" smtClean="0">
                                <a:latin typeface="Cambria Math" panose="02040503050406030204" pitchFamily="18" charset="0"/>
                              </a:rPr>
                            </m:ctrlPr>
                          </m:dPr>
                          <m:e>
                            <m:f>
                              <m:fPr>
                                <m:ctrlPr>
                                  <a:rPr lang="fr-FR" sz="1500" b="0" i="1" smtClean="0">
                                    <a:latin typeface="Cambria Math" panose="02040503050406030204" pitchFamily="18" charset="0"/>
                                  </a:rPr>
                                </m:ctrlPr>
                              </m:fPr>
                              <m:num>
                                <m:r>
                                  <a:rPr lang="fr-FR" sz="1500" b="0" i="1" smtClean="0">
                                    <a:latin typeface="Cambria Math" panose="02040503050406030204" pitchFamily="18" charset="0"/>
                                  </a:rPr>
                                  <m:t>2</m:t>
                                </m:r>
                                <m:r>
                                  <a:rPr lang="fr-FR" sz="1500" b="0" i="1" smtClean="0">
                                    <a:latin typeface="Cambria Math" panose="02040503050406030204" pitchFamily="18" charset="0"/>
                                  </a:rPr>
                                  <m:t>𝜋</m:t>
                                </m:r>
                              </m:num>
                              <m:den>
                                <m:r>
                                  <a:rPr lang="fr-FR" sz="1500" b="0" i="1" smtClean="0">
                                    <a:latin typeface="Cambria Math" panose="02040503050406030204" pitchFamily="18" charset="0"/>
                                  </a:rPr>
                                  <m:t>𝑔</m:t>
                                </m:r>
                              </m:den>
                            </m:f>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𝑆</m:t>
                                </m:r>
                              </m:e>
                              <m:sub>
                                <m:r>
                                  <a:rPr lang="fr-FR" sz="1500" b="0" i="1" smtClean="0">
                                    <a:latin typeface="Cambria Math" panose="02040503050406030204" pitchFamily="18" charset="0"/>
                                  </a:rPr>
                                  <m:t>𝑝</m:t>
                                </m:r>
                              </m:sub>
                            </m:sSub>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𝐻</m:t>
                                </m:r>
                              </m:e>
                              <m:sub>
                                <m:r>
                                  <a:rPr lang="fr-FR" sz="1500" b="0" i="1" smtClean="0">
                                    <a:latin typeface="Cambria Math" panose="02040503050406030204" pitchFamily="18" charset="0"/>
                                  </a:rPr>
                                  <m:t>𝑠</m:t>
                                </m:r>
                              </m:sub>
                            </m:sSub>
                          </m:e>
                        </m:d>
                      </m:e>
                      <m:sup>
                        <m:r>
                          <a:rPr lang="fr-FR" sz="1500" b="0" i="1" smtClean="0">
                            <a:latin typeface="Cambria Math" panose="02040503050406030204" pitchFamily="18" charset="0"/>
                          </a:rPr>
                          <m:t>1/2</m:t>
                        </m:r>
                      </m:sup>
                    </m:sSup>
                  </m:oMath>
                </a14:m>
                <a:endParaRPr lang="fr-FR" sz="1500" dirty="0"/>
              </a:p>
              <a:p>
                <a:pPr lvl="1"/>
                <a:r>
                  <a:rPr lang="fr-FR" sz="1500" dirty="0"/>
                  <a:t>Application de la loi conditionnelle à </a:t>
                </a:r>
                <a14:m>
                  <m:oMath xmlns:m="http://schemas.openxmlformats.org/officeDocument/2006/math">
                    <m:sSubSup>
                      <m:sSubSupPr>
                        <m:ctrlPr>
                          <a:rPr lang="fr-FR" sz="1500" b="0" i="1" smtClean="0">
                            <a:latin typeface="Cambria Math" panose="02040503050406030204" pitchFamily="18" charset="0"/>
                          </a:rPr>
                        </m:ctrlPr>
                      </m:sSubSupPr>
                      <m:e>
                        <m:r>
                          <a:rPr lang="fr-FR" sz="1500" b="0" i="1" smtClean="0">
                            <a:latin typeface="Cambria Math" panose="02040503050406030204" pitchFamily="18" charset="0"/>
                          </a:rPr>
                          <m:t>𝑇</m:t>
                        </m:r>
                      </m:e>
                      <m:sub>
                        <m:r>
                          <a:rPr lang="fr-FR" sz="1500" b="0" i="1" smtClean="0">
                            <a:latin typeface="Cambria Math" panose="02040503050406030204" pitchFamily="18" charset="0"/>
                          </a:rPr>
                          <m:t>𝑝</m:t>
                        </m:r>
                      </m:sub>
                      <m:sup>
                        <m:r>
                          <a:rPr lang="fr-FR" sz="1500" b="0" i="1" smtClean="0">
                            <a:latin typeface="Cambria Math" panose="02040503050406030204" pitchFamily="18" charset="0"/>
                          </a:rPr>
                          <m:t>′</m:t>
                        </m:r>
                      </m:sup>
                    </m:sSubSup>
                    <m:r>
                      <a:rPr lang="fr-FR" sz="1500" b="0" i="1" smtClean="0">
                        <a:latin typeface="Cambria Math" panose="02040503050406030204" pitchFamily="18" charset="0"/>
                      </a:rPr>
                      <m:t>=</m:t>
                    </m:r>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𝑇</m:t>
                        </m:r>
                      </m:e>
                      <m:sub>
                        <m:r>
                          <a:rPr lang="fr-FR" sz="1500" b="0" i="1" smtClean="0">
                            <a:latin typeface="Cambria Math" panose="02040503050406030204" pitchFamily="18" charset="0"/>
                          </a:rPr>
                          <m:t>𝑝</m:t>
                        </m:r>
                      </m:sub>
                    </m:sSub>
                    <m:r>
                      <a:rPr lang="fr-FR" sz="1500" b="0" i="1" smtClean="0">
                        <a:latin typeface="Cambria Math" panose="02040503050406030204" pitchFamily="18" charset="0"/>
                      </a:rPr>
                      <m:t>−</m:t>
                    </m:r>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𝑇</m:t>
                        </m:r>
                      </m:e>
                      <m:sub>
                        <m:r>
                          <a:rPr lang="fr-FR" sz="1500" b="0" i="1" smtClean="0">
                            <a:latin typeface="Cambria Math" panose="02040503050406030204" pitchFamily="18" charset="0"/>
                          </a:rPr>
                          <m:t>𝑝</m:t>
                        </m:r>
                        <m:r>
                          <a:rPr lang="fr-FR" sz="1500" b="0" i="1" smtClean="0">
                            <a:latin typeface="Cambria Math" panose="02040503050406030204" pitchFamily="18" charset="0"/>
                          </a:rPr>
                          <m:t>,</m:t>
                        </m:r>
                        <m:r>
                          <a:rPr lang="fr-FR" sz="1500" b="0" i="1" smtClean="0">
                            <a:latin typeface="Cambria Math" panose="02040503050406030204" pitchFamily="18" charset="0"/>
                          </a:rPr>
                          <m:t>𝑙𝑖𝑚</m:t>
                        </m:r>
                      </m:sub>
                    </m:sSub>
                  </m:oMath>
                </a14:m>
                <a:r>
                  <a:rPr lang="fr-FR" sz="1500" dirty="0"/>
                  <a:t>, pour une valeur de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𝑆</m:t>
                        </m:r>
                      </m:e>
                      <m:sub>
                        <m:r>
                          <a:rPr lang="fr-FR" sz="1500" b="0" i="1" smtClean="0">
                            <a:latin typeface="Cambria Math" panose="02040503050406030204" pitchFamily="18" charset="0"/>
                          </a:rPr>
                          <m:t>𝑝</m:t>
                        </m:r>
                      </m:sub>
                    </m:sSub>
                  </m:oMath>
                </a14:m>
                <a:r>
                  <a:rPr lang="fr-FR" sz="1500" dirty="0"/>
                  <a:t> fixée a priori (~ 1/15 – 1/20) : </a:t>
                </a:r>
                <a14:m>
                  <m:oMath xmlns:m="http://schemas.openxmlformats.org/officeDocument/2006/math">
                    <m:sSub>
                      <m:sSubPr>
                        <m:ctrlPr>
                          <a:rPr lang="fr-FR" sz="1500" i="1">
                            <a:latin typeface="Cambria Math" panose="02040503050406030204" pitchFamily="18" charset="0"/>
                          </a:rPr>
                        </m:ctrlPr>
                      </m:sSubPr>
                      <m:e>
                        <m:r>
                          <a:rPr lang="en-GB" sz="1500" i="1">
                            <a:latin typeface="Cambria Math" panose="02040503050406030204" pitchFamily="18" charset="0"/>
                          </a:rPr>
                          <m:t>𝑓</m:t>
                        </m:r>
                      </m:e>
                      <m:sub>
                        <m:sSubSup>
                          <m:sSubSupPr>
                            <m:ctrlPr>
                              <a:rPr lang="fr-FR" sz="1500" b="0" i="1" smtClean="0">
                                <a:latin typeface="Cambria Math" panose="02040503050406030204" pitchFamily="18" charset="0"/>
                              </a:rPr>
                            </m:ctrlPr>
                          </m:sSubSupPr>
                          <m:e>
                            <m:r>
                              <a:rPr lang="en-GB" sz="1500" i="1">
                                <a:latin typeface="Cambria Math" panose="02040503050406030204" pitchFamily="18" charset="0"/>
                              </a:rPr>
                              <m:t>𝑇</m:t>
                            </m:r>
                          </m:e>
                          <m:sub>
                            <m:r>
                              <a:rPr lang="en-GB" sz="1500" i="1">
                                <a:latin typeface="Cambria Math" panose="02040503050406030204" pitchFamily="18" charset="0"/>
                              </a:rPr>
                              <m:t>𝑝</m:t>
                            </m:r>
                          </m:sub>
                          <m:sup>
                            <m:r>
                              <a:rPr lang="fr-FR" sz="1500" b="0" i="1" smtClean="0">
                                <a:latin typeface="Cambria Math" panose="02040503050406030204" pitchFamily="18" charset="0"/>
                              </a:rPr>
                              <m:t>′</m:t>
                            </m:r>
                          </m:sup>
                        </m:sSubSup>
                        <m:r>
                          <a:rPr lang="en-GB" sz="1500" i="1">
                            <a:latin typeface="Cambria Math" panose="02040503050406030204" pitchFamily="18" charset="0"/>
                          </a:rPr>
                          <m:t>|</m:t>
                        </m:r>
                        <m:sSub>
                          <m:sSubPr>
                            <m:ctrlPr>
                              <a:rPr lang="fr-FR" sz="1500" i="1">
                                <a:latin typeface="Cambria Math" panose="02040503050406030204" pitchFamily="18" charset="0"/>
                              </a:rPr>
                            </m:ctrlPr>
                          </m:sSubPr>
                          <m:e>
                            <m:r>
                              <a:rPr lang="en-GB" sz="1500" i="1">
                                <a:latin typeface="Cambria Math" panose="02040503050406030204" pitchFamily="18" charset="0"/>
                              </a:rPr>
                              <m:t>𝐻</m:t>
                            </m:r>
                          </m:e>
                          <m:sub>
                            <m:r>
                              <a:rPr lang="en-GB" sz="1500" i="1">
                                <a:latin typeface="Cambria Math" panose="02040503050406030204" pitchFamily="18" charset="0"/>
                              </a:rPr>
                              <m:t>𝑠</m:t>
                            </m:r>
                          </m:sub>
                        </m:sSub>
                      </m:sub>
                    </m:sSub>
                    <m:d>
                      <m:dPr>
                        <m:endChr m:val="|"/>
                        <m:ctrlPr>
                          <a:rPr lang="fr-FR" sz="1500" i="1">
                            <a:latin typeface="Cambria Math" panose="02040503050406030204" pitchFamily="18" charset="0"/>
                          </a:rPr>
                        </m:ctrlPr>
                      </m:dPr>
                      <m:e>
                        <m:sSubSup>
                          <m:sSubSupPr>
                            <m:ctrlPr>
                              <a:rPr lang="fr-FR" sz="1500" b="0" i="1" smtClean="0">
                                <a:latin typeface="Cambria Math" panose="02040503050406030204" pitchFamily="18" charset="0"/>
                              </a:rPr>
                            </m:ctrlPr>
                          </m:sSubSupPr>
                          <m:e>
                            <m:r>
                              <a:rPr lang="en-GB" sz="1500" i="1">
                                <a:latin typeface="Cambria Math" panose="02040503050406030204" pitchFamily="18" charset="0"/>
                              </a:rPr>
                              <m:t>𝑇</m:t>
                            </m:r>
                          </m:e>
                          <m:sub>
                            <m:r>
                              <a:rPr lang="en-GB" sz="1500" i="1">
                                <a:latin typeface="Cambria Math" panose="02040503050406030204" pitchFamily="18" charset="0"/>
                              </a:rPr>
                              <m:t>𝑝</m:t>
                            </m:r>
                          </m:sub>
                          <m:sup>
                            <m:r>
                              <a:rPr lang="fr-FR" sz="1500" b="0" i="1" smtClean="0">
                                <a:latin typeface="Cambria Math" panose="02040503050406030204" pitchFamily="18" charset="0"/>
                              </a:rPr>
                              <m:t>′</m:t>
                            </m:r>
                          </m:sup>
                        </m:sSubSup>
                      </m:e>
                    </m:d>
                    <m:sSub>
                      <m:sSubPr>
                        <m:ctrlPr>
                          <a:rPr lang="fr-FR" sz="1500" i="1">
                            <a:latin typeface="Cambria Math" panose="02040503050406030204" pitchFamily="18" charset="0"/>
                          </a:rPr>
                        </m:ctrlPr>
                      </m:sSubPr>
                      <m:e>
                        <m:r>
                          <a:rPr lang="en-GB" sz="1500" i="1">
                            <a:latin typeface="Cambria Math" panose="02040503050406030204" pitchFamily="18" charset="0"/>
                          </a:rPr>
                          <m:t>𝐻</m:t>
                        </m:r>
                      </m:e>
                      <m:sub>
                        <m:r>
                          <a:rPr lang="en-GB" sz="1500" i="1">
                            <a:latin typeface="Cambria Math" panose="02040503050406030204" pitchFamily="18" charset="0"/>
                          </a:rPr>
                          <m:t>𝑠</m:t>
                        </m:r>
                      </m:sub>
                    </m:sSub>
                    <m:r>
                      <a:rPr lang="en-GB" sz="1500" i="1">
                        <a:latin typeface="Cambria Math" panose="02040503050406030204" pitchFamily="18" charset="0"/>
                      </a:rPr>
                      <m:t>)=</m:t>
                    </m:r>
                    <m:f>
                      <m:fPr>
                        <m:ctrlPr>
                          <a:rPr lang="fr-FR"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𝜎</m:t>
                        </m:r>
                        <m:sSubSup>
                          <m:sSubSupPr>
                            <m:ctrlPr>
                              <a:rPr lang="fr-FR" sz="1500" b="0" i="1" smtClean="0">
                                <a:latin typeface="Cambria Math" panose="02040503050406030204" pitchFamily="18" charset="0"/>
                              </a:rPr>
                            </m:ctrlPr>
                          </m:sSubSupPr>
                          <m:e>
                            <m:r>
                              <a:rPr lang="en-GB" sz="1500" i="1">
                                <a:latin typeface="Cambria Math" panose="02040503050406030204" pitchFamily="18" charset="0"/>
                              </a:rPr>
                              <m:t>𝑇</m:t>
                            </m:r>
                          </m:e>
                          <m:sub>
                            <m:r>
                              <a:rPr lang="en-GB" sz="1500" i="1">
                                <a:latin typeface="Cambria Math" panose="02040503050406030204" pitchFamily="18" charset="0"/>
                              </a:rPr>
                              <m:t>𝑝</m:t>
                            </m:r>
                          </m:sub>
                          <m:sup>
                            <m:r>
                              <a:rPr lang="fr-FR" sz="1500" b="0" i="1" smtClean="0">
                                <a:latin typeface="Cambria Math" panose="02040503050406030204" pitchFamily="18" charset="0"/>
                              </a:rPr>
                              <m:t>′</m:t>
                            </m:r>
                          </m:sup>
                        </m:sSubSup>
                        <m:rad>
                          <m:radPr>
                            <m:degHide m:val="on"/>
                            <m:ctrlPr>
                              <a:rPr lang="fr-FR" sz="1500" i="1">
                                <a:latin typeface="Cambria Math" panose="02040503050406030204" pitchFamily="18" charset="0"/>
                              </a:rPr>
                            </m:ctrlPr>
                          </m:radPr>
                          <m:deg/>
                          <m:e>
                            <m:r>
                              <a:rPr lang="en-GB" sz="1500" i="1">
                                <a:latin typeface="Cambria Math" panose="02040503050406030204" pitchFamily="18" charset="0"/>
                              </a:rPr>
                              <m:t>2</m:t>
                            </m:r>
                            <m:r>
                              <a:rPr lang="en-GB" sz="1500" i="1">
                                <a:latin typeface="Cambria Math" panose="02040503050406030204" pitchFamily="18" charset="0"/>
                              </a:rPr>
                              <m:t>𝜋</m:t>
                            </m:r>
                          </m:e>
                        </m:rad>
                      </m:den>
                    </m:f>
                    <m:func>
                      <m:funcPr>
                        <m:ctrlPr>
                          <a:rPr lang="fr-FR" sz="1500" i="1">
                            <a:latin typeface="Cambria Math" panose="02040503050406030204" pitchFamily="18" charset="0"/>
                          </a:rPr>
                        </m:ctrlPr>
                      </m:funcPr>
                      <m:fName>
                        <m:r>
                          <m:rPr>
                            <m:sty m:val="p"/>
                          </m:rPr>
                          <a:rPr lang="en-GB" sz="1500">
                            <a:latin typeface="Cambria Math" panose="02040503050406030204" pitchFamily="18" charset="0"/>
                          </a:rPr>
                          <m:t>exp</m:t>
                        </m:r>
                      </m:fName>
                      <m:e>
                        <m:d>
                          <m:dPr>
                            <m:begChr m:val="{"/>
                            <m:endChr m:val="}"/>
                            <m:ctrlPr>
                              <a:rPr lang="fr-FR" sz="1500" i="1">
                                <a:latin typeface="Cambria Math" panose="02040503050406030204" pitchFamily="18" charset="0"/>
                              </a:rPr>
                            </m:ctrlPr>
                          </m:dPr>
                          <m:e>
                            <m:r>
                              <a:rPr lang="en-GB" sz="1500" i="1">
                                <a:latin typeface="Cambria Math" panose="02040503050406030204" pitchFamily="18" charset="0"/>
                              </a:rPr>
                              <m:t>−</m:t>
                            </m:r>
                            <m:f>
                              <m:fPr>
                                <m:ctrlPr>
                                  <a:rPr lang="fr-FR" sz="1500" i="1">
                                    <a:latin typeface="Cambria Math" panose="02040503050406030204" pitchFamily="18" charset="0"/>
                                  </a:rPr>
                                </m:ctrlPr>
                              </m:fPr>
                              <m:num>
                                <m:sSup>
                                  <m:sSupPr>
                                    <m:ctrlPr>
                                      <a:rPr lang="fr-FR" sz="1500" i="1">
                                        <a:latin typeface="Cambria Math" panose="02040503050406030204" pitchFamily="18" charset="0"/>
                                      </a:rPr>
                                    </m:ctrlPr>
                                  </m:sSupPr>
                                  <m:e>
                                    <m:d>
                                      <m:dPr>
                                        <m:begChr m:val="["/>
                                        <m:endChr m:val="]"/>
                                        <m:ctrlPr>
                                          <a:rPr lang="fr-FR" sz="1500" i="1">
                                            <a:latin typeface="Cambria Math" panose="02040503050406030204" pitchFamily="18" charset="0"/>
                                          </a:rPr>
                                        </m:ctrlPr>
                                      </m:dPr>
                                      <m:e>
                                        <m:func>
                                          <m:funcPr>
                                            <m:ctrlPr>
                                              <a:rPr lang="fr-FR" sz="1500" i="1">
                                                <a:latin typeface="Cambria Math" panose="02040503050406030204" pitchFamily="18" charset="0"/>
                                              </a:rPr>
                                            </m:ctrlPr>
                                          </m:funcPr>
                                          <m:fName>
                                            <m:r>
                                              <m:rPr>
                                                <m:sty m:val="p"/>
                                              </m:rPr>
                                              <a:rPr lang="en-GB" sz="1500">
                                                <a:latin typeface="Cambria Math" panose="02040503050406030204" pitchFamily="18" charset="0"/>
                                              </a:rPr>
                                              <m:t>ln</m:t>
                                            </m:r>
                                          </m:fName>
                                          <m:e>
                                            <m:sSubSup>
                                              <m:sSubSupPr>
                                                <m:ctrlPr>
                                                  <a:rPr lang="fr-FR" sz="1500" b="0" i="1" smtClean="0">
                                                    <a:latin typeface="Cambria Math" panose="02040503050406030204" pitchFamily="18" charset="0"/>
                                                  </a:rPr>
                                                </m:ctrlPr>
                                              </m:sSubSupPr>
                                              <m:e>
                                                <m:r>
                                                  <a:rPr lang="en-GB" sz="1500" i="1">
                                                    <a:latin typeface="Cambria Math" panose="02040503050406030204" pitchFamily="18" charset="0"/>
                                                  </a:rPr>
                                                  <m:t>𝑇</m:t>
                                                </m:r>
                                              </m:e>
                                              <m:sub>
                                                <m:r>
                                                  <a:rPr lang="en-GB" sz="1500" i="1">
                                                    <a:latin typeface="Cambria Math" panose="02040503050406030204" pitchFamily="18" charset="0"/>
                                                  </a:rPr>
                                                  <m:t>𝑝</m:t>
                                                </m:r>
                                              </m:sub>
                                              <m:sup>
                                                <m:r>
                                                  <a:rPr lang="fr-FR" sz="1500" b="0" i="1" smtClean="0">
                                                    <a:latin typeface="Cambria Math" panose="02040503050406030204" pitchFamily="18" charset="0"/>
                                                  </a:rPr>
                                                  <m:t>′</m:t>
                                                </m:r>
                                              </m:sup>
                                            </m:sSubSup>
                                          </m:e>
                                        </m:func>
                                        <m:r>
                                          <a:rPr lang="en-GB" sz="1500" i="1">
                                            <a:latin typeface="Cambria Math" panose="02040503050406030204" pitchFamily="18" charset="0"/>
                                          </a:rPr>
                                          <m:t>−</m:t>
                                        </m:r>
                                        <m:r>
                                          <a:rPr lang="en-GB" sz="1500" i="1">
                                            <a:latin typeface="Cambria Math" panose="02040503050406030204" pitchFamily="18" charset="0"/>
                                          </a:rPr>
                                          <m:t>𝜇</m:t>
                                        </m:r>
                                      </m:e>
                                    </m:d>
                                  </m:e>
                                  <m:sup>
                                    <m:r>
                                      <a:rPr lang="en-GB" sz="1500" i="1">
                                        <a:latin typeface="Cambria Math" panose="02040503050406030204" pitchFamily="18" charset="0"/>
                                      </a:rPr>
                                      <m:t>2</m:t>
                                    </m:r>
                                  </m:sup>
                                </m:sSup>
                              </m:num>
                              <m:den>
                                <m:r>
                                  <a:rPr lang="en-GB" sz="1500" i="1">
                                    <a:latin typeface="Cambria Math" panose="02040503050406030204" pitchFamily="18" charset="0"/>
                                  </a:rPr>
                                  <m:t>2</m:t>
                                </m:r>
                                <m:sSup>
                                  <m:sSupPr>
                                    <m:ctrlPr>
                                      <a:rPr lang="fr-FR" sz="1500" i="1">
                                        <a:latin typeface="Cambria Math" panose="02040503050406030204" pitchFamily="18" charset="0"/>
                                      </a:rPr>
                                    </m:ctrlPr>
                                  </m:sSupPr>
                                  <m:e>
                                    <m:r>
                                      <a:rPr lang="en-GB" sz="1500" i="1">
                                        <a:latin typeface="Cambria Math" panose="02040503050406030204" pitchFamily="18" charset="0"/>
                                      </a:rPr>
                                      <m:t>𝜎</m:t>
                                    </m:r>
                                  </m:e>
                                  <m:sup>
                                    <m:r>
                                      <a:rPr lang="en-GB" sz="1500" i="1">
                                        <a:latin typeface="Cambria Math" panose="02040503050406030204" pitchFamily="18" charset="0"/>
                                      </a:rPr>
                                      <m:t>2</m:t>
                                    </m:r>
                                  </m:sup>
                                </m:sSup>
                              </m:den>
                            </m:f>
                          </m:e>
                        </m:d>
                      </m:e>
                    </m:func>
                  </m:oMath>
                </a14:m>
                <a:endParaRPr lang="fr-FR" sz="1500" dirty="0"/>
              </a:p>
              <a:p>
                <a:endParaRPr lang="fr-FR" dirty="0"/>
              </a:p>
              <a:p>
                <a:endParaRPr lang="fr-FR" dirty="0"/>
              </a:p>
              <a:p>
                <a:endParaRPr lang="fr-FR"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Modèle paramétrique basé sur une distribution conditionnelle</a:t>
            </a:r>
          </a:p>
        </p:txBody>
      </p:sp>
      <p:pic>
        <p:nvPicPr>
          <p:cNvPr id="7" name="Image 6" descr="Une image contenant texte, capture d’écran, diagramme, Caractère coloré&#10;&#10;Le contenu généré par l’IA peut être incorrect.">
            <a:extLst>
              <a:ext uri="{FF2B5EF4-FFF2-40B4-BE49-F238E27FC236}">
                <a16:creationId xmlns:a16="http://schemas.microsoft.com/office/drawing/2014/main" id="{EDE999F2-8EA0-3524-D45D-074E06421DB2}"/>
              </a:ext>
            </a:extLst>
          </p:cNvPr>
          <p:cNvPicPr>
            <a:picLocks noChangeAspect="1"/>
          </p:cNvPicPr>
          <p:nvPr/>
        </p:nvPicPr>
        <p:blipFill>
          <a:blip r:embed="rId3"/>
          <a:stretch>
            <a:fillRect/>
          </a:stretch>
        </p:blipFill>
        <p:spPr>
          <a:xfrm>
            <a:off x="243360" y="3326006"/>
            <a:ext cx="4320000" cy="2582346"/>
          </a:xfrm>
          <a:prstGeom prst="rect">
            <a:avLst/>
          </a:prstGeom>
        </p:spPr>
      </p:pic>
      <p:pic>
        <p:nvPicPr>
          <p:cNvPr id="9" name="Image 8" descr="Une image contenant texte, capture d’écran, Caractère coloré&#10;&#10;Le contenu généré par l’IA peut être incorrect.">
            <a:extLst>
              <a:ext uri="{FF2B5EF4-FFF2-40B4-BE49-F238E27FC236}">
                <a16:creationId xmlns:a16="http://schemas.microsoft.com/office/drawing/2014/main" id="{99FB8945-AC91-FABD-6547-71EF7251FE70}"/>
              </a:ext>
            </a:extLst>
          </p:cNvPr>
          <p:cNvPicPr>
            <a:picLocks noChangeAspect="1"/>
          </p:cNvPicPr>
          <p:nvPr/>
        </p:nvPicPr>
        <p:blipFill>
          <a:blip r:embed="rId4"/>
          <a:stretch>
            <a:fillRect/>
          </a:stretch>
        </p:blipFill>
        <p:spPr>
          <a:xfrm>
            <a:off x="4580640" y="3326006"/>
            <a:ext cx="4320000" cy="2582346"/>
          </a:xfrm>
          <a:prstGeom prst="rect">
            <a:avLst/>
          </a:prstGeom>
        </p:spPr>
      </p:pic>
    </p:spTree>
    <p:extLst>
      <p:ext uri="{BB962C8B-B14F-4D97-AF65-F5344CB8AC3E}">
        <p14:creationId xmlns:p14="http://schemas.microsoft.com/office/powerpoint/2010/main" val="320155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61B3AAF-FCF2-46EF-9F59-B403A3822FEF}"/>
              </a:ext>
            </a:extLst>
          </p:cNvPr>
          <p:cNvPicPr>
            <a:picLocks noChangeAspect="1"/>
          </p:cNvPicPr>
          <p:nvPr/>
        </p:nvPicPr>
        <p:blipFill>
          <a:blip r:embed="rId2"/>
          <a:srcRect/>
          <a:stretch/>
        </p:blipFill>
        <p:spPr bwMode="auto">
          <a:xfrm>
            <a:off x="576000" y="2015119"/>
            <a:ext cx="3600000" cy="2151955"/>
          </a:xfrm>
          <a:prstGeom prst="rect">
            <a:avLst/>
          </a:prstGeom>
          <a:noFill/>
          <a:ln>
            <a:noFill/>
          </a:ln>
        </p:spPr>
      </p:pic>
      <p:sp>
        <p:nvSpPr>
          <p:cNvPr id="2" name="Titre 1"/>
          <p:cNvSpPr>
            <a:spLocks noGrp="1"/>
          </p:cNvSpPr>
          <p:nvPr>
            <p:ph type="title"/>
          </p:nvPr>
        </p:nvSpPr>
        <p:spPr/>
        <p:txBody>
          <a:bodyPr/>
          <a:lstStyle/>
          <a:p>
            <a:r>
              <a:rPr lang="fr-FR" dirty="0"/>
              <a:t>Un modèle paramétrique adapté aux houles et mers de vent</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r>
                  <a:rPr lang="fr-FR" sz="1600" b="0" dirty="0"/>
                  <a:t>Interpolation des paramètres de la loi log-normale pour </a:t>
                </a:r>
                <a14:m>
                  <m:oMath xmlns:m="http://schemas.openxmlformats.org/officeDocument/2006/math">
                    <m:sSubSup>
                      <m:sSubSupPr>
                        <m:ctrlPr>
                          <a:rPr lang="fr-FR" sz="1600" b="0" i="1" smtClean="0">
                            <a:latin typeface="Cambria Math" panose="02040503050406030204" pitchFamily="18" charset="0"/>
                          </a:rPr>
                        </m:ctrlPr>
                      </m:sSubSupPr>
                      <m:e>
                        <m:r>
                          <a:rPr lang="fr-FR" sz="1600" b="0" i="1" smtClean="0">
                            <a:latin typeface="Cambria Math" panose="02040503050406030204" pitchFamily="18" charset="0"/>
                          </a:rPr>
                          <m:t>𝑇</m:t>
                        </m:r>
                      </m:e>
                      <m:sub>
                        <m:r>
                          <a:rPr lang="fr-FR" sz="1600" b="0" i="1" smtClean="0">
                            <a:latin typeface="Cambria Math" panose="02040503050406030204" pitchFamily="18" charset="0"/>
                          </a:rPr>
                          <m:t>𝑝</m:t>
                        </m:r>
                      </m:sub>
                      <m:sup>
                        <m:r>
                          <a:rPr lang="fr-FR" sz="1600" b="0" i="1" smtClean="0">
                            <a:latin typeface="Cambria Math" panose="02040503050406030204" pitchFamily="18" charset="0"/>
                          </a:rPr>
                          <m:t>′</m:t>
                        </m:r>
                      </m:sup>
                    </m:sSubSup>
                    <m: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𝑇</m:t>
                        </m:r>
                      </m:e>
                      <m:sub>
                        <m:r>
                          <a:rPr lang="fr-FR" sz="1600" b="0" i="1" smtClean="0">
                            <a:latin typeface="Cambria Math" panose="02040503050406030204" pitchFamily="18" charset="0"/>
                          </a:rPr>
                          <m:t>𝑝</m:t>
                        </m:r>
                      </m:sub>
                    </m:sSub>
                    <m: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𝑇</m:t>
                        </m:r>
                      </m:e>
                      <m:sub>
                        <m:r>
                          <a:rPr lang="fr-FR" sz="1600" b="0" i="1" smtClean="0">
                            <a:latin typeface="Cambria Math" panose="02040503050406030204" pitchFamily="18" charset="0"/>
                          </a:rPr>
                          <m:t>𝑝</m:t>
                        </m:r>
                        <m:r>
                          <a:rPr lang="fr-FR" sz="1600" b="0" i="1" smtClean="0">
                            <a:latin typeface="Cambria Math" panose="02040503050406030204" pitchFamily="18" charset="0"/>
                          </a:rPr>
                          <m:t>,</m:t>
                        </m:r>
                        <m:r>
                          <a:rPr lang="fr-FR" sz="1600" b="0" i="1" smtClean="0">
                            <a:latin typeface="Cambria Math" panose="02040503050406030204" pitchFamily="18" charset="0"/>
                          </a:rPr>
                          <m:t>𝑙𝑖𝑚</m:t>
                        </m:r>
                      </m:sub>
                    </m:sSub>
                  </m:oMath>
                </a14:m>
                <a:r>
                  <a:rPr lang="fr-FR" sz="1600" b="0" dirty="0"/>
                  <a:t> </a:t>
                </a:r>
                <a:br>
                  <a:rPr lang="fr-FR" sz="1600" b="0" dirty="0"/>
                </a:br>
                <a14:m>
                  <m:oMath xmlns:m="http://schemas.openxmlformats.org/officeDocument/2006/math">
                    <m:sSub>
                      <m:sSubPr>
                        <m:ctrlPr>
                          <a:rPr lang="fr-FR" sz="1400" i="1">
                            <a:latin typeface="Cambria Math" panose="02040503050406030204" pitchFamily="18" charset="0"/>
                          </a:rPr>
                        </m:ctrlPr>
                      </m:sSubPr>
                      <m:e>
                        <m:r>
                          <a:rPr lang="en-GB" sz="1400" i="1">
                            <a:latin typeface="Cambria Math" panose="02040503050406030204" pitchFamily="18" charset="0"/>
                          </a:rPr>
                          <m:t>𝑓</m:t>
                        </m:r>
                      </m:e>
                      <m:sub>
                        <m:sSubSup>
                          <m:sSubSupPr>
                            <m:ctrlPr>
                              <a:rPr lang="fr-FR" sz="1400" i="1">
                                <a:latin typeface="Cambria Math" panose="02040503050406030204" pitchFamily="18" charset="0"/>
                              </a:rPr>
                            </m:ctrlPr>
                          </m:sSubSupPr>
                          <m:e>
                            <m:r>
                              <a:rPr lang="en-GB" sz="1400" i="1">
                                <a:latin typeface="Cambria Math" panose="02040503050406030204" pitchFamily="18" charset="0"/>
                              </a:rPr>
                              <m:t>𝑇</m:t>
                            </m:r>
                          </m:e>
                          <m:sub>
                            <m:r>
                              <a:rPr lang="en-GB" sz="1400" i="1">
                                <a:latin typeface="Cambria Math" panose="02040503050406030204" pitchFamily="18" charset="0"/>
                              </a:rPr>
                              <m:t>𝑝</m:t>
                            </m:r>
                          </m:sub>
                          <m:sup>
                            <m:r>
                              <a:rPr lang="fr-FR" sz="1400" i="1">
                                <a:latin typeface="Cambria Math" panose="02040503050406030204" pitchFamily="18" charset="0"/>
                              </a:rPr>
                              <m:t>′</m:t>
                            </m:r>
                          </m:sup>
                        </m:sSubSup>
                        <m:r>
                          <a:rPr lang="en-GB" sz="1400" i="1">
                            <a:latin typeface="Cambria Math" panose="02040503050406030204" pitchFamily="18" charset="0"/>
                          </a:rPr>
                          <m:t>|</m:t>
                        </m:r>
                        <m:sSub>
                          <m:sSubPr>
                            <m:ctrlPr>
                              <a:rPr lang="fr-FR" sz="1400" i="1">
                                <a:latin typeface="Cambria Math" panose="02040503050406030204" pitchFamily="18" charset="0"/>
                              </a:rPr>
                            </m:ctrlPr>
                          </m:sSubPr>
                          <m:e>
                            <m:r>
                              <a:rPr lang="en-GB" sz="1400" i="1">
                                <a:latin typeface="Cambria Math" panose="02040503050406030204" pitchFamily="18" charset="0"/>
                              </a:rPr>
                              <m:t>𝐻</m:t>
                            </m:r>
                          </m:e>
                          <m:sub>
                            <m:r>
                              <a:rPr lang="en-GB" sz="1400" i="1">
                                <a:latin typeface="Cambria Math" panose="02040503050406030204" pitchFamily="18" charset="0"/>
                              </a:rPr>
                              <m:t>𝑠</m:t>
                            </m:r>
                          </m:sub>
                        </m:sSub>
                      </m:sub>
                    </m:sSub>
                    <m:d>
                      <m:dPr>
                        <m:endChr m:val="|"/>
                        <m:ctrlPr>
                          <a:rPr lang="fr-FR" sz="1400" i="1">
                            <a:latin typeface="Cambria Math" panose="02040503050406030204" pitchFamily="18" charset="0"/>
                          </a:rPr>
                        </m:ctrlPr>
                      </m:dPr>
                      <m:e>
                        <m:sSubSup>
                          <m:sSubSupPr>
                            <m:ctrlPr>
                              <a:rPr lang="fr-FR" sz="1400" i="1">
                                <a:latin typeface="Cambria Math" panose="02040503050406030204" pitchFamily="18" charset="0"/>
                              </a:rPr>
                            </m:ctrlPr>
                          </m:sSubSupPr>
                          <m:e>
                            <m:r>
                              <a:rPr lang="en-GB" sz="1400" i="1">
                                <a:latin typeface="Cambria Math" panose="02040503050406030204" pitchFamily="18" charset="0"/>
                              </a:rPr>
                              <m:t>𝑇</m:t>
                            </m:r>
                          </m:e>
                          <m:sub>
                            <m:r>
                              <a:rPr lang="en-GB" sz="1400" i="1">
                                <a:latin typeface="Cambria Math" panose="02040503050406030204" pitchFamily="18" charset="0"/>
                              </a:rPr>
                              <m:t>𝑝</m:t>
                            </m:r>
                          </m:sub>
                          <m:sup>
                            <m:r>
                              <a:rPr lang="fr-FR" sz="1400" i="1">
                                <a:latin typeface="Cambria Math" panose="02040503050406030204" pitchFamily="18" charset="0"/>
                              </a:rPr>
                              <m:t>′</m:t>
                            </m:r>
                          </m:sup>
                        </m:sSubSup>
                      </m:e>
                    </m:d>
                    <m:sSub>
                      <m:sSubPr>
                        <m:ctrlPr>
                          <a:rPr lang="fr-FR" sz="1400" i="1">
                            <a:latin typeface="Cambria Math" panose="02040503050406030204" pitchFamily="18" charset="0"/>
                          </a:rPr>
                        </m:ctrlPr>
                      </m:sSubPr>
                      <m:e>
                        <m:r>
                          <a:rPr lang="en-GB" sz="1400" i="1">
                            <a:latin typeface="Cambria Math" panose="02040503050406030204" pitchFamily="18" charset="0"/>
                          </a:rPr>
                          <m:t>𝐻</m:t>
                        </m:r>
                      </m:e>
                      <m:sub>
                        <m:r>
                          <a:rPr lang="en-GB" sz="1400" i="1">
                            <a:latin typeface="Cambria Math" panose="02040503050406030204" pitchFamily="18" charset="0"/>
                          </a:rPr>
                          <m:t>𝑠</m:t>
                        </m:r>
                      </m:sub>
                    </m:sSub>
                    <m:r>
                      <a:rPr lang="en-GB" sz="1400" i="1">
                        <a:latin typeface="Cambria Math" panose="02040503050406030204" pitchFamily="18" charset="0"/>
                      </a:rPr>
                      <m:t>)=</m:t>
                    </m:r>
                    <m:f>
                      <m:fPr>
                        <m:ctrlPr>
                          <a:rPr lang="fr-FR" sz="1400" i="1">
                            <a:latin typeface="Cambria Math" panose="02040503050406030204" pitchFamily="18" charset="0"/>
                          </a:rPr>
                        </m:ctrlPr>
                      </m:fPr>
                      <m:num>
                        <m:r>
                          <a:rPr lang="en-GB" sz="1400" i="1">
                            <a:latin typeface="Cambria Math" panose="02040503050406030204" pitchFamily="18" charset="0"/>
                          </a:rPr>
                          <m:t>1</m:t>
                        </m:r>
                      </m:num>
                      <m:den>
                        <m:r>
                          <a:rPr lang="en-GB" sz="1400" i="1">
                            <a:latin typeface="Cambria Math" panose="02040503050406030204" pitchFamily="18" charset="0"/>
                          </a:rPr>
                          <m:t>𝜎</m:t>
                        </m:r>
                        <m:sSubSup>
                          <m:sSubSupPr>
                            <m:ctrlPr>
                              <a:rPr lang="fr-FR" sz="1400" i="1">
                                <a:latin typeface="Cambria Math" panose="02040503050406030204" pitchFamily="18" charset="0"/>
                              </a:rPr>
                            </m:ctrlPr>
                          </m:sSubSupPr>
                          <m:e>
                            <m:r>
                              <a:rPr lang="en-GB" sz="1400" i="1">
                                <a:latin typeface="Cambria Math" panose="02040503050406030204" pitchFamily="18" charset="0"/>
                              </a:rPr>
                              <m:t>𝑇</m:t>
                            </m:r>
                          </m:e>
                          <m:sub>
                            <m:r>
                              <a:rPr lang="en-GB" sz="1400" i="1">
                                <a:latin typeface="Cambria Math" panose="02040503050406030204" pitchFamily="18" charset="0"/>
                              </a:rPr>
                              <m:t>𝑝</m:t>
                            </m:r>
                          </m:sub>
                          <m:sup>
                            <m:r>
                              <a:rPr lang="fr-FR" sz="1400" i="1">
                                <a:latin typeface="Cambria Math" panose="02040503050406030204" pitchFamily="18" charset="0"/>
                              </a:rPr>
                              <m:t>′</m:t>
                            </m:r>
                          </m:sup>
                        </m:sSubSup>
                        <m:rad>
                          <m:radPr>
                            <m:degHide m:val="on"/>
                            <m:ctrlPr>
                              <a:rPr lang="fr-FR" sz="1400" i="1">
                                <a:latin typeface="Cambria Math" panose="02040503050406030204" pitchFamily="18" charset="0"/>
                              </a:rPr>
                            </m:ctrlPr>
                          </m:radPr>
                          <m:deg/>
                          <m:e>
                            <m:r>
                              <a:rPr lang="en-GB" sz="1400" i="1">
                                <a:latin typeface="Cambria Math" panose="02040503050406030204" pitchFamily="18" charset="0"/>
                              </a:rPr>
                              <m:t>2</m:t>
                            </m:r>
                            <m:r>
                              <a:rPr lang="en-GB" sz="1400" i="1">
                                <a:latin typeface="Cambria Math" panose="02040503050406030204" pitchFamily="18" charset="0"/>
                              </a:rPr>
                              <m:t>𝜋</m:t>
                            </m:r>
                          </m:e>
                        </m:rad>
                      </m:den>
                    </m:f>
                    <m:func>
                      <m:funcPr>
                        <m:ctrlPr>
                          <a:rPr lang="fr-FR" sz="1400" i="1">
                            <a:latin typeface="Cambria Math" panose="02040503050406030204" pitchFamily="18" charset="0"/>
                          </a:rPr>
                        </m:ctrlPr>
                      </m:funcPr>
                      <m:fName>
                        <m:r>
                          <m:rPr>
                            <m:sty m:val="p"/>
                          </m:rPr>
                          <a:rPr lang="en-GB" sz="1400">
                            <a:latin typeface="Cambria Math" panose="02040503050406030204" pitchFamily="18" charset="0"/>
                          </a:rPr>
                          <m:t>exp</m:t>
                        </m:r>
                      </m:fName>
                      <m:e>
                        <m:d>
                          <m:dPr>
                            <m:begChr m:val="{"/>
                            <m:endChr m:val="}"/>
                            <m:ctrlPr>
                              <a:rPr lang="fr-FR" sz="1400" i="1">
                                <a:latin typeface="Cambria Math" panose="02040503050406030204" pitchFamily="18" charset="0"/>
                              </a:rPr>
                            </m:ctrlPr>
                          </m:dPr>
                          <m:e>
                            <m:r>
                              <a:rPr lang="en-GB" sz="1400" i="1">
                                <a:latin typeface="Cambria Math" panose="02040503050406030204" pitchFamily="18" charset="0"/>
                              </a:rPr>
                              <m:t>−</m:t>
                            </m:r>
                            <m:f>
                              <m:fPr>
                                <m:ctrlPr>
                                  <a:rPr lang="fr-FR" sz="1400" i="1">
                                    <a:latin typeface="Cambria Math" panose="02040503050406030204" pitchFamily="18" charset="0"/>
                                  </a:rPr>
                                </m:ctrlPr>
                              </m:fPr>
                              <m:num>
                                <m:sSup>
                                  <m:sSupPr>
                                    <m:ctrlPr>
                                      <a:rPr lang="fr-FR" sz="1400" i="1">
                                        <a:latin typeface="Cambria Math" panose="02040503050406030204" pitchFamily="18" charset="0"/>
                                      </a:rPr>
                                    </m:ctrlPr>
                                  </m:sSupPr>
                                  <m:e>
                                    <m:d>
                                      <m:dPr>
                                        <m:begChr m:val="["/>
                                        <m:endChr m:val="]"/>
                                        <m:ctrlPr>
                                          <a:rPr lang="fr-FR" sz="1400" i="1">
                                            <a:latin typeface="Cambria Math" panose="02040503050406030204" pitchFamily="18" charset="0"/>
                                          </a:rPr>
                                        </m:ctrlPr>
                                      </m:dPr>
                                      <m:e>
                                        <m:func>
                                          <m:funcPr>
                                            <m:ctrlPr>
                                              <a:rPr lang="fr-FR" sz="1400" i="1">
                                                <a:latin typeface="Cambria Math" panose="02040503050406030204" pitchFamily="18" charset="0"/>
                                              </a:rPr>
                                            </m:ctrlPr>
                                          </m:funcPr>
                                          <m:fName>
                                            <m:r>
                                              <m:rPr>
                                                <m:sty m:val="p"/>
                                              </m:rPr>
                                              <a:rPr lang="en-GB" sz="1400">
                                                <a:latin typeface="Cambria Math" panose="02040503050406030204" pitchFamily="18" charset="0"/>
                                              </a:rPr>
                                              <m:t>ln</m:t>
                                            </m:r>
                                          </m:fName>
                                          <m:e>
                                            <m:sSubSup>
                                              <m:sSubSupPr>
                                                <m:ctrlPr>
                                                  <a:rPr lang="fr-FR" sz="1400" i="1">
                                                    <a:latin typeface="Cambria Math" panose="02040503050406030204" pitchFamily="18" charset="0"/>
                                                  </a:rPr>
                                                </m:ctrlPr>
                                              </m:sSubSupPr>
                                              <m:e>
                                                <m:r>
                                                  <a:rPr lang="en-GB" sz="1400" i="1">
                                                    <a:latin typeface="Cambria Math" panose="02040503050406030204" pitchFamily="18" charset="0"/>
                                                  </a:rPr>
                                                  <m:t>𝑇</m:t>
                                                </m:r>
                                              </m:e>
                                              <m:sub>
                                                <m:r>
                                                  <a:rPr lang="en-GB" sz="1400" i="1">
                                                    <a:latin typeface="Cambria Math" panose="02040503050406030204" pitchFamily="18" charset="0"/>
                                                  </a:rPr>
                                                  <m:t>𝑝</m:t>
                                                </m:r>
                                              </m:sub>
                                              <m:sup>
                                                <m:r>
                                                  <a:rPr lang="fr-FR" sz="1400" i="1">
                                                    <a:latin typeface="Cambria Math" panose="02040503050406030204" pitchFamily="18" charset="0"/>
                                                  </a:rPr>
                                                  <m:t>′</m:t>
                                                </m:r>
                                              </m:sup>
                                            </m:sSubSup>
                                          </m:e>
                                        </m:func>
                                        <m:r>
                                          <a:rPr lang="en-GB" sz="1400" i="1">
                                            <a:latin typeface="Cambria Math" panose="02040503050406030204" pitchFamily="18" charset="0"/>
                                          </a:rPr>
                                          <m:t>−</m:t>
                                        </m:r>
                                        <m:r>
                                          <a:rPr lang="en-GB" sz="1400" i="1">
                                            <a:latin typeface="Cambria Math" panose="02040503050406030204" pitchFamily="18" charset="0"/>
                                          </a:rPr>
                                          <m:t>𝜇</m:t>
                                        </m:r>
                                      </m:e>
                                    </m:d>
                                  </m:e>
                                  <m:sup>
                                    <m:r>
                                      <a:rPr lang="en-GB" sz="1400" i="1">
                                        <a:latin typeface="Cambria Math" panose="02040503050406030204" pitchFamily="18" charset="0"/>
                                      </a:rPr>
                                      <m:t>2</m:t>
                                    </m:r>
                                  </m:sup>
                                </m:sSup>
                              </m:num>
                              <m:den>
                                <m:r>
                                  <a:rPr lang="en-GB" sz="1400" i="1">
                                    <a:latin typeface="Cambria Math" panose="02040503050406030204" pitchFamily="18" charset="0"/>
                                  </a:rPr>
                                  <m:t>2</m:t>
                                </m:r>
                                <m:sSup>
                                  <m:sSupPr>
                                    <m:ctrlPr>
                                      <a:rPr lang="fr-FR" sz="1400" i="1">
                                        <a:latin typeface="Cambria Math" panose="02040503050406030204" pitchFamily="18" charset="0"/>
                                      </a:rPr>
                                    </m:ctrlPr>
                                  </m:sSupPr>
                                  <m:e>
                                    <m:r>
                                      <a:rPr lang="en-GB" sz="1400" i="1">
                                        <a:latin typeface="Cambria Math" panose="02040503050406030204" pitchFamily="18" charset="0"/>
                                      </a:rPr>
                                      <m:t>𝜎</m:t>
                                    </m:r>
                                  </m:e>
                                  <m:sup>
                                    <m:r>
                                      <a:rPr lang="en-GB" sz="1400" i="1">
                                        <a:latin typeface="Cambria Math" panose="02040503050406030204" pitchFamily="18" charset="0"/>
                                      </a:rPr>
                                      <m:t>2</m:t>
                                    </m:r>
                                  </m:sup>
                                </m:sSup>
                              </m:den>
                            </m:f>
                          </m:e>
                        </m:d>
                      </m:e>
                    </m:func>
                  </m:oMath>
                </a14:m>
                <a:endParaRPr lang="fr-FR" b="0" dirty="0"/>
              </a:p>
              <a:p>
                <a:endParaRPr lang="fr-FR" dirty="0"/>
              </a:p>
              <a:p>
                <a:endParaRPr lang="fr-FR" dirty="0">
                  <a:highlight>
                    <a:srgbClr val="FFFF00"/>
                  </a:highlight>
                </a:endParaRPr>
              </a:p>
              <a:p>
                <a:endParaRPr lang="fr-FR"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3"/>
                <a:stretch>
                  <a:fillRect l="-289" t="-476"/>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Modèle paramétrique basé sur une distribution conditionnelle</a:t>
            </a:r>
          </a:p>
        </p:txBody>
      </p:sp>
      <p:pic>
        <p:nvPicPr>
          <p:cNvPr id="14" name="Image 13">
            <a:extLst>
              <a:ext uri="{FF2B5EF4-FFF2-40B4-BE49-F238E27FC236}">
                <a16:creationId xmlns:a16="http://schemas.microsoft.com/office/drawing/2014/main" id="{CFC7185E-3291-48DD-AA79-9695265B8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76000" y="4176000"/>
            <a:ext cx="3600000" cy="2152080"/>
          </a:xfrm>
          <a:prstGeom prst="rect">
            <a:avLst/>
          </a:prstGeom>
          <a:noFill/>
          <a:ln>
            <a:noFill/>
          </a:ln>
        </p:spPr>
      </p:pic>
      <p:pic>
        <p:nvPicPr>
          <p:cNvPr id="5" name="Image 4">
            <a:extLst>
              <a:ext uri="{FF2B5EF4-FFF2-40B4-BE49-F238E27FC236}">
                <a16:creationId xmlns:a16="http://schemas.microsoft.com/office/drawing/2014/main" id="{119920BF-2628-8447-5905-135802DF28B3}"/>
              </a:ext>
            </a:extLst>
          </p:cNvPr>
          <p:cNvPicPr>
            <a:picLocks noChangeAspect="1"/>
          </p:cNvPicPr>
          <p:nvPr/>
        </p:nvPicPr>
        <p:blipFill>
          <a:blip r:embed="rId5"/>
          <a:srcRect/>
          <a:stretch/>
        </p:blipFill>
        <p:spPr bwMode="auto">
          <a:xfrm>
            <a:off x="4860193" y="2016000"/>
            <a:ext cx="3599613" cy="2151724"/>
          </a:xfrm>
          <a:prstGeom prst="rect">
            <a:avLst/>
          </a:prstGeom>
          <a:noFill/>
          <a:ln>
            <a:noFill/>
          </a:ln>
        </p:spPr>
      </p:pic>
      <p:pic>
        <p:nvPicPr>
          <p:cNvPr id="6" name="Image 5">
            <a:extLst>
              <a:ext uri="{FF2B5EF4-FFF2-40B4-BE49-F238E27FC236}">
                <a16:creationId xmlns:a16="http://schemas.microsoft.com/office/drawing/2014/main" id="{37285BBD-4BE4-7C16-6B6D-EBCCC03D7D15}"/>
              </a:ext>
            </a:extLst>
          </p:cNvPr>
          <p:cNvPicPr>
            <a:picLocks noChangeAspect="1"/>
          </p:cNvPicPr>
          <p:nvPr/>
        </p:nvPicPr>
        <p:blipFill>
          <a:blip r:embed="rId6"/>
          <a:srcRect/>
          <a:stretch/>
        </p:blipFill>
        <p:spPr bwMode="auto">
          <a:xfrm>
            <a:off x="4860193" y="4176000"/>
            <a:ext cx="3599613" cy="2151724"/>
          </a:xfrm>
          <a:prstGeom prst="rect">
            <a:avLst/>
          </a:prstGeom>
          <a:noFill/>
          <a:ln>
            <a:noFill/>
          </a:ln>
        </p:spPr>
      </p:pic>
    </p:spTree>
    <p:extLst>
      <p:ext uri="{BB962C8B-B14F-4D97-AF65-F5344CB8AC3E}">
        <p14:creationId xmlns:p14="http://schemas.microsoft.com/office/powerpoint/2010/main" val="170015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modèle paramétrique adapté aux houles et mers de vent</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r>
                  <a:rPr lang="fr-FR" sz="1600" b="0" dirty="0"/>
                  <a:t>Contours de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𝐻</m:t>
                        </m:r>
                      </m:e>
                      <m:sub>
                        <m:r>
                          <a:rPr lang="fr-FR" sz="1600" b="0" i="1" smtClean="0">
                            <a:latin typeface="Cambria Math" panose="02040503050406030204" pitchFamily="18" charset="0"/>
                          </a:rPr>
                          <m:t>𝑠</m:t>
                        </m:r>
                      </m:sub>
                    </m:sSub>
                    <m:r>
                      <a:rPr lang="fr-FR" sz="1600" b="0" i="1" smtClean="0">
                        <a:latin typeface="Cambria Math" panose="02040503050406030204" pitchFamily="18" charset="0"/>
                      </a:rPr>
                      <m:t>/</m:t>
                    </m:r>
                    <m:sSubSup>
                      <m:sSubSupPr>
                        <m:ctrlPr>
                          <a:rPr lang="fr-FR" sz="1600" b="0" i="1" smtClean="0">
                            <a:latin typeface="Cambria Math" panose="02040503050406030204" pitchFamily="18" charset="0"/>
                          </a:rPr>
                        </m:ctrlPr>
                      </m:sSubSupPr>
                      <m:e>
                        <m:r>
                          <a:rPr lang="fr-FR" sz="1600" b="0" i="1" smtClean="0">
                            <a:latin typeface="Cambria Math" panose="02040503050406030204" pitchFamily="18" charset="0"/>
                          </a:rPr>
                          <m:t>𝑇</m:t>
                        </m:r>
                      </m:e>
                      <m:sub>
                        <m:r>
                          <a:rPr lang="fr-FR" sz="1600" b="0" i="1" smtClean="0">
                            <a:latin typeface="Cambria Math" panose="02040503050406030204" pitchFamily="18" charset="0"/>
                          </a:rPr>
                          <m:t>𝑝</m:t>
                        </m:r>
                      </m:sub>
                      <m:sup>
                        <m:r>
                          <a:rPr lang="fr-FR" sz="1600" b="0" i="1" smtClean="0">
                            <a:latin typeface="Cambria Math" panose="02040503050406030204" pitchFamily="18" charset="0"/>
                          </a:rPr>
                          <m:t>′</m:t>
                        </m:r>
                      </m:sup>
                    </m:sSubSup>
                  </m:oMath>
                </a14:m>
                <a:r>
                  <a:rPr lang="fr-FR" sz="1600" b="0" dirty="0"/>
                  <a:t> et transformation en contours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𝐻</m:t>
                        </m:r>
                      </m:e>
                      <m:sub>
                        <m:r>
                          <a:rPr lang="fr-FR" sz="1600" b="0" i="1" smtClean="0">
                            <a:latin typeface="Cambria Math" panose="02040503050406030204" pitchFamily="18" charset="0"/>
                          </a:rPr>
                          <m:t>𝑠</m:t>
                        </m:r>
                      </m:sub>
                    </m:sSub>
                    <m: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𝑇</m:t>
                        </m:r>
                      </m:e>
                      <m:sub>
                        <m:r>
                          <a:rPr lang="fr-FR" sz="1600" b="0" i="1" smtClean="0">
                            <a:latin typeface="Cambria Math" panose="02040503050406030204" pitchFamily="18" charset="0"/>
                          </a:rPr>
                          <m:t>𝑝</m:t>
                        </m:r>
                      </m:sub>
                    </m:sSub>
                  </m:oMath>
                </a14:m>
                <a:endParaRPr lang="fr-FR" b="0" dirty="0">
                  <a:solidFill>
                    <a:srgbClr val="6EAA00"/>
                  </a:solidFill>
                </a:endParaRPr>
              </a:p>
              <a:p>
                <a:endParaRPr lang="fr-FR" dirty="0"/>
              </a:p>
              <a:p>
                <a:endParaRPr lang="fr-FR" dirty="0"/>
              </a:p>
              <a:p>
                <a:endParaRPr lang="fr-FR"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476"/>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Modèle paramétrique basé sur une distribution conditionnelle</a:t>
            </a:r>
          </a:p>
        </p:txBody>
      </p:sp>
      <p:pic>
        <p:nvPicPr>
          <p:cNvPr id="9" name="Image 8">
            <a:extLst>
              <a:ext uri="{FF2B5EF4-FFF2-40B4-BE49-F238E27FC236}">
                <a16:creationId xmlns:a16="http://schemas.microsoft.com/office/drawing/2014/main" id="{C73EA12F-165E-432D-8FA4-C46B29BFC296}"/>
              </a:ext>
            </a:extLst>
          </p:cNvPr>
          <p:cNvPicPr>
            <a:picLocks noChangeAspect="1"/>
          </p:cNvPicPr>
          <p:nvPr/>
        </p:nvPicPr>
        <p:blipFill>
          <a:blip r:embed="rId3"/>
          <a:srcRect/>
          <a:stretch/>
        </p:blipFill>
        <p:spPr bwMode="auto">
          <a:xfrm>
            <a:off x="60963" y="2369516"/>
            <a:ext cx="4500000" cy="2689943"/>
          </a:xfrm>
          <a:prstGeom prst="rect">
            <a:avLst/>
          </a:prstGeom>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C5BD512D-A503-4FA2-8E80-76A68B066BA0}"/>
              </a:ext>
            </a:extLst>
          </p:cNvPr>
          <p:cNvPicPr>
            <a:picLocks noChangeAspect="1"/>
          </p:cNvPicPr>
          <p:nvPr/>
        </p:nvPicPr>
        <p:blipFill>
          <a:blip r:embed="rId4"/>
          <a:srcRect/>
          <a:stretch/>
        </p:blipFill>
        <p:spPr bwMode="auto">
          <a:xfrm>
            <a:off x="4583039" y="2369516"/>
            <a:ext cx="4500000" cy="26899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75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modèle paramétrique adapté aux houles et mers de vent</a:t>
            </a:r>
          </a:p>
        </p:txBody>
      </p:sp>
      <p:sp>
        <p:nvSpPr>
          <p:cNvPr id="3" name="Espace réservé du contenu 2"/>
          <p:cNvSpPr>
            <a:spLocks noGrp="1"/>
          </p:cNvSpPr>
          <p:nvPr>
            <p:ph sz="quarter" idx="13"/>
          </p:nvPr>
        </p:nvSpPr>
        <p:spPr/>
        <p:txBody>
          <a:bodyPr/>
          <a:lstStyle/>
          <a:p>
            <a:r>
              <a:rPr lang="fr-FR" sz="1600" b="0" dirty="0"/>
              <a:t>Contours hybrides pour mieux prendre en compte la </a:t>
            </a:r>
            <a:r>
              <a:rPr lang="fr-FR" sz="1600" b="0" dirty="0">
                <a:solidFill>
                  <a:srgbClr val="6EAA00"/>
                </a:solidFill>
              </a:rPr>
              <a:t>cambrure limite</a:t>
            </a:r>
            <a:r>
              <a:rPr lang="fr-FR" sz="1600" b="0" dirty="0"/>
              <a:t> d’une part, </a:t>
            </a:r>
            <a:br>
              <a:rPr lang="fr-FR" sz="1600" b="0" dirty="0"/>
            </a:br>
            <a:r>
              <a:rPr lang="fr-FR" sz="1600" b="0" dirty="0"/>
              <a:t>et le comportement des </a:t>
            </a:r>
            <a:r>
              <a:rPr lang="fr-FR" sz="1600" b="0" dirty="0">
                <a:solidFill>
                  <a:srgbClr val="6EAA00"/>
                </a:solidFill>
              </a:rPr>
              <a:t>houles longues </a:t>
            </a:r>
            <a:r>
              <a:rPr lang="fr-FR" sz="1600" b="0" dirty="0"/>
              <a:t>d’autre part</a:t>
            </a:r>
            <a:endParaRPr lang="fr-FR" sz="1600" b="0" dirty="0">
              <a:solidFill>
                <a:srgbClr val="6EAA00"/>
              </a:solidFill>
            </a:endParaRPr>
          </a:p>
          <a:p>
            <a:endParaRPr lang="fr-FR" dirty="0"/>
          </a:p>
          <a:p>
            <a:endParaRPr lang="fr-FR" dirty="0"/>
          </a:p>
          <a:p>
            <a:endParaRPr lang="fr-FR" dirty="0"/>
          </a:p>
          <a:p>
            <a:endParaRPr lang="fr-FR" dirty="0"/>
          </a:p>
          <a:p>
            <a:endParaRPr lang="fr-FR" dirty="0"/>
          </a:p>
        </p:txBody>
      </p:sp>
      <p:sp>
        <p:nvSpPr>
          <p:cNvPr id="4" name="Espace réservé du texte 3"/>
          <p:cNvSpPr>
            <a:spLocks noGrp="1"/>
          </p:cNvSpPr>
          <p:nvPr>
            <p:ph type="body" sz="quarter" idx="14"/>
          </p:nvPr>
        </p:nvSpPr>
        <p:spPr/>
        <p:txBody>
          <a:bodyPr/>
          <a:lstStyle/>
          <a:p>
            <a:r>
              <a:rPr lang="fr-FR" dirty="0"/>
              <a:t>Modèle paramétrique basé sur une distribution conditionnelle</a:t>
            </a:r>
          </a:p>
        </p:txBody>
      </p:sp>
      <p:pic>
        <p:nvPicPr>
          <p:cNvPr id="12" name="Image 11">
            <a:extLst>
              <a:ext uri="{FF2B5EF4-FFF2-40B4-BE49-F238E27FC236}">
                <a16:creationId xmlns:a16="http://schemas.microsoft.com/office/drawing/2014/main" id="{A1C17C17-EA45-4969-902B-98064874E29E}"/>
              </a:ext>
            </a:extLst>
          </p:cNvPr>
          <p:cNvPicPr>
            <a:picLocks noChangeAspect="1"/>
          </p:cNvPicPr>
          <p:nvPr/>
        </p:nvPicPr>
        <p:blipFill>
          <a:blip r:embed="rId2"/>
          <a:stretch>
            <a:fillRect/>
          </a:stretch>
        </p:blipFill>
        <p:spPr bwMode="auto">
          <a:xfrm>
            <a:off x="792000" y="1760668"/>
            <a:ext cx="7560000" cy="45186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503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p:cNvSpPr>
            <a:spLocks noGrp="1"/>
          </p:cNvSpPr>
          <p:nvPr>
            <p:ph type="body" sz="quarter" idx="14"/>
          </p:nvPr>
        </p:nvSpPr>
        <p:spPr>
          <a:xfrm>
            <a:off x="359997" y="689175"/>
            <a:ext cx="8424000" cy="462824"/>
          </a:xfrm>
        </p:spPr>
        <p:txBody>
          <a:bodyPr/>
          <a:lstStyle/>
          <a:p>
            <a:r>
              <a:rPr lang="fr-FR" dirty="0"/>
              <a:t>Introduction du concept d’évènement dans le cas univarié</a:t>
            </a:r>
          </a:p>
          <a:p>
            <a:r>
              <a:rPr lang="fr-FR" dirty="0"/>
              <a:t>                                                                                            (</a:t>
            </a:r>
            <a:r>
              <a:rPr lang="fr-FR" dirty="0" err="1"/>
              <a:t>Bernardara</a:t>
            </a:r>
            <a:r>
              <a:rPr lang="fr-FR" dirty="0"/>
              <a:t> et al., 2014)</a:t>
            </a:r>
          </a:p>
        </p:txBody>
      </p:sp>
      <p:sp>
        <p:nvSpPr>
          <p:cNvPr id="2" name="ZoneTexte 1"/>
          <p:cNvSpPr txBox="1"/>
          <p:nvPr/>
        </p:nvSpPr>
        <p:spPr>
          <a:xfrm>
            <a:off x="5400675" y="3095070"/>
            <a:ext cx="3228975" cy="1200329"/>
          </a:xfrm>
          <a:prstGeom prst="rect">
            <a:avLst/>
          </a:prstGeom>
          <a:noFill/>
        </p:spPr>
        <p:txBody>
          <a:bodyPr wrap="square" rtlCol="0">
            <a:spAutoFit/>
          </a:bodyPr>
          <a:lstStyle/>
          <a:p>
            <a:pPr algn="ctr"/>
            <a:r>
              <a:rPr lang="fr-FR" i="1" dirty="0">
                <a:solidFill>
                  <a:srgbClr val="6EAA00"/>
                </a:solidFill>
                <a:latin typeface="Lato" panose="020F0502020204030203" pitchFamily="34" charset="0"/>
                <a:cs typeface="Lato" panose="020F0502020204030203" pitchFamily="34" charset="0"/>
              </a:rPr>
              <a:t>Evènement =</a:t>
            </a:r>
            <a:br>
              <a:rPr lang="fr-FR" i="1" dirty="0">
                <a:solidFill>
                  <a:srgbClr val="6EAA00"/>
                </a:solidFill>
                <a:latin typeface="Lato" panose="020F0502020204030203" pitchFamily="34" charset="0"/>
                <a:cs typeface="Lato" panose="020F0502020204030203" pitchFamily="34" charset="0"/>
              </a:rPr>
            </a:br>
            <a:r>
              <a:rPr lang="fr-FR" i="1" dirty="0">
                <a:solidFill>
                  <a:srgbClr val="6EAA00"/>
                </a:solidFill>
                <a:latin typeface="Lato" panose="020F0502020204030203" pitchFamily="34" charset="0"/>
                <a:cs typeface="Lato" panose="020F0502020204030203" pitchFamily="34" charset="0"/>
              </a:rPr>
              <a:t>tempête, submersion, vague de chaleur, cyclone, crue, épisode de pluie…</a:t>
            </a:r>
            <a:endParaRPr lang="fr-FR" dirty="0">
              <a:solidFill>
                <a:srgbClr val="6EAA00"/>
              </a:solidFill>
              <a:latin typeface="Lato" panose="020F0502020204030203" pitchFamily="34" charset="0"/>
              <a:cs typeface="Lato" panose="020F0502020204030203"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426" b="47716"/>
          <a:stretch/>
        </p:blipFill>
        <p:spPr bwMode="auto">
          <a:xfrm>
            <a:off x="300837" y="1879600"/>
            <a:ext cx="4777988" cy="17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284"/>
          <a:stretch/>
        </p:blipFill>
        <p:spPr bwMode="auto">
          <a:xfrm>
            <a:off x="300837" y="3648074"/>
            <a:ext cx="4777988" cy="235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3574"/>
          <a:stretch/>
        </p:blipFill>
        <p:spPr bwMode="auto">
          <a:xfrm>
            <a:off x="300837" y="1069440"/>
            <a:ext cx="4777988" cy="81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re 1">
            <a:extLst>
              <a:ext uri="{FF2B5EF4-FFF2-40B4-BE49-F238E27FC236}">
                <a16:creationId xmlns:a16="http://schemas.microsoft.com/office/drawing/2014/main" id="{525BDE43-CF9F-42B3-B2D8-9D8C373A12A8}"/>
              </a:ext>
            </a:extLst>
          </p:cNvPr>
          <p:cNvSpPr>
            <a:spLocks noGrp="1"/>
          </p:cNvSpPr>
          <p:nvPr>
            <p:ph type="title"/>
          </p:nvPr>
        </p:nvSpPr>
        <p:spPr>
          <a:xfrm>
            <a:off x="360000" y="0"/>
            <a:ext cx="8424000" cy="432000"/>
          </a:xfrm>
        </p:spPr>
        <p:txBody>
          <a:bodyPr/>
          <a:lstStyle/>
          <a:p>
            <a:r>
              <a:rPr lang="fr-FR" dirty="0"/>
              <a:t>Cadre général des évènements météo-océaniques</a:t>
            </a:r>
          </a:p>
        </p:txBody>
      </p:sp>
    </p:spTree>
    <p:extLst>
      <p:ext uri="{BB962C8B-B14F-4D97-AF65-F5344CB8AC3E}">
        <p14:creationId xmlns:p14="http://schemas.microsoft.com/office/powerpoint/2010/main" val="353007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75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texte&#10;&#10;Description générée automatiquement">
            <a:extLst>
              <a:ext uri="{FF2B5EF4-FFF2-40B4-BE49-F238E27FC236}">
                <a16:creationId xmlns:a16="http://schemas.microsoft.com/office/drawing/2014/main" id="{13464B6D-34E7-CA66-E33E-808E72E81B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00" y="1057266"/>
            <a:ext cx="8820000" cy="5270721"/>
          </a:xfrm>
          <a:prstGeom prst="rect">
            <a:avLst/>
          </a:prstGeom>
          <a:noFill/>
          <a:ln>
            <a:noFill/>
          </a:ln>
        </p:spPr>
      </p:pic>
      <p:sp>
        <p:nvSpPr>
          <p:cNvPr id="2" name="Titre 1"/>
          <p:cNvSpPr>
            <a:spLocks noGrp="1"/>
          </p:cNvSpPr>
          <p:nvPr>
            <p:ph type="title"/>
          </p:nvPr>
        </p:nvSpPr>
        <p:spPr/>
        <p:txBody>
          <a:bodyPr/>
          <a:lstStyle/>
          <a:p>
            <a:r>
              <a:rPr lang="fr-FR" dirty="0"/>
              <a:t>Un modèle paramétrique adapté aux houles et mers de vent</a:t>
            </a:r>
          </a:p>
        </p:txBody>
      </p:sp>
      <p:sp>
        <p:nvSpPr>
          <p:cNvPr id="3" name="Espace réservé du contenu 2"/>
          <p:cNvSpPr>
            <a:spLocks noGrp="1"/>
          </p:cNvSpPr>
          <p:nvPr>
            <p:ph sz="quarter" idx="13"/>
          </p:nvPr>
        </p:nvSpPr>
        <p:spPr/>
        <p:txBody>
          <a:bodyPr/>
          <a:lstStyle/>
          <a:p>
            <a:endParaRPr lang="fr-FR" dirty="0"/>
          </a:p>
          <a:p>
            <a:endParaRPr lang="fr-FR" dirty="0"/>
          </a:p>
          <a:p>
            <a:endParaRPr lang="fr-FR" dirty="0"/>
          </a:p>
          <a:p>
            <a:endParaRPr lang="fr-FR" dirty="0"/>
          </a:p>
        </p:txBody>
      </p:sp>
      <p:sp>
        <p:nvSpPr>
          <p:cNvPr id="4" name="Espace réservé du texte 3"/>
          <p:cNvSpPr>
            <a:spLocks noGrp="1"/>
          </p:cNvSpPr>
          <p:nvPr>
            <p:ph type="body" sz="quarter" idx="14"/>
          </p:nvPr>
        </p:nvSpPr>
        <p:spPr/>
        <p:txBody>
          <a:bodyPr/>
          <a:lstStyle/>
          <a:p>
            <a:r>
              <a:rPr lang="fr-FR" dirty="0"/>
              <a:t>Quel modèle alternatif pour les cas les plus complexes ?</a:t>
            </a:r>
          </a:p>
        </p:txBody>
      </p:sp>
      <p:pic>
        <p:nvPicPr>
          <p:cNvPr id="5" name="Image 4" descr="Une image contenant texte, capture d’écran, ligne, diagramme&#10;&#10;Description générée automatiquement">
            <a:extLst>
              <a:ext uri="{FF2B5EF4-FFF2-40B4-BE49-F238E27FC236}">
                <a16:creationId xmlns:a16="http://schemas.microsoft.com/office/drawing/2014/main" id="{119920BF-2628-8447-5905-135802DF2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3695" y="1441491"/>
            <a:ext cx="3060000" cy="1828963"/>
          </a:xfrm>
          <a:prstGeom prst="rect">
            <a:avLst/>
          </a:prstGeom>
          <a:noFill/>
          <a:ln>
            <a:noFill/>
          </a:ln>
        </p:spPr>
      </p:pic>
      <p:pic>
        <p:nvPicPr>
          <p:cNvPr id="6" name="Image 5" descr="Une image contenant texte, capture d’écran, ligne, Tracé&#10;&#10;Description générée automatiquement">
            <a:extLst>
              <a:ext uri="{FF2B5EF4-FFF2-40B4-BE49-F238E27FC236}">
                <a16:creationId xmlns:a16="http://schemas.microsoft.com/office/drawing/2014/main" id="{37285BBD-4BE4-7C16-6B6D-EBCCC03D7D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3695" y="3270454"/>
            <a:ext cx="3060000" cy="1828964"/>
          </a:xfrm>
          <a:prstGeom prst="rect">
            <a:avLst/>
          </a:prstGeom>
          <a:noFill/>
          <a:ln>
            <a:noFill/>
          </a:ln>
        </p:spPr>
      </p:pic>
    </p:spTree>
    <p:extLst>
      <p:ext uri="{BB962C8B-B14F-4D97-AF65-F5344CB8AC3E}">
        <p14:creationId xmlns:p14="http://schemas.microsoft.com/office/powerpoint/2010/main" val="297697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p:sp>
        <p:nvSpPr>
          <p:cNvPr id="3" name="Espace réservé du contenu 2"/>
          <p:cNvSpPr>
            <a:spLocks noGrp="1"/>
          </p:cNvSpPr>
          <p:nvPr>
            <p:ph sz="quarter" idx="13"/>
          </p:nvPr>
        </p:nvSpPr>
        <p:spPr/>
        <p:txBody>
          <a:bodyPr/>
          <a:lstStyle/>
          <a:p>
            <a:pPr>
              <a:spcAft>
                <a:spcPts val="1200"/>
              </a:spcAft>
            </a:pPr>
            <a:r>
              <a:rPr lang="fr-FR" sz="1600" dirty="0"/>
              <a:t>Approche ‘géométrique’ pour la dépendance entre 2 variables : </a:t>
            </a:r>
            <a:br>
              <a:rPr lang="fr-FR" sz="1600" dirty="0"/>
            </a:br>
            <a:r>
              <a:rPr lang="fr-FR" sz="1600" i="1" dirty="0">
                <a:solidFill>
                  <a:srgbClr val="6EAA00"/>
                </a:solidFill>
              </a:rPr>
              <a:t>Semi-</a:t>
            </a:r>
            <a:r>
              <a:rPr lang="fr-FR" sz="1600" i="1" dirty="0" err="1">
                <a:solidFill>
                  <a:srgbClr val="6EAA00"/>
                </a:solidFill>
              </a:rPr>
              <a:t>Parametric</a:t>
            </a:r>
            <a:r>
              <a:rPr lang="fr-FR" sz="1600" i="1" dirty="0">
                <a:solidFill>
                  <a:srgbClr val="6EAA00"/>
                </a:solidFill>
              </a:rPr>
              <a:t> </a:t>
            </a:r>
            <a:r>
              <a:rPr lang="fr-FR" sz="1600" i="1" dirty="0" err="1">
                <a:solidFill>
                  <a:srgbClr val="6EAA00"/>
                </a:solidFill>
              </a:rPr>
              <a:t>Angular</a:t>
            </a:r>
            <a:r>
              <a:rPr lang="fr-FR" sz="1600" i="1" dirty="0">
                <a:solidFill>
                  <a:srgbClr val="6EAA00"/>
                </a:solidFill>
              </a:rPr>
              <a:t>-Radial model </a:t>
            </a:r>
            <a:r>
              <a:rPr lang="fr-FR" sz="1600" dirty="0">
                <a:sym typeface="Wingdings" panose="05000000000000000000" pitchFamily="2" charset="2"/>
              </a:rPr>
              <a:t></a:t>
            </a:r>
            <a:r>
              <a:rPr lang="fr-FR" sz="1600" dirty="0"/>
              <a:t> transformation en </a:t>
            </a:r>
            <a:r>
              <a:rPr lang="fr-FR" sz="1600" dirty="0">
                <a:solidFill>
                  <a:srgbClr val="6EAA00"/>
                </a:solidFill>
              </a:rPr>
              <a:t>coordonnées polaires</a:t>
            </a:r>
          </a:p>
          <a:p>
            <a:pPr>
              <a:spcAft>
                <a:spcPts val="1200"/>
              </a:spcAft>
            </a:pPr>
            <a:r>
              <a:rPr lang="fr-FR" sz="1600" dirty="0"/>
              <a:t>Problème d’extrêmes bivariés </a:t>
            </a:r>
            <a:r>
              <a:rPr lang="fr-FR" sz="1600" dirty="0">
                <a:sym typeface="Wingdings" panose="05000000000000000000" pitchFamily="2" charset="2"/>
              </a:rPr>
              <a:t> </a:t>
            </a:r>
            <a:r>
              <a:rPr lang="fr-FR" sz="1600" dirty="0"/>
              <a:t>problème univarié conditionnel à l’angle</a:t>
            </a:r>
          </a:p>
          <a:p>
            <a:pPr>
              <a:spcAft>
                <a:spcPts val="1200"/>
              </a:spcAft>
            </a:pPr>
            <a:r>
              <a:rPr lang="fr-FR" sz="1600" dirty="0"/>
              <a:t>Centre défini comme le couple des moyennes des deux variables</a:t>
            </a:r>
          </a:p>
          <a:p>
            <a:endParaRPr lang="fr-FR" dirty="0"/>
          </a:p>
          <a:p>
            <a:endParaRPr lang="fr-FR" dirty="0"/>
          </a:p>
          <a:p>
            <a:endParaRPr lang="fr-FR" dirty="0"/>
          </a:p>
        </p:txBody>
      </p:sp>
      <p:sp>
        <p:nvSpPr>
          <p:cNvPr id="4" name="Espace réservé du texte 3"/>
          <p:cNvSpPr>
            <a:spLocks noGrp="1"/>
          </p:cNvSpPr>
          <p:nvPr>
            <p:ph type="body" sz="quarter" idx="14"/>
          </p:nvPr>
        </p:nvSpPr>
        <p:spPr/>
        <p:txBody>
          <a:bodyPr/>
          <a:lstStyle/>
          <a:p>
            <a:r>
              <a:rPr lang="fr-FR" dirty="0"/>
              <a:t>L’approche SPAR : Mackay et Jonathan 2022, Murphy-</a:t>
            </a:r>
            <a:r>
              <a:rPr lang="fr-FR" dirty="0" err="1"/>
              <a:t>Barltrop</a:t>
            </a:r>
            <a:r>
              <a:rPr lang="fr-FR" dirty="0"/>
              <a:t> et al 2024</a:t>
            </a:r>
          </a:p>
        </p:txBody>
      </p:sp>
      <p:pic>
        <p:nvPicPr>
          <p:cNvPr id="7" name="Image 6">
            <a:extLst>
              <a:ext uri="{FF2B5EF4-FFF2-40B4-BE49-F238E27FC236}">
                <a16:creationId xmlns:a16="http://schemas.microsoft.com/office/drawing/2014/main" id="{7E3D9C34-ACE5-0CA2-9DF6-303189C6220E}"/>
              </a:ext>
            </a:extLst>
          </p:cNvPr>
          <p:cNvPicPr>
            <a:picLocks noChangeAspect="1"/>
          </p:cNvPicPr>
          <p:nvPr/>
        </p:nvPicPr>
        <p:blipFill>
          <a:blip r:embed="rId2"/>
          <a:stretch>
            <a:fillRect/>
          </a:stretch>
        </p:blipFill>
        <p:spPr>
          <a:xfrm>
            <a:off x="627017" y="2754698"/>
            <a:ext cx="7564157" cy="3570986"/>
          </a:xfrm>
          <a:prstGeom prst="rect">
            <a:avLst/>
          </a:prstGeom>
        </p:spPr>
      </p:pic>
      <p:sp>
        <p:nvSpPr>
          <p:cNvPr id="12" name="ZoneTexte 11">
            <a:extLst>
              <a:ext uri="{FF2B5EF4-FFF2-40B4-BE49-F238E27FC236}">
                <a16:creationId xmlns:a16="http://schemas.microsoft.com/office/drawing/2014/main" id="{309BE860-9CC5-89AE-3FF9-37505B90D803}"/>
              </a:ext>
            </a:extLst>
          </p:cNvPr>
          <p:cNvSpPr txBox="1"/>
          <p:nvPr/>
        </p:nvSpPr>
        <p:spPr>
          <a:xfrm>
            <a:off x="7074567" y="6053019"/>
            <a:ext cx="2069429" cy="276999"/>
          </a:xfrm>
          <a:prstGeom prst="rect">
            <a:avLst/>
          </a:prstGeom>
          <a:noFill/>
        </p:spPr>
        <p:txBody>
          <a:bodyPr wrap="square">
            <a:spAutoFit/>
          </a:bodyPr>
          <a:lstStyle/>
          <a:p>
            <a:r>
              <a:rPr lang="en-US" sz="1200" i="1" dirty="0">
                <a:solidFill>
                  <a:srgbClr val="00375A"/>
                </a:solidFill>
              </a:rPr>
              <a:t>Mackay and Jonathan, 2022</a:t>
            </a:r>
            <a:endParaRPr lang="fr-FR" sz="1200" i="1" dirty="0">
              <a:solidFill>
                <a:srgbClr val="00375A"/>
              </a:solidFill>
            </a:endParaRPr>
          </a:p>
        </p:txBody>
      </p:sp>
      <p:cxnSp>
        <p:nvCxnSpPr>
          <p:cNvPr id="14" name="Connecteur droit avec flèche 13">
            <a:extLst>
              <a:ext uri="{FF2B5EF4-FFF2-40B4-BE49-F238E27FC236}">
                <a16:creationId xmlns:a16="http://schemas.microsoft.com/office/drawing/2014/main" id="{FC801D8C-5356-9B45-0FC6-E18B7A3A096E}"/>
              </a:ext>
            </a:extLst>
          </p:cNvPr>
          <p:cNvCxnSpPr>
            <a:cxnSpLocks/>
          </p:cNvCxnSpPr>
          <p:nvPr/>
        </p:nvCxnSpPr>
        <p:spPr>
          <a:xfrm>
            <a:off x="3831584" y="4120502"/>
            <a:ext cx="1062634" cy="0"/>
          </a:xfrm>
          <a:prstGeom prst="straightConnector1">
            <a:avLst/>
          </a:prstGeom>
          <a:ln>
            <a:solidFill>
              <a:srgbClr val="6EAA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9155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pPr>
                  <a:spcAft>
                    <a:spcPts val="1200"/>
                  </a:spcAft>
                </a:pPr>
                <a:r>
                  <a:rPr lang="fr-FR" sz="1600" dirty="0"/>
                  <a:t>Introduite par Mackay et Jonathan (2022)</a:t>
                </a:r>
              </a:p>
              <a:p>
                <a:pPr>
                  <a:spcAft>
                    <a:spcPts val="1200"/>
                  </a:spcAft>
                </a:pPr>
                <a:r>
                  <a:rPr lang="fr-FR" sz="1600" dirty="0"/>
                  <a:t>Cadre inférentiel proposé par Murphy-</a:t>
                </a:r>
                <a:r>
                  <a:rPr lang="fr-FR" sz="1600" dirty="0" err="1"/>
                  <a:t>Barltrop</a:t>
                </a:r>
                <a:r>
                  <a:rPr lang="fr-FR" sz="1600" dirty="0"/>
                  <a:t> et al. (2024)</a:t>
                </a:r>
              </a:p>
              <a:p>
                <a:pPr>
                  <a:spcAft>
                    <a:spcPts val="1200"/>
                  </a:spcAft>
                </a:pPr>
                <a:r>
                  <a:rPr lang="fr-FR" sz="1600" dirty="0"/>
                  <a:t>L’échantillon </a:t>
                </a:r>
                <a14:m>
                  <m:oMath xmlns:m="http://schemas.openxmlformats.org/officeDocument/2006/math">
                    <m:d>
                      <m:dPr>
                        <m:ctrlPr>
                          <a:rPr lang="fr-FR" sz="1600" i="1" dirty="0" smtClean="0">
                            <a:latin typeface="Cambria Math" panose="02040503050406030204" pitchFamily="18" charset="0"/>
                          </a:rPr>
                        </m:ctrlPr>
                      </m:dPr>
                      <m:e>
                        <m:r>
                          <a:rPr lang="fr-FR" sz="1600" i="1" dirty="0" smtClean="0">
                            <a:latin typeface="Cambria Math" panose="02040503050406030204" pitchFamily="18" charset="0"/>
                          </a:rPr>
                          <m:t>𝑋</m:t>
                        </m:r>
                        <m:r>
                          <a:rPr lang="fr-FR" sz="1600" i="1" dirty="0" smtClean="0">
                            <a:latin typeface="Cambria Math" panose="02040503050406030204" pitchFamily="18" charset="0"/>
                          </a:rPr>
                          <m:t>, </m:t>
                        </m:r>
                        <m:r>
                          <a:rPr lang="fr-FR" sz="1600" i="1" dirty="0" smtClean="0">
                            <a:latin typeface="Cambria Math" panose="02040503050406030204" pitchFamily="18" charset="0"/>
                          </a:rPr>
                          <m:t>𝑌</m:t>
                        </m:r>
                      </m:e>
                    </m:d>
                  </m:oMath>
                </a14:m>
                <a:r>
                  <a:rPr lang="fr-FR" sz="1600" dirty="0"/>
                  <a:t> est transformé en échantillon </a:t>
                </a:r>
                <a14:m>
                  <m:oMath xmlns:m="http://schemas.openxmlformats.org/officeDocument/2006/math">
                    <m:d>
                      <m:dPr>
                        <m:ctrlPr>
                          <a:rPr lang="fr-FR" sz="1600" i="1" dirty="0" smtClean="0">
                            <a:latin typeface="Cambria Math" panose="02040503050406030204" pitchFamily="18" charset="0"/>
                          </a:rPr>
                        </m:ctrlPr>
                      </m:dPr>
                      <m:e>
                        <m:r>
                          <a:rPr lang="fr-FR" sz="1600" i="1" dirty="0" smtClean="0">
                            <a:latin typeface="Cambria Math" panose="02040503050406030204" pitchFamily="18" charset="0"/>
                          </a:rPr>
                          <m:t>𝑅</m:t>
                        </m:r>
                        <m:r>
                          <a:rPr lang="fr-FR" sz="1600" i="1" dirty="0" smtClean="0">
                            <a:latin typeface="Cambria Math" panose="02040503050406030204" pitchFamily="18" charset="0"/>
                          </a:rPr>
                          <m:t>, </m:t>
                        </m:r>
                        <m:r>
                          <a:rPr lang="fr-FR" sz="1600" i="1" dirty="0" smtClean="0">
                            <a:latin typeface="Cambria Math" panose="02040503050406030204" pitchFamily="18" charset="0"/>
                          </a:rPr>
                          <m:t>𝑄</m:t>
                        </m:r>
                      </m:e>
                    </m:d>
                  </m:oMath>
                </a14:m>
                <a:r>
                  <a:rPr lang="fr-FR" sz="1600" dirty="0"/>
                  <a:t> (rayon, angle) :</a:t>
                </a:r>
              </a:p>
              <a:p>
                <a:pPr lvl="1">
                  <a:spcAft>
                    <a:spcPts val="600"/>
                  </a:spcAft>
                </a:pPr>
                <a:r>
                  <a:rPr lang="fr-FR" sz="1500" dirty="0"/>
                  <a:t>par la norme L1 : </a:t>
                </a:r>
                <a14:m>
                  <m:oMath xmlns:m="http://schemas.openxmlformats.org/officeDocument/2006/math">
                    <m:sSub>
                      <m:sSubPr>
                        <m:ctrlPr>
                          <a:rPr lang="fr-FR" sz="1500" b="0" i="1" smtClean="0">
                            <a:latin typeface="Cambria Math" panose="02040503050406030204" pitchFamily="18" charset="0"/>
                          </a:rPr>
                        </m:ctrlPr>
                      </m:sSubPr>
                      <m:e>
                        <m:d>
                          <m:dPr>
                            <m:begChr m:val="‖"/>
                            <m:endChr m:val="‖"/>
                            <m:ctrlPr>
                              <a:rPr lang="fr-FR" sz="1500" i="1" smtClean="0">
                                <a:latin typeface="Cambria Math" panose="02040503050406030204" pitchFamily="18" charset="0"/>
                              </a:rPr>
                            </m:ctrlPr>
                          </m:dPr>
                          <m:e>
                            <m:d>
                              <m:dPr>
                                <m:ctrlPr>
                                  <a:rPr lang="fr-FR" sz="1500" b="0" i="1" smtClean="0">
                                    <a:latin typeface="Cambria Math" panose="02040503050406030204" pitchFamily="18" charset="0"/>
                                  </a:rPr>
                                </m:ctrlPr>
                              </m:dPr>
                              <m:e>
                                <m:r>
                                  <a:rPr lang="fr-FR" sz="1500" b="0" i="1" smtClean="0">
                                    <a:latin typeface="Cambria Math" panose="02040503050406030204" pitchFamily="18" charset="0"/>
                                  </a:rPr>
                                  <m:t>𝑥</m:t>
                                </m:r>
                                <m:r>
                                  <a:rPr lang="fr-FR" sz="1500" b="0" i="1" smtClean="0">
                                    <a:latin typeface="Cambria Math" panose="02040503050406030204" pitchFamily="18" charset="0"/>
                                  </a:rPr>
                                  <m:t>,</m:t>
                                </m:r>
                                <m:r>
                                  <a:rPr lang="fr-FR" sz="1500" b="0" i="1" smtClean="0">
                                    <a:latin typeface="Cambria Math" panose="02040503050406030204" pitchFamily="18" charset="0"/>
                                  </a:rPr>
                                  <m:t>𝑦</m:t>
                                </m:r>
                              </m:e>
                            </m:d>
                          </m:e>
                        </m:d>
                      </m:e>
                      <m:sub>
                        <m:r>
                          <a:rPr lang="fr-FR" sz="1500" b="0" i="1" smtClean="0">
                            <a:latin typeface="Cambria Math" panose="02040503050406030204" pitchFamily="18" charset="0"/>
                          </a:rPr>
                          <m:t>1</m:t>
                        </m:r>
                      </m:sub>
                    </m:sSub>
                    <m:r>
                      <a:rPr lang="fr-FR" sz="1500" b="0" i="1" smtClean="0">
                        <a:latin typeface="Cambria Math" panose="02040503050406030204" pitchFamily="18" charset="0"/>
                      </a:rPr>
                      <m:t>=</m:t>
                    </m:r>
                    <m:d>
                      <m:dPr>
                        <m:begChr m:val="|"/>
                        <m:endChr m:val="|"/>
                        <m:ctrlPr>
                          <a:rPr lang="fr-FR" sz="1500" b="0" i="1" smtClean="0">
                            <a:latin typeface="Cambria Math" panose="02040503050406030204" pitchFamily="18" charset="0"/>
                          </a:rPr>
                        </m:ctrlPr>
                      </m:dPr>
                      <m:e>
                        <m:r>
                          <a:rPr lang="fr-FR" sz="1500" b="0" i="1" smtClean="0">
                            <a:latin typeface="Cambria Math" panose="02040503050406030204" pitchFamily="18" charset="0"/>
                          </a:rPr>
                          <m:t>𝑥</m:t>
                        </m:r>
                      </m:e>
                    </m:d>
                    <m:r>
                      <a:rPr lang="fr-FR" sz="1500" b="0" i="1" smtClean="0">
                        <a:latin typeface="Cambria Math" panose="02040503050406030204" pitchFamily="18" charset="0"/>
                      </a:rPr>
                      <m:t>+</m:t>
                    </m:r>
                    <m:d>
                      <m:dPr>
                        <m:begChr m:val="|"/>
                        <m:endChr m:val="|"/>
                        <m:ctrlPr>
                          <a:rPr lang="fr-FR" sz="1500" b="0" i="1" smtClean="0">
                            <a:latin typeface="Cambria Math" panose="02040503050406030204" pitchFamily="18" charset="0"/>
                          </a:rPr>
                        </m:ctrlPr>
                      </m:dPr>
                      <m:e>
                        <m:r>
                          <a:rPr lang="fr-FR" sz="1500" b="0" i="1" smtClean="0">
                            <a:latin typeface="Cambria Math" panose="02040503050406030204" pitchFamily="18" charset="0"/>
                          </a:rPr>
                          <m:t>𝑦</m:t>
                        </m:r>
                      </m:e>
                    </m:d>
                  </m:oMath>
                </a14:m>
                <a:endParaRPr lang="fr-FR" sz="1500" b="0" dirty="0"/>
              </a:p>
              <a:p>
                <a:pPr lvl="1">
                  <a:spcAft>
                    <a:spcPts val="600"/>
                  </a:spcAft>
                </a:pPr>
                <a:r>
                  <a:rPr lang="fr-FR" sz="1500" dirty="0"/>
                  <a:t>par la norme L2 : </a:t>
                </a:r>
                <a14:m>
                  <m:oMath xmlns:m="http://schemas.openxmlformats.org/officeDocument/2006/math">
                    <m:sSub>
                      <m:sSubPr>
                        <m:ctrlPr>
                          <a:rPr lang="fr-FR" sz="1500" i="1">
                            <a:latin typeface="Cambria Math" panose="02040503050406030204" pitchFamily="18" charset="0"/>
                          </a:rPr>
                        </m:ctrlPr>
                      </m:sSubPr>
                      <m:e>
                        <m:d>
                          <m:dPr>
                            <m:begChr m:val="‖"/>
                            <m:endChr m:val="‖"/>
                            <m:ctrlPr>
                              <a:rPr lang="fr-FR" sz="1500" i="1">
                                <a:latin typeface="Cambria Math" panose="02040503050406030204" pitchFamily="18" charset="0"/>
                              </a:rPr>
                            </m:ctrlPr>
                          </m:dPr>
                          <m:e>
                            <m:d>
                              <m:dPr>
                                <m:ctrlPr>
                                  <a:rPr lang="fr-FR" sz="1500" i="1">
                                    <a:latin typeface="Cambria Math" panose="02040503050406030204" pitchFamily="18" charset="0"/>
                                  </a:rPr>
                                </m:ctrlPr>
                              </m:dPr>
                              <m:e>
                                <m:r>
                                  <a:rPr lang="fr-FR" sz="1500" i="1">
                                    <a:latin typeface="Cambria Math" panose="02040503050406030204" pitchFamily="18" charset="0"/>
                                  </a:rPr>
                                  <m:t>𝑥</m:t>
                                </m:r>
                                <m:r>
                                  <a:rPr lang="fr-FR" sz="1500" i="1">
                                    <a:latin typeface="Cambria Math" panose="02040503050406030204" pitchFamily="18" charset="0"/>
                                  </a:rPr>
                                  <m:t>,</m:t>
                                </m:r>
                                <m:r>
                                  <a:rPr lang="fr-FR" sz="1500" i="1">
                                    <a:latin typeface="Cambria Math" panose="02040503050406030204" pitchFamily="18" charset="0"/>
                                  </a:rPr>
                                  <m:t>𝑦</m:t>
                                </m:r>
                              </m:e>
                            </m:d>
                          </m:e>
                        </m:d>
                      </m:e>
                      <m:sub>
                        <m:r>
                          <a:rPr lang="fr-FR" sz="1500" b="0" i="1" smtClean="0">
                            <a:latin typeface="Cambria Math" panose="02040503050406030204" pitchFamily="18" charset="0"/>
                          </a:rPr>
                          <m:t>2</m:t>
                        </m:r>
                      </m:sub>
                    </m:sSub>
                    <m:r>
                      <a:rPr lang="fr-FR" sz="1500" i="1">
                        <a:latin typeface="Cambria Math" panose="02040503050406030204" pitchFamily="18" charset="0"/>
                      </a:rPr>
                      <m:t>=</m:t>
                    </m:r>
                    <m:rad>
                      <m:radPr>
                        <m:degHide m:val="on"/>
                        <m:ctrlPr>
                          <a:rPr lang="fr-FR" sz="1500" b="0" i="1" smtClean="0">
                            <a:latin typeface="Cambria Math" panose="02040503050406030204" pitchFamily="18" charset="0"/>
                          </a:rPr>
                        </m:ctrlPr>
                      </m:radPr>
                      <m:deg/>
                      <m:e>
                        <m:sSup>
                          <m:sSupPr>
                            <m:ctrlPr>
                              <a:rPr lang="fr-FR" sz="1500" b="0" i="1" smtClean="0">
                                <a:latin typeface="Cambria Math" panose="02040503050406030204" pitchFamily="18" charset="0"/>
                              </a:rPr>
                            </m:ctrlPr>
                          </m:sSupPr>
                          <m:e>
                            <m:d>
                              <m:dPr>
                                <m:begChr m:val="|"/>
                                <m:endChr m:val="|"/>
                                <m:ctrlPr>
                                  <a:rPr lang="fr-FR" sz="1500" i="1">
                                    <a:latin typeface="Cambria Math" panose="02040503050406030204" pitchFamily="18" charset="0"/>
                                  </a:rPr>
                                </m:ctrlPr>
                              </m:dPr>
                              <m:e>
                                <m:r>
                                  <a:rPr lang="fr-FR" sz="1500" i="1">
                                    <a:latin typeface="Cambria Math" panose="02040503050406030204" pitchFamily="18" charset="0"/>
                                  </a:rPr>
                                  <m:t>𝑥</m:t>
                                </m:r>
                              </m:e>
                            </m:d>
                          </m:e>
                          <m:sup>
                            <m:r>
                              <a:rPr lang="fr-FR" sz="1500" b="0" i="1" smtClean="0">
                                <a:latin typeface="Cambria Math" panose="02040503050406030204" pitchFamily="18" charset="0"/>
                              </a:rPr>
                              <m:t>2</m:t>
                            </m:r>
                          </m:sup>
                        </m:sSup>
                        <m:r>
                          <a:rPr lang="fr-FR" sz="1500" i="1">
                            <a:latin typeface="Cambria Math" panose="02040503050406030204" pitchFamily="18" charset="0"/>
                          </a:rPr>
                          <m:t>+</m:t>
                        </m:r>
                        <m:sSup>
                          <m:sSupPr>
                            <m:ctrlPr>
                              <a:rPr lang="fr-FR" sz="1500" b="0" i="1" smtClean="0">
                                <a:latin typeface="Cambria Math" panose="02040503050406030204" pitchFamily="18" charset="0"/>
                              </a:rPr>
                            </m:ctrlPr>
                          </m:sSupPr>
                          <m:e>
                            <m:d>
                              <m:dPr>
                                <m:begChr m:val="|"/>
                                <m:endChr m:val="|"/>
                                <m:ctrlPr>
                                  <a:rPr lang="fr-FR" sz="1500" i="1">
                                    <a:latin typeface="Cambria Math" panose="02040503050406030204" pitchFamily="18" charset="0"/>
                                  </a:rPr>
                                </m:ctrlPr>
                              </m:dPr>
                              <m:e>
                                <m:r>
                                  <a:rPr lang="fr-FR" sz="1500" i="1">
                                    <a:latin typeface="Cambria Math" panose="02040503050406030204" pitchFamily="18" charset="0"/>
                                  </a:rPr>
                                  <m:t>𝑦</m:t>
                                </m:r>
                              </m:e>
                            </m:d>
                          </m:e>
                          <m:sup>
                            <m:r>
                              <a:rPr lang="fr-FR" sz="1500" b="0" i="1" smtClean="0">
                                <a:latin typeface="Cambria Math" panose="02040503050406030204" pitchFamily="18" charset="0"/>
                              </a:rPr>
                              <m:t>2</m:t>
                            </m:r>
                          </m:sup>
                        </m:sSup>
                      </m:e>
                    </m:rad>
                  </m:oMath>
                </a14:m>
                <a:endParaRPr lang="fr-FR" sz="1500" dirty="0"/>
              </a:p>
              <a:p>
                <a:pPr>
                  <a:spcAft>
                    <a:spcPts val="1200"/>
                  </a:spcAft>
                </a:pPr>
                <a:r>
                  <a:rPr lang="fr-FR" sz="1600" dirty="0"/>
                  <a:t>Variable radiale :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𝑅</m:t>
                        </m:r>
                      </m:e>
                      <m:sub>
                        <m:r>
                          <a:rPr lang="fr-FR" sz="1600" b="0" i="1" smtClean="0">
                            <a:latin typeface="Cambria Math" panose="02040503050406030204" pitchFamily="18" charset="0"/>
                          </a:rPr>
                          <m:t>𝑝</m:t>
                        </m:r>
                      </m:sub>
                    </m:sSub>
                    <m:r>
                      <a:rPr lang="fr-FR" sz="1600" b="0" i="1" smtClean="0">
                        <a:latin typeface="Cambria Math" panose="02040503050406030204" pitchFamily="18" charset="0"/>
                      </a:rPr>
                      <m:t>=</m:t>
                    </m:r>
                    <m:sSub>
                      <m:sSubPr>
                        <m:ctrlPr>
                          <a:rPr lang="fr-FR" sz="1600" i="1">
                            <a:latin typeface="Cambria Math" panose="02040503050406030204" pitchFamily="18" charset="0"/>
                          </a:rPr>
                        </m:ctrlPr>
                      </m:sSubPr>
                      <m:e>
                        <m:d>
                          <m:dPr>
                            <m:begChr m:val="‖"/>
                            <m:endChr m:val="‖"/>
                            <m:ctrlPr>
                              <a:rPr lang="fr-FR" sz="1600" i="1">
                                <a:latin typeface="Cambria Math" panose="02040503050406030204" pitchFamily="18" charset="0"/>
                              </a:rPr>
                            </m:ctrlPr>
                          </m:dPr>
                          <m:e>
                            <m:d>
                              <m:dPr>
                                <m:ctrlPr>
                                  <a:rPr lang="fr-FR" sz="1600" i="1">
                                    <a:latin typeface="Cambria Math" panose="02040503050406030204" pitchFamily="18" charset="0"/>
                                  </a:rPr>
                                </m:ctrlPr>
                              </m:dPr>
                              <m:e>
                                <m:r>
                                  <a:rPr lang="fr-FR" sz="1600" i="1">
                                    <a:latin typeface="Cambria Math" panose="02040503050406030204" pitchFamily="18" charset="0"/>
                                  </a:rPr>
                                  <m:t>𝑥</m:t>
                                </m:r>
                                <m:r>
                                  <a:rPr lang="fr-FR" sz="1600" i="1">
                                    <a:latin typeface="Cambria Math" panose="02040503050406030204" pitchFamily="18" charset="0"/>
                                  </a:rPr>
                                  <m:t>,</m:t>
                                </m:r>
                                <m:r>
                                  <a:rPr lang="fr-FR" sz="1600" i="1">
                                    <a:latin typeface="Cambria Math" panose="02040503050406030204" pitchFamily="18" charset="0"/>
                                  </a:rPr>
                                  <m:t>𝑦</m:t>
                                </m:r>
                              </m:e>
                            </m:d>
                          </m:e>
                        </m:d>
                      </m:e>
                      <m:sub>
                        <m:r>
                          <a:rPr lang="fr-FR" sz="1600" b="0" i="1" smtClean="0">
                            <a:latin typeface="Cambria Math" panose="02040503050406030204" pitchFamily="18" charset="0"/>
                          </a:rPr>
                          <m:t>𝑝</m:t>
                        </m:r>
                      </m:sub>
                    </m:sSub>
                  </m:oMath>
                </a14:m>
                <a:r>
                  <a:rPr lang="fr-FR" sz="1600" dirty="0"/>
                  <a:t>, </a:t>
                </a:r>
                <a14:m>
                  <m:oMath xmlns:m="http://schemas.openxmlformats.org/officeDocument/2006/math">
                    <m:r>
                      <a:rPr lang="fr-FR" sz="1600" b="0" i="1" smtClean="0">
                        <a:latin typeface="Cambria Math" panose="02040503050406030204" pitchFamily="18" charset="0"/>
                      </a:rPr>
                      <m:t>𝑝</m:t>
                    </m:r>
                    <m:r>
                      <a:rPr lang="fr-FR" sz="1600" b="0" i="1" smtClean="0">
                        <a:latin typeface="Cambria Math" panose="02040503050406030204" pitchFamily="18" charset="0"/>
                      </a:rPr>
                      <m:t>=1,2</m:t>
                    </m:r>
                  </m:oMath>
                </a14:m>
                <a:endParaRPr lang="fr-FR" sz="1600" dirty="0"/>
              </a:p>
              <a:p>
                <a:pPr>
                  <a:spcAft>
                    <a:spcPts val="1200"/>
                  </a:spcAft>
                </a:pPr>
                <a:r>
                  <a:rPr lang="fr-FR" sz="1600" dirty="0"/>
                  <a:t>Variable angulaire : fonction bijective </a:t>
                </a:r>
                <a:br>
                  <a:rPr lang="fr-FR" sz="1600" dirty="0"/>
                </a:b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𝒜</m:t>
                        </m:r>
                      </m:e>
                      <m:sub>
                        <m:r>
                          <a:rPr lang="fr-FR" sz="1600" b="0" i="1" smtClean="0">
                            <a:latin typeface="Cambria Math" panose="02040503050406030204" pitchFamily="18" charset="0"/>
                          </a:rPr>
                          <m:t>𝑝</m:t>
                        </m:r>
                      </m:sub>
                    </m:sSub>
                  </m:oMath>
                </a14:m>
                <a:r>
                  <a:rPr lang="fr-FR" sz="1600" dirty="0"/>
                  <a:t>: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𝒰</m:t>
                        </m:r>
                      </m:e>
                      <m:sub>
                        <m:r>
                          <a:rPr lang="fr-FR" sz="1600" b="0" i="1" smtClean="0">
                            <a:latin typeface="Cambria Math" panose="02040503050406030204" pitchFamily="18" charset="0"/>
                          </a:rPr>
                          <m:t>𝑝</m:t>
                        </m:r>
                      </m:sub>
                    </m:sSub>
                    <m:r>
                      <a:rPr lang="fr-FR" sz="1600" b="0" i="1" smtClean="0">
                        <a:latin typeface="Cambria Math" panose="02040503050406030204" pitchFamily="18" charset="0"/>
                        <a:ea typeface="Cambria Math" panose="02040503050406030204" pitchFamily="18" charset="0"/>
                      </a:rPr>
                      <m:t>→</m:t>
                    </m:r>
                    <m:d>
                      <m:dPr>
                        <m:endChr m:val="]"/>
                        <m:ctrlPr>
                          <a:rPr lang="fr-F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−2,2</m:t>
                        </m:r>
                      </m:e>
                    </m:d>
                  </m:oMath>
                </a14:m>
                <a:r>
                  <a:rPr lang="fr-FR" sz="1600" dirty="0"/>
                  <a:t>, </a:t>
                </a:r>
                <a14:m>
                  <m:oMath xmlns:m="http://schemas.openxmlformats.org/officeDocument/2006/math">
                    <m:r>
                      <a:rPr lang="fr-FR" sz="1600" b="0" i="1" smtClean="0">
                        <a:latin typeface="Cambria Math" panose="02040503050406030204" pitchFamily="18" charset="0"/>
                      </a:rPr>
                      <m:t>=</m:t>
                    </m:r>
                    <m:d>
                      <m:dPr>
                        <m:begChr m:val="{"/>
                        <m:endChr m:val="}"/>
                        <m:ctrlPr>
                          <a:rPr lang="fr-FR" sz="1600" b="0" i="1" smtClean="0">
                            <a:latin typeface="Cambria Math" panose="02040503050406030204" pitchFamily="18" charset="0"/>
                          </a:rPr>
                        </m:ctrlPr>
                      </m:dPr>
                      <m:e>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𝑢</m:t>
                            </m:r>
                            <m:r>
                              <a:rPr lang="fr-FR" sz="1600" b="0" i="1" smtClean="0">
                                <a:latin typeface="Cambria Math" panose="02040503050406030204" pitchFamily="18" charset="0"/>
                              </a:rPr>
                              <m:t>,</m:t>
                            </m:r>
                            <m:r>
                              <a:rPr lang="fr-FR" sz="1600" b="0" i="1" smtClean="0">
                                <a:latin typeface="Cambria Math" panose="02040503050406030204" pitchFamily="18" charset="0"/>
                              </a:rPr>
                              <m:t>𝑣</m:t>
                            </m:r>
                          </m:e>
                        </m:d>
                        <m:r>
                          <a:rPr lang="fr-FR" sz="1600" b="0" i="1" smtClean="0">
                            <a:latin typeface="Cambria Math" panose="02040503050406030204" pitchFamily="18" charset="0"/>
                            <a:ea typeface="Cambria Math" panose="02040503050406030204" pitchFamily="18" charset="0"/>
                          </a:rPr>
                          <m:t>∈</m:t>
                        </m:r>
                        <m:sSup>
                          <m:sSupPr>
                            <m:ctrlPr>
                              <a:rPr lang="fr-FR" sz="1600" b="0" i="1" smtClean="0">
                                <a:latin typeface="Cambria Math" panose="02040503050406030204" pitchFamily="18" charset="0"/>
                                <a:ea typeface="Cambria Math" panose="02040503050406030204" pitchFamily="18" charset="0"/>
                              </a:rPr>
                            </m:ctrlPr>
                          </m:sSupPr>
                          <m:e>
                            <m:r>
                              <a:rPr lang="fr-FR" sz="1600" b="0" i="1" smtClean="0">
                                <a:latin typeface="Cambria Math" panose="02040503050406030204" pitchFamily="18" charset="0"/>
                                <a:ea typeface="Cambria Math" panose="02040503050406030204" pitchFamily="18" charset="0"/>
                              </a:rPr>
                              <m:t>ℝ</m:t>
                            </m:r>
                          </m:e>
                          <m:sup>
                            <m:r>
                              <a:rPr lang="fr-FR" sz="1600" b="0" i="1" smtClean="0">
                                <a:latin typeface="Cambria Math" panose="02040503050406030204" pitchFamily="18" charset="0"/>
                                <a:ea typeface="Cambria Math" panose="02040503050406030204" pitchFamily="18" charset="0"/>
                              </a:rPr>
                              <m:t>2</m:t>
                            </m:r>
                          </m:sup>
                        </m:sSup>
                        <m:r>
                          <a:rPr lang="fr-FR" sz="1600" b="0" i="1" smtClean="0">
                            <a:latin typeface="Cambria Math" panose="02040503050406030204" pitchFamily="18" charset="0"/>
                            <a:ea typeface="Cambria Math" panose="02040503050406030204" pitchFamily="18" charset="0"/>
                          </a:rPr>
                          <m:t>|</m:t>
                        </m:r>
                        <m:sSub>
                          <m:sSubPr>
                            <m:ctrlPr>
                              <a:rPr lang="fr-FR" sz="1600" i="1">
                                <a:latin typeface="Cambria Math" panose="02040503050406030204" pitchFamily="18" charset="0"/>
                              </a:rPr>
                            </m:ctrlPr>
                          </m:sSubPr>
                          <m:e>
                            <m:d>
                              <m:dPr>
                                <m:begChr m:val="‖"/>
                                <m:endChr m:val="‖"/>
                                <m:ctrlPr>
                                  <a:rPr lang="fr-FR" sz="1600" i="1">
                                    <a:latin typeface="Cambria Math" panose="02040503050406030204" pitchFamily="18" charset="0"/>
                                  </a:rPr>
                                </m:ctrlPr>
                              </m:dPr>
                              <m:e>
                                <m:d>
                                  <m:dPr>
                                    <m:ctrlPr>
                                      <a:rPr lang="fr-FR" sz="1600" i="1">
                                        <a:latin typeface="Cambria Math" panose="02040503050406030204" pitchFamily="18" charset="0"/>
                                      </a:rPr>
                                    </m:ctrlPr>
                                  </m:dPr>
                                  <m:e>
                                    <m:r>
                                      <a:rPr lang="fr-FR" sz="1600" i="1">
                                        <a:latin typeface="Cambria Math" panose="02040503050406030204" pitchFamily="18" charset="0"/>
                                      </a:rPr>
                                      <m:t>𝑥</m:t>
                                    </m:r>
                                    <m:r>
                                      <a:rPr lang="fr-FR" sz="1600" i="1">
                                        <a:latin typeface="Cambria Math" panose="02040503050406030204" pitchFamily="18" charset="0"/>
                                      </a:rPr>
                                      <m:t>,</m:t>
                                    </m:r>
                                    <m:r>
                                      <a:rPr lang="fr-FR" sz="1600" i="1">
                                        <a:latin typeface="Cambria Math" panose="02040503050406030204" pitchFamily="18" charset="0"/>
                                      </a:rPr>
                                      <m:t>𝑦</m:t>
                                    </m:r>
                                  </m:e>
                                </m:d>
                              </m:e>
                            </m:d>
                          </m:e>
                          <m:sub>
                            <m:r>
                              <a:rPr lang="fr-FR" sz="1600" i="1">
                                <a:latin typeface="Cambria Math" panose="02040503050406030204" pitchFamily="18" charset="0"/>
                              </a:rPr>
                              <m:t>𝑝</m:t>
                            </m:r>
                          </m:sub>
                        </m:sSub>
                        <m:r>
                          <a:rPr lang="fr-FR" sz="1600" b="0" i="1" smtClean="0">
                            <a:latin typeface="Cambria Math" panose="02040503050406030204" pitchFamily="18" charset="0"/>
                          </a:rPr>
                          <m:t>=1</m:t>
                        </m:r>
                      </m:e>
                    </m:d>
                  </m:oMath>
                </a14:m>
                <a:endParaRPr lang="fr-FR" sz="1600" dirty="0"/>
              </a:p>
              <a:p>
                <a:pPr lvl="1">
                  <a:spcAft>
                    <a:spcPts val="600"/>
                  </a:spcAft>
                </a:pPr>
                <a:r>
                  <a:rPr lang="fr-FR" sz="1500" dirty="0"/>
                  <a:t>pour la norme L1 :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𝒜</m:t>
                        </m:r>
                      </m:e>
                      <m:sub>
                        <m:r>
                          <a:rPr lang="fr-FR" sz="1500" b="0" i="1" smtClean="0">
                            <a:latin typeface="Cambria Math" panose="02040503050406030204" pitchFamily="18" charset="0"/>
                          </a:rPr>
                          <m:t>1</m:t>
                        </m:r>
                      </m:sub>
                    </m:sSub>
                    <m:d>
                      <m:dPr>
                        <m:ctrlPr>
                          <a:rPr lang="fr-FR" sz="1500" b="0" i="1" smtClean="0">
                            <a:latin typeface="Cambria Math" panose="02040503050406030204" pitchFamily="18" charset="0"/>
                          </a:rPr>
                        </m:ctrlPr>
                      </m:dPr>
                      <m:e>
                        <m:r>
                          <a:rPr lang="fr-FR" sz="1500" b="0" i="1" smtClean="0">
                            <a:latin typeface="Cambria Math" panose="02040503050406030204" pitchFamily="18" charset="0"/>
                          </a:rPr>
                          <m:t>𝑢</m:t>
                        </m:r>
                        <m:r>
                          <a:rPr lang="fr-FR" sz="1500" b="0" i="1" smtClean="0">
                            <a:latin typeface="Cambria Math" panose="02040503050406030204" pitchFamily="18" charset="0"/>
                          </a:rPr>
                          <m:t>,</m:t>
                        </m:r>
                        <m:r>
                          <a:rPr lang="fr-FR" sz="1500" b="0" i="1" smtClean="0">
                            <a:latin typeface="Cambria Math" panose="02040503050406030204" pitchFamily="18" charset="0"/>
                          </a:rPr>
                          <m:t>𝑣</m:t>
                        </m:r>
                      </m:e>
                    </m:d>
                    <m:r>
                      <a:rPr lang="fr-FR" sz="1500" b="0" i="1" smtClean="0">
                        <a:latin typeface="Cambria Math" panose="02040503050406030204" pitchFamily="18" charset="0"/>
                      </a:rPr>
                      <m:t>=</m:t>
                    </m:r>
                    <m:r>
                      <a:rPr lang="fr-FR" sz="1500" b="0" i="1" smtClean="0">
                        <a:latin typeface="Cambria Math" panose="02040503050406030204" pitchFamily="18" charset="0"/>
                      </a:rPr>
                      <m:t>𝜖</m:t>
                    </m:r>
                    <m:d>
                      <m:dPr>
                        <m:ctrlPr>
                          <a:rPr lang="fr-FR" sz="1500" b="0" i="1" smtClean="0">
                            <a:latin typeface="Cambria Math" panose="02040503050406030204" pitchFamily="18" charset="0"/>
                          </a:rPr>
                        </m:ctrlPr>
                      </m:dPr>
                      <m:e>
                        <m:r>
                          <a:rPr lang="fr-FR" sz="1500" b="0" i="1" smtClean="0">
                            <a:latin typeface="Cambria Math" panose="02040503050406030204" pitchFamily="18" charset="0"/>
                          </a:rPr>
                          <m:t>𝜈</m:t>
                        </m:r>
                      </m:e>
                    </m:d>
                    <m:d>
                      <m:dPr>
                        <m:ctrlPr>
                          <a:rPr lang="fr-FR" sz="1500" b="0" i="1" smtClean="0">
                            <a:latin typeface="Cambria Math" panose="02040503050406030204" pitchFamily="18" charset="0"/>
                          </a:rPr>
                        </m:ctrlPr>
                      </m:dPr>
                      <m:e>
                        <m:r>
                          <a:rPr lang="fr-FR" sz="1500" b="0" i="1" smtClean="0">
                            <a:latin typeface="Cambria Math" panose="02040503050406030204" pitchFamily="18" charset="0"/>
                          </a:rPr>
                          <m:t>1−</m:t>
                        </m:r>
                        <m:r>
                          <a:rPr lang="fr-FR" sz="1500" b="0" i="1" smtClean="0">
                            <a:latin typeface="Cambria Math" panose="02040503050406030204" pitchFamily="18" charset="0"/>
                          </a:rPr>
                          <m:t>𝑢</m:t>
                        </m:r>
                      </m:e>
                    </m:d>
                  </m:oMath>
                </a14:m>
                <a:r>
                  <a:rPr lang="fr-FR" sz="1500" b="0" dirty="0"/>
                  <a:t>, </a:t>
                </a:r>
                <a:br>
                  <a:rPr lang="fr-FR" sz="1500" b="0" dirty="0"/>
                </a:br>
                <a14:m>
                  <m:oMath xmlns:m="http://schemas.openxmlformats.org/officeDocument/2006/math">
                    <m:r>
                      <a:rPr lang="fr-FR" sz="1500" i="1">
                        <a:latin typeface="Cambria Math" panose="02040503050406030204" pitchFamily="18" charset="0"/>
                      </a:rPr>
                      <m:t>𝜖</m:t>
                    </m:r>
                    <m:d>
                      <m:dPr>
                        <m:ctrlPr>
                          <a:rPr lang="fr-FR" sz="1500" i="1">
                            <a:latin typeface="Cambria Math" panose="02040503050406030204" pitchFamily="18" charset="0"/>
                          </a:rPr>
                        </m:ctrlPr>
                      </m:dPr>
                      <m:e>
                        <m:r>
                          <a:rPr lang="fr-FR" sz="1500" i="1">
                            <a:latin typeface="Cambria Math" panose="02040503050406030204" pitchFamily="18" charset="0"/>
                          </a:rPr>
                          <m:t>𝜈</m:t>
                        </m:r>
                      </m:e>
                    </m:d>
                    <m:r>
                      <a:rPr lang="fr-FR" sz="1500" b="0" i="0" smtClean="0">
                        <a:latin typeface="Cambria Math" panose="02040503050406030204" pitchFamily="18" charset="0"/>
                      </a:rPr>
                      <m:t>=1</m:t>
                    </m:r>
                  </m:oMath>
                </a14:m>
                <a:r>
                  <a:rPr lang="fr-FR" sz="1500" b="0" dirty="0"/>
                  <a:t> pour </a:t>
                </a:r>
                <a14:m>
                  <m:oMath xmlns:m="http://schemas.openxmlformats.org/officeDocument/2006/math">
                    <m:r>
                      <a:rPr lang="fr-FR" sz="1500" b="0" i="1" smtClean="0">
                        <a:latin typeface="Cambria Math" panose="02040503050406030204" pitchFamily="18" charset="0"/>
                      </a:rPr>
                      <m:t>𝜈</m:t>
                    </m:r>
                    <m:r>
                      <a:rPr lang="fr-FR" sz="1500" b="0" i="1" smtClean="0">
                        <a:latin typeface="Cambria Math" panose="02040503050406030204" pitchFamily="18" charset="0"/>
                      </a:rPr>
                      <m:t>≥0</m:t>
                    </m:r>
                  </m:oMath>
                </a14:m>
                <a:r>
                  <a:rPr lang="fr-FR" sz="1500" b="0" dirty="0"/>
                  <a:t>, -1 sinon</a:t>
                </a:r>
              </a:p>
              <a:p>
                <a:pPr lvl="1">
                  <a:spcAft>
                    <a:spcPts val="600"/>
                  </a:spcAft>
                </a:pPr>
                <a:r>
                  <a:rPr lang="fr-FR" sz="1500" dirty="0"/>
                  <a:t>pour la norme L2 :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𝒜</m:t>
                        </m:r>
                      </m:e>
                      <m:sub>
                        <m:r>
                          <a:rPr lang="fr-FR" sz="1500" b="0" i="1" smtClean="0">
                            <a:latin typeface="Cambria Math" panose="02040503050406030204" pitchFamily="18" charset="0"/>
                          </a:rPr>
                          <m:t>2</m:t>
                        </m:r>
                      </m:sub>
                    </m:sSub>
                    <m:d>
                      <m:dPr>
                        <m:ctrlPr>
                          <a:rPr lang="fr-FR" sz="1500" b="0" i="1" smtClean="0">
                            <a:latin typeface="Cambria Math" panose="02040503050406030204" pitchFamily="18" charset="0"/>
                          </a:rPr>
                        </m:ctrlPr>
                      </m:dPr>
                      <m:e>
                        <m:r>
                          <a:rPr lang="fr-FR" sz="1500" b="0" i="1" smtClean="0">
                            <a:latin typeface="Cambria Math" panose="02040503050406030204" pitchFamily="18" charset="0"/>
                          </a:rPr>
                          <m:t>𝑢</m:t>
                        </m:r>
                        <m:r>
                          <a:rPr lang="fr-FR" sz="1500" b="0" i="1" smtClean="0">
                            <a:latin typeface="Cambria Math" panose="02040503050406030204" pitchFamily="18" charset="0"/>
                          </a:rPr>
                          <m:t>,</m:t>
                        </m:r>
                        <m:r>
                          <a:rPr lang="fr-FR" sz="1500" b="0" i="1" smtClean="0">
                            <a:latin typeface="Cambria Math" panose="02040503050406030204" pitchFamily="18" charset="0"/>
                          </a:rPr>
                          <m:t>𝑣</m:t>
                        </m:r>
                      </m:e>
                    </m:d>
                    <m:r>
                      <a:rPr lang="fr-FR" sz="1500" b="0" i="1" smtClean="0">
                        <a:latin typeface="Cambria Math" panose="02040503050406030204" pitchFamily="18" charset="0"/>
                      </a:rPr>
                      <m:t>=</m:t>
                    </m:r>
                    <m:f>
                      <m:fPr>
                        <m:ctrlPr>
                          <a:rPr lang="fr-FR" sz="1500" b="0" i="1" smtClean="0">
                            <a:latin typeface="Cambria Math" panose="02040503050406030204" pitchFamily="18" charset="0"/>
                          </a:rPr>
                        </m:ctrlPr>
                      </m:fPr>
                      <m:num>
                        <m:r>
                          <a:rPr lang="fr-FR" sz="1500" b="0" i="1" smtClean="0">
                            <a:latin typeface="Cambria Math" panose="02040503050406030204" pitchFamily="18" charset="0"/>
                          </a:rPr>
                          <m:t>2</m:t>
                        </m:r>
                      </m:num>
                      <m:den>
                        <m:r>
                          <a:rPr lang="fr-FR" sz="1500" b="0" i="1" smtClean="0">
                            <a:latin typeface="Cambria Math" panose="02040503050406030204" pitchFamily="18" charset="0"/>
                          </a:rPr>
                          <m:t>𝜋</m:t>
                        </m:r>
                      </m:den>
                    </m:f>
                    <m:func>
                      <m:funcPr>
                        <m:ctrlPr>
                          <a:rPr lang="fr-FR" sz="1500" b="0" i="1" smtClean="0">
                            <a:latin typeface="Cambria Math" panose="02040503050406030204" pitchFamily="18" charset="0"/>
                          </a:rPr>
                        </m:ctrlPr>
                      </m:funcPr>
                      <m:fName>
                        <m:r>
                          <m:rPr>
                            <m:sty m:val="p"/>
                          </m:rPr>
                          <a:rPr lang="fr-FR" sz="1500" b="0" i="0" smtClean="0">
                            <a:latin typeface="Cambria Math" panose="02040503050406030204" pitchFamily="18" charset="0"/>
                          </a:rPr>
                          <m:t>atan</m:t>
                        </m:r>
                        <m:r>
                          <a:rPr lang="fr-FR" sz="1500" b="0" i="1" smtClean="0">
                            <a:latin typeface="Cambria Math" panose="02040503050406030204" pitchFamily="18" charset="0"/>
                          </a:rPr>
                          <m:t>2</m:t>
                        </m:r>
                      </m:fName>
                      <m:e>
                        <m:r>
                          <a:rPr lang="fr-FR" sz="1500" b="0" i="1" smtClean="0">
                            <a:latin typeface="Cambria Math" panose="02040503050406030204" pitchFamily="18" charset="0"/>
                          </a:rPr>
                          <m:t>(</m:t>
                        </m:r>
                        <m:r>
                          <a:rPr lang="fr-FR" sz="1500" b="0" i="1" smtClean="0">
                            <a:latin typeface="Cambria Math" panose="02040503050406030204" pitchFamily="18" charset="0"/>
                          </a:rPr>
                          <m:t>𝑢</m:t>
                        </m:r>
                        <m:r>
                          <a:rPr lang="fr-FR" sz="1500" b="0" i="1" smtClean="0">
                            <a:latin typeface="Cambria Math" panose="02040503050406030204" pitchFamily="18" charset="0"/>
                          </a:rPr>
                          <m:t>,</m:t>
                        </m:r>
                        <m:r>
                          <a:rPr lang="fr-FR" sz="1500" b="0" i="1" smtClean="0">
                            <a:latin typeface="Cambria Math" panose="02040503050406030204" pitchFamily="18" charset="0"/>
                          </a:rPr>
                          <m:t>𝑣</m:t>
                        </m:r>
                        <m:r>
                          <a:rPr lang="fr-FR" sz="1500" b="0" i="1" smtClean="0">
                            <a:latin typeface="Cambria Math" panose="02040503050406030204" pitchFamily="18" charset="0"/>
                          </a:rPr>
                          <m:t>)</m:t>
                        </m:r>
                      </m:e>
                    </m:func>
                  </m:oMath>
                </a14:m>
                <a:r>
                  <a:rPr lang="fr-FR" sz="1500" dirty="0"/>
                  <a:t> </a:t>
                </a:r>
              </a:p>
              <a:p>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𝒜</m:t>
                        </m:r>
                      </m:e>
                      <m:sub>
                        <m:r>
                          <a:rPr lang="fr-FR" sz="1600" i="1">
                            <a:latin typeface="Cambria Math" panose="02040503050406030204" pitchFamily="18" charset="0"/>
                          </a:rPr>
                          <m:t>𝑝</m:t>
                        </m:r>
                      </m:sub>
                    </m:sSub>
                    <m:r>
                      <a:rPr lang="fr-FR" sz="1600" b="0" i="1" smtClean="0">
                        <a:latin typeface="Cambria Math" panose="02040503050406030204" pitchFamily="18" charset="0"/>
                      </a:rPr>
                      <m:t>(</m:t>
                    </m:r>
                    <m:r>
                      <a:rPr lang="fr-FR" sz="1600" b="0" i="1" smtClean="0">
                        <a:latin typeface="Cambria Math" panose="02040503050406030204" pitchFamily="18" charset="0"/>
                      </a:rPr>
                      <m:t>𝑢</m:t>
                    </m:r>
                    <m:r>
                      <a:rPr lang="fr-FR" sz="1600" b="0" i="1" smtClean="0">
                        <a:latin typeface="Cambria Math" panose="02040503050406030204" pitchFamily="18" charset="0"/>
                      </a:rPr>
                      <m:t>,</m:t>
                    </m:r>
                    <m:r>
                      <a:rPr lang="fr-FR" sz="1600" b="0" i="1" smtClean="0">
                        <a:latin typeface="Cambria Math" panose="02040503050406030204" pitchFamily="18" charset="0"/>
                      </a:rPr>
                      <m:t>𝑣</m:t>
                    </m:r>
                    <m:r>
                      <a:rPr lang="fr-FR" sz="1600" b="0" i="1" smtClean="0">
                        <a:latin typeface="Cambria Math" panose="02040503050406030204" pitchFamily="18" charset="0"/>
                      </a:rPr>
                      <m:t>)</m:t>
                    </m:r>
                  </m:oMath>
                </a14:m>
                <a:r>
                  <a:rPr lang="fr-FR" sz="1600" dirty="0"/>
                  <a:t> mesure la distance sur le cercle unitaire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𝒰</m:t>
                        </m:r>
                      </m:e>
                      <m:sub>
                        <m:r>
                          <a:rPr lang="fr-FR" sz="1600" b="0" i="1" smtClean="0">
                            <a:latin typeface="Cambria Math" panose="02040503050406030204" pitchFamily="18" charset="0"/>
                          </a:rPr>
                          <m:t>𝑝</m:t>
                        </m:r>
                      </m:sub>
                    </m:sSub>
                  </m:oMath>
                </a14:m>
                <a:r>
                  <a:rPr lang="fr-FR" sz="1600" dirty="0"/>
                  <a:t> de </a:t>
                </a:r>
                <a14:m>
                  <m:oMath xmlns:m="http://schemas.openxmlformats.org/officeDocument/2006/math">
                    <m:d>
                      <m:dPr>
                        <m:ctrlPr>
                          <a:rPr lang="fr-FR" sz="1600" b="0" i="1" smtClean="0">
                            <a:latin typeface="Cambria Math" panose="02040503050406030204" pitchFamily="18" charset="0"/>
                          </a:rPr>
                        </m:ctrlPr>
                      </m:dPr>
                      <m:e>
                        <m:r>
                          <a:rPr lang="fr-FR" sz="1600" b="0" i="1" smtClean="0">
                            <a:latin typeface="Cambria Math" panose="02040503050406030204" pitchFamily="18" charset="0"/>
                          </a:rPr>
                          <m:t>1,0</m:t>
                        </m:r>
                      </m:e>
                    </m:d>
                  </m:oMath>
                </a14:m>
                <a:r>
                  <a:rPr lang="fr-FR" sz="1600" dirty="0"/>
                  <a:t> vers </a:t>
                </a:r>
                <a14:m>
                  <m:oMath xmlns:m="http://schemas.openxmlformats.org/officeDocument/2006/math">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𝑢</m:t>
                        </m:r>
                        <m:r>
                          <a:rPr lang="fr-FR" sz="1600" b="0" i="1" smtClean="0">
                            <a:latin typeface="Cambria Math" panose="02040503050406030204" pitchFamily="18" charset="0"/>
                          </a:rPr>
                          <m:t>,</m:t>
                        </m:r>
                        <m:r>
                          <a:rPr lang="fr-FR" sz="1600" b="0" i="1" smtClean="0">
                            <a:latin typeface="Cambria Math" panose="02040503050406030204" pitchFamily="18" charset="0"/>
                          </a:rPr>
                          <m:t>𝑣</m:t>
                        </m:r>
                      </m:e>
                    </m:d>
                  </m:oMath>
                </a14:m>
                <a:endParaRPr lang="fr-FR" sz="1600"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L’approche SPAR</a:t>
            </a:r>
          </a:p>
        </p:txBody>
      </p:sp>
      <p:pic>
        <p:nvPicPr>
          <p:cNvPr id="1026" name="Picture 2" descr="undefined">
            <a:extLst>
              <a:ext uri="{FF2B5EF4-FFF2-40B4-BE49-F238E27FC236}">
                <a16:creationId xmlns:a16="http://schemas.microsoft.com/office/drawing/2014/main" id="{2B21B8A2-F677-0EEF-4F75-C534BA8E1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709" y="3272756"/>
            <a:ext cx="2277291" cy="227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3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pPr>
                  <a:spcAft>
                    <a:spcPts val="1200"/>
                  </a:spcAft>
                </a:pPr>
                <a:r>
                  <a:rPr lang="fr-FR" sz="1600" dirty="0"/>
                  <a:t>La distribution jointe est décomposée en distribution marginale de </a:t>
                </a:r>
                <a14:m>
                  <m:oMath xmlns:m="http://schemas.openxmlformats.org/officeDocument/2006/math">
                    <m:r>
                      <a:rPr lang="fr-FR" sz="1600" i="1" dirty="0" smtClean="0">
                        <a:latin typeface="Cambria Math" panose="02040503050406030204" pitchFamily="18" charset="0"/>
                      </a:rPr>
                      <m:t>𝑄</m:t>
                    </m:r>
                  </m:oMath>
                </a14:m>
                <a:r>
                  <a:rPr lang="fr-FR" sz="1600" dirty="0"/>
                  <a:t> (densité angulaire empirique) et la distribution marginale de </a:t>
                </a:r>
                <a14:m>
                  <m:oMath xmlns:m="http://schemas.openxmlformats.org/officeDocument/2006/math">
                    <m:r>
                      <a:rPr lang="fr-FR" sz="1600" i="1" dirty="0" smtClean="0">
                        <a:latin typeface="Cambria Math" panose="02040503050406030204" pitchFamily="18" charset="0"/>
                      </a:rPr>
                      <m:t>𝑅</m:t>
                    </m:r>
                  </m:oMath>
                </a14:m>
                <a:r>
                  <a:rPr lang="fr-FR" sz="1600" dirty="0"/>
                  <a:t> selon </a:t>
                </a:r>
                <a14:m>
                  <m:oMath xmlns:m="http://schemas.openxmlformats.org/officeDocument/2006/math">
                    <m:r>
                      <a:rPr lang="fr-FR" sz="1600" i="1" dirty="0" smtClean="0">
                        <a:latin typeface="Cambria Math" panose="02040503050406030204" pitchFamily="18" charset="0"/>
                      </a:rPr>
                      <m:t>𝑄</m:t>
                    </m:r>
                  </m:oMath>
                </a14:m>
                <a:r>
                  <a:rPr lang="fr-FR" sz="1600" dirty="0"/>
                  <a:t>: </a:t>
                </a:r>
                <a:br>
                  <a:rPr lang="fr-FR" sz="1600" dirty="0"/>
                </a:br>
                <a14:m>
                  <m:oMath xmlns:m="http://schemas.openxmlformats.org/officeDocument/2006/math">
                    <m:sSub>
                      <m:sSubPr>
                        <m:ctrlPr>
                          <a:rPr lang="fr-FR" sz="1600" b="0" i="1" dirty="0" smtClean="0">
                            <a:latin typeface="Cambria Math" panose="02040503050406030204" pitchFamily="18" charset="0"/>
                          </a:rPr>
                        </m:ctrlPr>
                      </m:sSubPr>
                      <m:e>
                        <m:r>
                          <a:rPr lang="fr-FR" sz="1600" b="0" i="1" dirty="0" smtClean="0">
                            <a:latin typeface="Cambria Math" panose="02040503050406030204" pitchFamily="18" charset="0"/>
                          </a:rPr>
                          <m:t>𝑓</m:t>
                        </m:r>
                      </m:e>
                      <m:sub>
                        <m:r>
                          <a:rPr lang="fr-FR" sz="1600" b="0" i="1" dirty="0" smtClean="0">
                            <a:latin typeface="Cambria Math" panose="02040503050406030204" pitchFamily="18" charset="0"/>
                          </a:rPr>
                          <m:t>𝑅</m:t>
                        </m:r>
                        <m:r>
                          <a:rPr lang="fr-FR" sz="1600" b="0" i="1" dirty="0" smtClean="0">
                            <a:latin typeface="Cambria Math" panose="02040503050406030204" pitchFamily="18" charset="0"/>
                          </a:rPr>
                          <m:t>,</m:t>
                        </m:r>
                        <m:r>
                          <a:rPr lang="fr-FR" sz="1600" b="0" i="1" dirty="0" smtClean="0">
                            <a:latin typeface="Cambria Math" panose="02040503050406030204" pitchFamily="18" charset="0"/>
                          </a:rPr>
                          <m:t>𝑄</m:t>
                        </m:r>
                      </m:sub>
                    </m:sSub>
                    <m:d>
                      <m:dPr>
                        <m:ctrlPr>
                          <a:rPr lang="fr-FR" sz="1600" b="0" i="1" dirty="0" smtClean="0">
                            <a:latin typeface="Cambria Math" panose="02040503050406030204" pitchFamily="18" charset="0"/>
                          </a:rPr>
                        </m:ctrlPr>
                      </m:dPr>
                      <m:e>
                        <m:r>
                          <a:rPr lang="fr-FR" sz="1600" b="0" i="1" dirty="0" smtClean="0">
                            <a:latin typeface="Cambria Math" panose="02040503050406030204" pitchFamily="18" charset="0"/>
                          </a:rPr>
                          <m:t>𝑟</m:t>
                        </m:r>
                        <m:r>
                          <a:rPr lang="fr-FR" sz="1600" b="0" i="1" dirty="0" smtClean="0">
                            <a:latin typeface="Cambria Math" panose="02040503050406030204" pitchFamily="18" charset="0"/>
                          </a:rPr>
                          <m:t>,</m:t>
                        </m:r>
                        <m:r>
                          <a:rPr lang="fr-FR" sz="1600" b="0" i="1" dirty="0" smtClean="0">
                            <a:latin typeface="Cambria Math" panose="02040503050406030204" pitchFamily="18" charset="0"/>
                          </a:rPr>
                          <m:t>𝑞</m:t>
                        </m:r>
                      </m:e>
                    </m:d>
                    <m:r>
                      <a:rPr lang="fr-FR" sz="1600" b="0" i="1" dirty="0" smtClean="0">
                        <a:latin typeface="Cambria Math" panose="02040503050406030204" pitchFamily="18" charset="0"/>
                      </a:rPr>
                      <m:t>=</m:t>
                    </m:r>
                    <m:sSub>
                      <m:sSubPr>
                        <m:ctrlPr>
                          <a:rPr lang="fr-FR" sz="1600" b="0" i="1" dirty="0" smtClean="0">
                            <a:latin typeface="Cambria Math" panose="02040503050406030204" pitchFamily="18" charset="0"/>
                          </a:rPr>
                        </m:ctrlPr>
                      </m:sSubPr>
                      <m:e>
                        <m:r>
                          <a:rPr lang="fr-FR" sz="1600" b="0" i="1" dirty="0" smtClean="0">
                            <a:latin typeface="Cambria Math" panose="02040503050406030204" pitchFamily="18" charset="0"/>
                          </a:rPr>
                          <m:t>𝑓</m:t>
                        </m:r>
                      </m:e>
                      <m:sub>
                        <m:r>
                          <a:rPr lang="fr-FR" sz="1600" b="0" i="1" dirty="0" smtClean="0">
                            <a:latin typeface="Cambria Math" panose="02040503050406030204" pitchFamily="18" charset="0"/>
                          </a:rPr>
                          <m:t>𝑄</m:t>
                        </m:r>
                      </m:sub>
                    </m:sSub>
                    <m:d>
                      <m:dPr>
                        <m:ctrlPr>
                          <a:rPr lang="fr-FR" sz="1600" b="0" i="1" dirty="0" smtClean="0">
                            <a:latin typeface="Cambria Math" panose="02040503050406030204" pitchFamily="18" charset="0"/>
                          </a:rPr>
                        </m:ctrlPr>
                      </m:dPr>
                      <m:e>
                        <m:r>
                          <a:rPr lang="fr-FR" sz="1600" b="0" i="1" dirty="0" smtClean="0">
                            <a:latin typeface="Cambria Math" panose="02040503050406030204" pitchFamily="18" charset="0"/>
                          </a:rPr>
                          <m:t>𝑞</m:t>
                        </m:r>
                      </m:e>
                    </m:d>
                    <m:sSub>
                      <m:sSubPr>
                        <m:ctrlPr>
                          <a:rPr lang="fr-FR" sz="1600" b="0" i="1" dirty="0" smtClean="0">
                            <a:latin typeface="Cambria Math" panose="02040503050406030204" pitchFamily="18" charset="0"/>
                          </a:rPr>
                        </m:ctrlPr>
                      </m:sSubPr>
                      <m:e>
                        <m:r>
                          <a:rPr lang="fr-FR" sz="1600" b="0" i="1" dirty="0" smtClean="0">
                            <a:latin typeface="Cambria Math" panose="02040503050406030204" pitchFamily="18" charset="0"/>
                          </a:rPr>
                          <m:t>𝑓</m:t>
                        </m:r>
                      </m:e>
                      <m:sub>
                        <m:sSub>
                          <m:sSubPr>
                            <m:ctrlPr>
                              <a:rPr lang="fr-FR" sz="1600" b="0" i="1" dirty="0" smtClean="0">
                                <a:latin typeface="Cambria Math" panose="02040503050406030204" pitchFamily="18" charset="0"/>
                              </a:rPr>
                            </m:ctrlPr>
                          </m:sSubPr>
                          <m:e>
                            <m:r>
                              <a:rPr lang="fr-FR" sz="1600" b="0" i="1" dirty="0" smtClean="0">
                                <a:latin typeface="Cambria Math" panose="02040503050406030204" pitchFamily="18" charset="0"/>
                              </a:rPr>
                              <m:t>𝑅</m:t>
                            </m:r>
                          </m:e>
                          <m:sub>
                            <m:r>
                              <a:rPr lang="fr-FR" sz="1600" b="0" i="1" dirty="0" smtClean="0">
                                <a:latin typeface="Cambria Math" panose="02040503050406030204" pitchFamily="18" charset="0"/>
                              </a:rPr>
                              <m:t>𝑞</m:t>
                            </m:r>
                          </m:sub>
                        </m:sSub>
                      </m:sub>
                    </m:sSub>
                    <m:d>
                      <m:dPr>
                        <m:ctrlPr>
                          <a:rPr lang="fr-FR" sz="1600" b="0" i="1" dirty="0" smtClean="0">
                            <a:latin typeface="Cambria Math" panose="02040503050406030204" pitchFamily="18" charset="0"/>
                          </a:rPr>
                        </m:ctrlPr>
                      </m:dPr>
                      <m:e>
                        <m:r>
                          <a:rPr lang="fr-FR" sz="1600" b="0" i="1" dirty="0" smtClean="0">
                            <a:latin typeface="Cambria Math" panose="02040503050406030204" pitchFamily="18" charset="0"/>
                          </a:rPr>
                          <m:t>𝑟</m:t>
                        </m:r>
                      </m:e>
                      <m:e>
                        <m:r>
                          <a:rPr lang="fr-FR" sz="1600" b="0" i="1" dirty="0" smtClean="0">
                            <a:latin typeface="Cambria Math" panose="02040503050406030204" pitchFamily="18" charset="0"/>
                          </a:rPr>
                          <m:t>𝑞</m:t>
                        </m:r>
                      </m:e>
                    </m:d>
                  </m:oMath>
                </a14:m>
                <a:endParaRPr lang="fr-FR" sz="1600" dirty="0"/>
              </a:p>
              <a:p>
                <a:pPr>
                  <a:spcAft>
                    <a:spcPts val="1200"/>
                  </a:spcAft>
                </a:pPr>
                <a:r>
                  <a:rPr lang="fr-FR" sz="1600" dirty="0"/>
                  <a:t>La distribution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𝑓</m:t>
                        </m:r>
                      </m:e>
                      <m:sub>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𝑅</m:t>
                            </m:r>
                          </m:e>
                          <m:sub>
                            <m:r>
                              <a:rPr lang="fr-FR" sz="1600" b="0" i="1" smtClean="0">
                                <a:latin typeface="Cambria Math" panose="02040503050406030204" pitchFamily="18" charset="0"/>
                              </a:rPr>
                              <m:t>𝑞</m:t>
                            </m:r>
                          </m:sub>
                        </m:sSub>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𝑟</m:t>
                        </m:r>
                      </m:e>
                      <m:e>
                        <m:r>
                          <a:rPr lang="fr-FR" sz="1600" b="0" i="1" smtClean="0">
                            <a:latin typeface="Cambria Math" panose="02040503050406030204" pitchFamily="18" charset="0"/>
                          </a:rPr>
                          <m:t>𝑞</m:t>
                        </m:r>
                      </m:e>
                    </m:d>
                  </m:oMath>
                </a14:m>
                <a:r>
                  <a:rPr lang="fr-FR" sz="1600" dirty="0"/>
                  <a:t> converge théoriquement (à une normalisation près) vers une distribution de Pareto généralisée</a:t>
                </a:r>
                <a:br>
                  <a:rPr lang="fr-FR" sz="1600" dirty="0"/>
                </a:br>
                <a:r>
                  <a:rPr lang="fr-FR" sz="1600" dirty="0">
                    <a:sym typeface="Wingdings" panose="05000000000000000000" pitchFamily="2" charset="2"/>
                  </a:rPr>
                  <a:t> a</a:t>
                </a:r>
                <a:r>
                  <a:rPr lang="fr-FR" sz="1600" dirty="0"/>
                  <a:t>pproche sup-seuil sur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𝑓</m:t>
                        </m:r>
                      </m:e>
                      <m:sub>
                        <m:sSub>
                          <m:sSubPr>
                            <m:ctrlPr>
                              <a:rPr lang="fr-FR" sz="1600" i="1">
                                <a:latin typeface="Cambria Math" panose="02040503050406030204" pitchFamily="18" charset="0"/>
                              </a:rPr>
                            </m:ctrlPr>
                          </m:sSubPr>
                          <m:e>
                            <m:r>
                              <a:rPr lang="fr-FR" sz="1600" i="1">
                                <a:latin typeface="Cambria Math" panose="02040503050406030204" pitchFamily="18" charset="0"/>
                              </a:rPr>
                              <m:t>𝑅</m:t>
                            </m:r>
                          </m:e>
                          <m:sub>
                            <m:r>
                              <a:rPr lang="fr-FR" sz="1600" i="1">
                                <a:latin typeface="Cambria Math" panose="02040503050406030204" pitchFamily="18" charset="0"/>
                              </a:rPr>
                              <m:t>𝑞</m:t>
                            </m:r>
                          </m:sub>
                        </m:sSub>
                      </m:sub>
                    </m:sSub>
                    <m:d>
                      <m:dPr>
                        <m:ctrlPr>
                          <a:rPr lang="fr-FR" sz="1600" i="1">
                            <a:latin typeface="Cambria Math" panose="02040503050406030204" pitchFamily="18" charset="0"/>
                          </a:rPr>
                        </m:ctrlPr>
                      </m:dPr>
                      <m:e>
                        <m:r>
                          <a:rPr lang="fr-FR" sz="1600" i="1">
                            <a:latin typeface="Cambria Math" panose="02040503050406030204" pitchFamily="18" charset="0"/>
                          </a:rPr>
                          <m:t>𝑟</m:t>
                        </m:r>
                      </m:e>
                      <m:e>
                        <m:r>
                          <a:rPr lang="fr-FR" sz="1600" i="1">
                            <a:latin typeface="Cambria Math" panose="02040503050406030204" pitchFamily="18" charset="0"/>
                          </a:rPr>
                          <m:t>𝑞</m:t>
                        </m:r>
                      </m:e>
                    </m:d>
                  </m:oMath>
                </a14:m>
                <a:r>
                  <a:rPr lang="fr-FR" sz="1600" dirty="0"/>
                  <a:t> : définition d’un seuil, et des 2 paramètres (échelle et forme) de la GPD en fonction de l’angle </a:t>
                </a:r>
                <a14:m>
                  <m:oMath xmlns:m="http://schemas.openxmlformats.org/officeDocument/2006/math">
                    <m:r>
                      <a:rPr lang="fr-FR" sz="1600" i="1" dirty="0" smtClean="0">
                        <a:latin typeface="Cambria Math" panose="02040503050406030204" pitchFamily="18" charset="0"/>
                      </a:rPr>
                      <m:t>𝑄</m:t>
                    </m:r>
                  </m:oMath>
                </a14:m>
                <a:r>
                  <a:rPr lang="fr-FR" sz="1600" dirty="0"/>
                  <a:t>.</a:t>
                </a:r>
              </a:p>
              <a:p>
                <a:pPr>
                  <a:spcAft>
                    <a:spcPts val="1200"/>
                  </a:spcAft>
                </a:pPr>
                <a:r>
                  <a:rPr lang="fr-FR" sz="1600" dirty="0"/>
                  <a:t>La distribution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𝑓</m:t>
                        </m:r>
                      </m:e>
                      <m:sub>
                        <m:r>
                          <a:rPr lang="fr-FR" sz="1600" b="0" i="1" smtClean="0">
                            <a:latin typeface="Cambria Math" panose="02040503050406030204" pitchFamily="18" charset="0"/>
                          </a:rPr>
                          <m:t>𝑄</m:t>
                        </m:r>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𝑞</m:t>
                        </m:r>
                      </m:e>
                    </m:d>
                  </m:oMath>
                </a14:m>
                <a:r>
                  <a:rPr lang="fr-FR" sz="1600" dirty="0"/>
                  <a:t> (densité angulaire) est estimée empiriquement.</a:t>
                </a:r>
              </a:p>
              <a:p>
                <a:pPr>
                  <a:spcAft>
                    <a:spcPts val="1200"/>
                  </a:spcAft>
                </a:pPr>
                <a:r>
                  <a:rPr lang="fr-FR" sz="1600" dirty="0"/>
                  <a:t>Package R disponible : </a:t>
                </a:r>
                <a:r>
                  <a:rPr lang="fr-FR" sz="1600" dirty="0">
                    <a:hlinkClick r:id="rId2"/>
                  </a:rPr>
                  <a:t>https://github.com/callumbarltrop/SPAR</a:t>
                </a:r>
                <a:r>
                  <a:rPr lang="fr-FR" sz="1600" dirty="0"/>
                  <a:t> </a:t>
                </a:r>
              </a:p>
              <a:p>
                <a:pPr>
                  <a:spcAft>
                    <a:spcPts val="1200"/>
                  </a:spcAft>
                </a:pPr>
                <a:endParaRPr lang="fr-FR" sz="1600"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3"/>
                <a:stretch>
                  <a:fillRect l="-289" t="-357"/>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L’approche SPAR</a:t>
            </a:r>
          </a:p>
        </p:txBody>
      </p:sp>
    </p:spTree>
    <p:extLst>
      <p:ext uri="{BB962C8B-B14F-4D97-AF65-F5344CB8AC3E}">
        <p14:creationId xmlns:p14="http://schemas.microsoft.com/office/powerpoint/2010/main" val="117879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pPr>
                  <a:spcAft>
                    <a:spcPts val="1200"/>
                  </a:spcAft>
                </a:pPr>
                <a:r>
                  <a:rPr lang="fr-FR" sz="1600" dirty="0"/>
                  <a:t>Estimation par des méthodes de lissage </a:t>
                </a:r>
                <a:r>
                  <a:rPr lang="fr-FR" sz="1600" i="1" dirty="0"/>
                  <a:t>kernel </a:t>
                </a:r>
                <a:r>
                  <a:rPr lang="fr-FR" sz="1600" i="1" dirty="0" err="1"/>
                  <a:t>density</a:t>
                </a:r>
                <a:r>
                  <a:rPr lang="fr-FR" sz="1600" dirty="0"/>
                  <a:t> (KD), périodique sur le domaine angulaire </a:t>
                </a:r>
                <a14:m>
                  <m:oMath xmlns:m="http://schemas.openxmlformats.org/officeDocument/2006/math">
                    <m:d>
                      <m:dPr>
                        <m:endChr m:val="]"/>
                        <m:ctrlPr>
                          <a:rPr lang="fr-FR" sz="1400" b="0" i="1" smtClean="0">
                            <a:latin typeface="Cambria Math" panose="02040503050406030204" pitchFamily="18" charset="0"/>
                          </a:rPr>
                        </m:ctrlPr>
                      </m:dPr>
                      <m:e>
                        <m:r>
                          <a:rPr lang="fr-FR" sz="1400" b="0" i="1" smtClean="0">
                            <a:latin typeface="Cambria Math" panose="02040503050406030204" pitchFamily="18" charset="0"/>
                          </a:rPr>
                          <m:t>−2,2</m:t>
                        </m:r>
                      </m:e>
                    </m:d>
                  </m:oMath>
                </a14:m>
                <a:br>
                  <a:rPr lang="fr-FR" sz="1400" b="0" dirty="0"/>
                </a:br>
                <a14:m>
                  <m:oMath xmlns:m="http://schemas.openxmlformats.org/officeDocument/2006/math">
                    <m:sSub>
                      <m:sSubPr>
                        <m:ctrlPr>
                          <a:rPr lang="fr-FR" sz="1400" b="0" i="1" smtClean="0">
                            <a:latin typeface="Cambria Math" panose="02040503050406030204" pitchFamily="18" charset="0"/>
                          </a:rPr>
                        </m:ctrlPr>
                      </m:sSubPr>
                      <m:e>
                        <m:acc>
                          <m:accPr>
                            <m:chr m:val="̂"/>
                            <m:ctrlPr>
                              <a:rPr lang="fr-FR" sz="1400" b="0" i="1" smtClean="0">
                                <a:latin typeface="Cambria Math" panose="02040503050406030204" pitchFamily="18" charset="0"/>
                              </a:rPr>
                            </m:ctrlPr>
                          </m:accPr>
                          <m:e>
                            <m:r>
                              <a:rPr lang="fr-FR" sz="1400" b="0" i="1" smtClean="0">
                                <a:latin typeface="Cambria Math" panose="02040503050406030204" pitchFamily="18" charset="0"/>
                              </a:rPr>
                              <m:t>𝑓</m:t>
                            </m:r>
                          </m:e>
                        </m:acc>
                      </m:e>
                      <m:sub>
                        <m:r>
                          <a:rPr lang="fr-FR" sz="1400" b="0" i="1" smtClean="0">
                            <a:latin typeface="Cambria Math" panose="02040503050406030204" pitchFamily="18" charset="0"/>
                          </a:rPr>
                          <m:t>𝑄</m:t>
                        </m:r>
                      </m:sub>
                    </m:sSub>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𝑞</m:t>
                        </m:r>
                        <m:r>
                          <a:rPr lang="fr-FR" sz="1400" b="0" i="1" smtClean="0">
                            <a:latin typeface="Cambria Math" panose="02040503050406030204" pitchFamily="18" charset="0"/>
                          </a:rPr>
                          <m:t>;</m:t>
                        </m:r>
                        <m:r>
                          <a:rPr lang="fr-FR" sz="1400" b="0" i="1" smtClean="0">
                            <a:latin typeface="Cambria Math" panose="02040503050406030204" pitchFamily="18" charset="0"/>
                          </a:rPr>
                          <m:t>h</m:t>
                        </m:r>
                      </m:e>
                    </m:d>
                    <m:r>
                      <a:rPr lang="fr-FR" sz="1400" b="0" i="1" smtClean="0">
                        <a:latin typeface="Cambria Math" panose="02040503050406030204" pitchFamily="18" charset="0"/>
                      </a:rPr>
                      <m:t>=</m:t>
                    </m:r>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1</m:t>
                        </m:r>
                      </m:num>
                      <m:den>
                        <m:r>
                          <a:rPr lang="fr-FR" sz="1400" b="0" i="1" smtClean="0">
                            <a:latin typeface="Cambria Math" panose="02040503050406030204" pitchFamily="18" charset="0"/>
                          </a:rPr>
                          <m:t>𝑛</m:t>
                        </m:r>
                      </m:den>
                    </m:f>
                    <m:nary>
                      <m:naryPr>
                        <m:chr m:val="∑"/>
                        <m:ctrlPr>
                          <a:rPr lang="fr-FR" sz="1400" b="0" i="1" smtClean="0">
                            <a:latin typeface="Cambria Math" panose="02040503050406030204" pitchFamily="18" charset="0"/>
                          </a:rPr>
                        </m:ctrlPr>
                      </m:naryPr>
                      <m:sub>
                        <m:r>
                          <m:rPr>
                            <m:brk m:alnAt="23"/>
                          </m:rPr>
                          <a:rPr lang="fr-FR" sz="1400" b="0" i="1" smtClean="0">
                            <a:latin typeface="Cambria Math" panose="02040503050406030204" pitchFamily="18" charset="0"/>
                          </a:rPr>
                          <m:t>𝑖</m:t>
                        </m:r>
                        <m:r>
                          <a:rPr lang="fr-FR" sz="1400" b="0" i="1" smtClean="0">
                            <a:latin typeface="Cambria Math" panose="02040503050406030204" pitchFamily="18" charset="0"/>
                          </a:rPr>
                          <m:t>=1</m:t>
                        </m:r>
                      </m:sub>
                      <m:sup>
                        <m:r>
                          <a:rPr lang="fr-FR" sz="1400" b="0" i="1" smtClean="0">
                            <a:latin typeface="Cambria Math" panose="02040503050406030204" pitchFamily="18" charset="0"/>
                          </a:rPr>
                          <m:t>𝑛</m:t>
                        </m:r>
                      </m:sup>
                      <m:e>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𝐾</m:t>
                            </m:r>
                          </m:e>
                          <m:sub>
                            <m:r>
                              <a:rPr lang="fr-FR" sz="1400" b="0" i="1" smtClean="0">
                                <a:latin typeface="Cambria Math" panose="02040503050406030204" pitchFamily="18" charset="0"/>
                              </a:rPr>
                              <m:t>h</m:t>
                            </m:r>
                          </m:sub>
                        </m:sSub>
                        <m:r>
                          <a:rPr lang="fr-FR" sz="1400" b="0" i="1" smtClean="0">
                            <a:latin typeface="Cambria Math" panose="02040503050406030204" pitchFamily="18" charset="0"/>
                          </a:rPr>
                          <m:t>(</m:t>
                        </m:r>
                        <m:r>
                          <a:rPr lang="fr-FR" sz="1400" b="0" i="1" smtClean="0">
                            <a:latin typeface="Cambria Math" panose="02040503050406030204" pitchFamily="18" charset="0"/>
                          </a:rPr>
                          <m:t>𝑞</m:t>
                        </m:r>
                        <m:r>
                          <a:rPr lang="fr-FR" sz="1400" b="0" i="1" smtClean="0">
                            <a:latin typeface="Cambria Math" panose="02040503050406030204" pitchFamily="18" charset="0"/>
                          </a:rPr>
                          <m:t>,</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𝑞</m:t>
                            </m:r>
                          </m:e>
                          <m:sub>
                            <m:r>
                              <a:rPr lang="fr-FR" sz="1400" b="0" i="1" smtClean="0">
                                <a:latin typeface="Cambria Math" panose="02040503050406030204" pitchFamily="18" charset="0"/>
                              </a:rPr>
                              <m:t>𝑖</m:t>
                            </m:r>
                          </m:sub>
                        </m:sSub>
                        <m:r>
                          <a:rPr lang="fr-FR" sz="1400" b="0" i="1" smtClean="0">
                            <a:latin typeface="Cambria Math" panose="02040503050406030204" pitchFamily="18" charset="0"/>
                          </a:rPr>
                          <m:t>)</m:t>
                        </m:r>
                      </m:e>
                    </m:nary>
                  </m:oMath>
                </a14:m>
                <a:endParaRPr lang="fr-FR" sz="1600" dirty="0"/>
              </a:p>
              <a:p>
                <a:pPr>
                  <a:spcAft>
                    <a:spcPts val="1200"/>
                  </a:spcAft>
                </a:pPr>
                <a14:m>
                  <m:oMath xmlns:m="http://schemas.openxmlformats.org/officeDocument/2006/math">
                    <m:r>
                      <a:rPr lang="fr-FR" sz="1600" b="0" i="1" smtClean="0">
                        <a:latin typeface="Cambria Math" panose="02040503050406030204" pitchFamily="18" charset="0"/>
                      </a:rPr>
                      <m:t>h</m:t>
                    </m:r>
                  </m:oMath>
                </a14:m>
                <a:r>
                  <a:rPr lang="fr-FR" sz="1600" dirty="0"/>
                  <a:t> (paramètre de largeur de bande) doit être aussi petit que possible</a:t>
                </a:r>
              </a:p>
              <a:p>
                <a:pPr>
                  <a:spcAft>
                    <a:spcPts val="1200"/>
                  </a:spcAft>
                </a:pPr>
                <a14:m>
                  <m:oMath xmlns:m="http://schemas.openxmlformats.org/officeDocument/2006/math">
                    <m:sSub>
                      <m:sSubPr>
                        <m:ctrlPr>
                          <a:rPr lang="fr-FR" sz="1600" b="0" i="1" smtClean="0">
                            <a:latin typeface="Cambria Math" panose="02040503050406030204" pitchFamily="18" charset="0"/>
                            <a:sym typeface="Wingdings" panose="05000000000000000000" pitchFamily="2" charset="2"/>
                          </a:rPr>
                        </m:ctrlPr>
                      </m:sSubPr>
                      <m:e>
                        <m:r>
                          <a:rPr lang="fr-FR" sz="1600" b="0" i="1" smtClean="0">
                            <a:latin typeface="Cambria Math" panose="02040503050406030204" pitchFamily="18" charset="0"/>
                            <a:sym typeface="Wingdings" panose="05000000000000000000" pitchFamily="2" charset="2"/>
                          </a:rPr>
                          <m:t>𝐾</m:t>
                        </m:r>
                      </m:e>
                      <m:sub>
                        <m:r>
                          <a:rPr lang="fr-FR" sz="1600" b="0" i="1" smtClean="0">
                            <a:latin typeface="Cambria Math" panose="02040503050406030204" pitchFamily="18" charset="0"/>
                            <a:sym typeface="Wingdings" panose="05000000000000000000" pitchFamily="2" charset="2"/>
                          </a:rPr>
                          <m:t>h</m:t>
                        </m:r>
                      </m:sub>
                    </m:sSub>
                  </m:oMath>
                </a14:m>
                <a:r>
                  <a:rPr lang="fr-FR" sz="1600" dirty="0">
                    <a:sym typeface="Wingdings" panose="05000000000000000000" pitchFamily="2" charset="2"/>
                  </a:rPr>
                  <a:t> : utilisation d’un</a:t>
                </a:r>
                <a:r>
                  <a:rPr lang="fr-FR" sz="1600" dirty="0"/>
                  <a:t> noyau de von Mises</a:t>
                </a:r>
                <a:endParaRPr lang="fr-FR" dirty="0"/>
              </a:p>
              <a:p>
                <a:endParaRPr lang="fr-FR" sz="1600" dirty="0"/>
              </a:p>
              <a:p>
                <a:endParaRPr lang="fr-FR" sz="1600" dirty="0"/>
              </a:p>
              <a:p>
                <a:endParaRPr lang="fr-FR" sz="1600"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Estimation de la densité angulaire</a:t>
            </a:r>
          </a:p>
        </p:txBody>
      </p:sp>
      <p:pic>
        <p:nvPicPr>
          <p:cNvPr id="6" name="Image 5" descr="Une image contenant texte, ligne, diagramme, Police&#10;&#10;Le contenu généré par l’IA peut être incorrect.">
            <a:extLst>
              <a:ext uri="{FF2B5EF4-FFF2-40B4-BE49-F238E27FC236}">
                <a16:creationId xmlns:a16="http://schemas.microsoft.com/office/drawing/2014/main" id="{B256F3E2-B958-765C-B738-AAD2CC08D586}"/>
              </a:ext>
            </a:extLst>
          </p:cNvPr>
          <p:cNvPicPr>
            <a:picLocks noChangeAspect="1"/>
          </p:cNvPicPr>
          <p:nvPr/>
        </p:nvPicPr>
        <p:blipFill>
          <a:blip r:embed="rId3"/>
          <a:stretch>
            <a:fillRect/>
          </a:stretch>
        </p:blipFill>
        <p:spPr>
          <a:xfrm>
            <a:off x="792000" y="3358195"/>
            <a:ext cx="7560000" cy="2918779"/>
          </a:xfrm>
          <a:prstGeom prst="rect">
            <a:avLst/>
          </a:prstGeom>
        </p:spPr>
      </p:pic>
      <p:sp>
        <p:nvSpPr>
          <p:cNvPr id="8" name="ZoneTexte 7">
            <a:extLst>
              <a:ext uri="{FF2B5EF4-FFF2-40B4-BE49-F238E27FC236}">
                <a16:creationId xmlns:a16="http://schemas.microsoft.com/office/drawing/2014/main" id="{68D827F7-9AED-E53D-75B6-7BC4226CFDDD}"/>
              </a:ext>
            </a:extLst>
          </p:cNvPr>
          <p:cNvSpPr txBox="1"/>
          <p:nvPr/>
        </p:nvSpPr>
        <p:spPr>
          <a:xfrm>
            <a:off x="6768000" y="6048000"/>
            <a:ext cx="2224520" cy="307777"/>
          </a:xfrm>
          <a:prstGeom prst="rect">
            <a:avLst/>
          </a:prstGeom>
          <a:noFill/>
        </p:spPr>
        <p:txBody>
          <a:bodyPr wrap="none" rtlCol="0">
            <a:spAutoFit/>
          </a:bodyPr>
          <a:lstStyle/>
          <a:p>
            <a:r>
              <a:rPr lang="fr-FR" sz="1400" i="1" dirty="0"/>
              <a:t>Murphy-</a:t>
            </a:r>
            <a:r>
              <a:rPr lang="fr-FR" sz="1400" i="1" dirty="0" err="1"/>
              <a:t>Barltrop</a:t>
            </a:r>
            <a:r>
              <a:rPr lang="fr-FR" sz="1400" i="1" dirty="0"/>
              <a:t> et al, 2024</a:t>
            </a:r>
          </a:p>
        </p:txBody>
      </p:sp>
    </p:spTree>
    <p:extLst>
      <p:ext uri="{BB962C8B-B14F-4D97-AF65-F5344CB8AC3E}">
        <p14:creationId xmlns:p14="http://schemas.microsoft.com/office/powerpoint/2010/main" val="2599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pPr>
                  <a:spcAft>
                    <a:spcPts val="1200"/>
                  </a:spcAft>
                </a:pPr>
                <a:r>
                  <a:rPr lang="fr-FR" sz="1600" dirty="0"/>
                  <a:t>Choix du seuil variable : équivalent à une analyse POT non-stationnaire sur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𝑅</m:t>
                        </m:r>
                      </m:e>
                      <m:sub>
                        <m:r>
                          <a:rPr lang="fr-FR" sz="1600" b="0" i="1" smtClean="0">
                            <a:latin typeface="Cambria Math" panose="02040503050406030204" pitchFamily="18" charset="0"/>
                          </a:rPr>
                          <m:t>𝑞</m:t>
                        </m:r>
                      </m:sub>
                    </m:sSub>
                  </m:oMath>
                </a14:m>
                <a:endParaRPr lang="fr-FR" sz="1600" dirty="0"/>
              </a:p>
              <a:p>
                <a:pPr>
                  <a:spcAft>
                    <a:spcPts val="1200"/>
                  </a:spcAft>
                </a:pPr>
                <a:r>
                  <a:rPr lang="fr-FR" sz="1600" dirty="0"/>
                  <a:t>1. Inférence stationnaire locale : discrétisation de l’espace angulaire </a:t>
                </a:r>
                <a14:m>
                  <m:oMath xmlns:m="http://schemas.openxmlformats.org/officeDocument/2006/math">
                    <m:d>
                      <m:dPr>
                        <m:endChr m:val="]"/>
                        <m:ctrlPr>
                          <a:rPr lang="fr-FR" sz="1600" b="0" i="1" smtClean="0">
                            <a:latin typeface="Cambria Math" panose="02040503050406030204" pitchFamily="18" charset="0"/>
                          </a:rPr>
                        </m:ctrlPr>
                      </m:dPr>
                      <m:e>
                        <m:r>
                          <a:rPr lang="fr-FR" sz="1600" b="0" i="1" smtClean="0">
                            <a:latin typeface="Cambria Math" panose="02040503050406030204" pitchFamily="18" charset="0"/>
                          </a:rPr>
                          <m:t>−2,2</m:t>
                        </m:r>
                      </m:e>
                    </m:d>
                  </m:oMath>
                </a14:m>
                <a:r>
                  <a:rPr lang="fr-FR" sz="1600" dirty="0"/>
                  <a:t> en </a:t>
                </a:r>
                <a14:m>
                  <m:oMath xmlns:m="http://schemas.openxmlformats.org/officeDocument/2006/math">
                    <m:r>
                      <a:rPr lang="fr-FR" sz="1600" b="0" i="1" smtClean="0">
                        <a:latin typeface="Cambria Math" panose="02040503050406030204" pitchFamily="18" charset="0"/>
                      </a:rPr>
                      <m:t>𝑀</m:t>
                    </m:r>
                  </m:oMath>
                </a14:m>
                <a:r>
                  <a:rPr lang="fr-FR" sz="1600" dirty="0"/>
                  <a:t> classes et estimation sur les </a:t>
                </a:r>
                <a14:m>
                  <m:oMath xmlns:m="http://schemas.openxmlformats.org/officeDocument/2006/math">
                    <m:r>
                      <a:rPr lang="fr-FR" sz="1600" b="0" i="1" smtClean="0">
                        <a:latin typeface="Cambria Math" panose="02040503050406030204" pitchFamily="18" charset="0"/>
                      </a:rPr>
                      <m:t>𝑁</m:t>
                    </m:r>
                  </m:oMath>
                </a14:m>
                <a:r>
                  <a:rPr lang="fr-FR" sz="1600" dirty="0"/>
                  <a:t> valeurs angulaires les plus proches pour chaque classe</a:t>
                </a:r>
              </a:p>
              <a:p>
                <a:pPr>
                  <a:spcAft>
                    <a:spcPts val="1200"/>
                  </a:spcAft>
                </a:pPr>
                <a:r>
                  <a:rPr lang="fr-FR" sz="1600" dirty="0"/>
                  <a:t>2. Utilisation de GAM (</a:t>
                </a:r>
                <a:r>
                  <a:rPr lang="fr-FR" sz="1600" i="1" dirty="0" err="1"/>
                  <a:t>Generalised</a:t>
                </a:r>
                <a:r>
                  <a:rPr lang="fr-FR" sz="1600" i="1" dirty="0"/>
                  <a:t> Additive </a:t>
                </a:r>
                <a:r>
                  <a:rPr lang="fr-FR" sz="1600" i="1" dirty="0" err="1"/>
                  <a:t>Models</a:t>
                </a:r>
                <a:r>
                  <a:rPr lang="fr-FR" sz="1600" dirty="0"/>
                  <a:t>) pour une estimation régulière des 3 paramètres en fonction de l’angle </a:t>
                </a:r>
                <a14:m>
                  <m:oMath xmlns:m="http://schemas.openxmlformats.org/officeDocument/2006/math">
                    <m:r>
                      <a:rPr lang="fr-FR" sz="1600" i="1" dirty="0" smtClean="0">
                        <a:latin typeface="Cambria Math" panose="02040503050406030204" pitchFamily="18" charset="0"/>
                      </a:rPr>
                      <m:t>𝑄</m:t>
                    </m:r>
                  </m:oMath>
                </a14:m>
                <a:br>
                  <a:rPr lang="fr-FR" sz="1600" dirty="0"/>
                </a:br>
                <a14:m>
                  <m:oMath xmlns:m="http://schemas.openxmlformats.org/officeDocument/2006/math">
                    <m:r>
                      <a:rPr lang="fr-FR" sz="1600" b="0" i="1" smtClean="0">
                        <a:latin typeface="Cambria Math" panose="02040503050406030204" pitchFamily="18" charset="0"/>
                      </a:rPr>
                      <m:t>𝑔</m:t>
                    </m:r>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𝑞</m:t>
                        </m:r>
                      </m:e>
                    </m:d>
                    <m: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𝛽</m:t>
                        </m:r>
                      </m:e>
                      <m:sub>
                        <m:r>
                          <a:rPr lang="fr-FR" sz="1600" b="0" i="1" smtClean="0">
                            <a:latin typeface="Cambria Math" panose="02040503050406030204" pitchFamily="18" charset="0"/>
                          </a:rPr>
                          <m:t>0</m:t>
                        </m:r>
                      </m:sub>
                    </m:sSub>
                    <m:r>
                      <a:rPr lang="fr-FR" sz="1600" b="0" i="1" smtClean="0">
                        <a:latin typeface="Cambria Math" panose="02040503050406030204" pitchFamily="18" charset="0"/>
                      </a:rPr>
                      <m:t>+</m:t>
                    </m:r>
                    <m:nary>
                      <m:naryPr>
                        <m:chr m:val="∑"/>
                        <m:ctrlPr>
                          <a:rPr lang="fr-FR" sz="1600" b="0" i="1" smtClean="0">
                            <a:latin typeface="Cambria Math" panose="02040503050406030204" pitchFamily="18" charset="0"/>
                          </a:rPr>
                        </m:ctrlPr>
                      </m:naryPr>
                      <m:sub>
                        <m:r>
                          <m:rPr>
                            <m:brk m:alnAt="23"/>
                          </m:rPr>
                          <a:rPr lang="fr-FR" sz="1600" b="0" i="1" smtClean="0">
                            <a:latin typeface="Cambria Math" panose="02040503050406030204" pitchFamily="18" charset="0"/>
                          </a:rPr>
                          <m:t>𝑗</m:t>
                        </m:r>
                        <m:r>
                          <a:rPr lang="fr-FR" sz="1600" b="0" i="1" smtClean="0">
                            <a:latin typeface="Cambria Math" panose="02040503050406030204" pitchFamily="18" charset="0"/>
                          </a:rPr>
                          <m:t>=1</m:t>
                        </m:r>
                      </m:sub>
                      <m:sup>
                        <m:r>
                          <a:rPr lang="fr-FR" sz="1600" b="0" i="1" smtClean="0">
                            <a:latin typeface="Cambria Math" panose="02040503050406030204" pitchFamily="18" charset="0"/>
                          </a:rPr>
                          <m:t>𝑘</m:t>
                        </m:r>
                      </m:sup>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𝐵</m:t>
                            </m:r>
                          </m:e>
                          <m:sub>
                            <m:r>
                              <a:rPr lang="fr-FR" sz="1600" b="0" i="1" smtClean="0">
                                <a:latin typeface="Cambria Math" panose="02040503050406030204" pitchFamily="18" charset="0"/>
                              </a:rPr>
                              <m:t>𝑗</m:t>
                            </m:r>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𝑞</m:t>
                            </m:r>
                          </m:e>
                        </m:d>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𝛽</m:t>
                            </m:r>
                          </m:e>
                          <m:sub>
                            <m:r>
                              <a:rPr lang="fr-FR" sz="1600" b="0" i="1" smtClean="0">
                                <a:latin typeface="Cambria Math" panose="02040503050406030204" pitchFamily="18" charset="0"/>
                              </a:rPr>
                              <m:t>𝑗</m:t>
                            </m:r>
                          </m:sub>
                        </m:sSub>
                      </m:e>
                    </m:nary>
                  </m:oMath>
                </a14:m>
                <a:endParaRPr lang="fr-FR" sz="1600" dirty="0"/>
              </a:p>
              <a:p>
                <a:pPr lvl="1">
                  <a:spcAft>
                    <a:spcPts val="600"/>
                  </a:spcAft>
                </a:pP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𝐵</m:t>
                        </m:r>
                      </m:e>
                      <m:sub>
                        <m:r>
                          <a:rPr lang="fr-FR" sz="1500" b="0" i="1" smtClean="0">
                            <a:latin typeface="Cambria Math" panose="02040503050406030204" pitchFamily="18" charset="0"/>
                          </a:rPr>
                          <m:t>𝑗</m:t>
                        </m:r>
                      </m:sub>
                    </m:sSub>
                  </m:oMath>
                </a14:m>
                <a:r>
                  <a:rPr lang="fr-FR" sz="1500" dirty="0"/>
                  <a:t> : Fonctions de </a:t>
                </a:r>
                <a:r>
                  <a:rPr lang="fr-FR" sz="1500" dirty="0" err="1"/>
                  <a:t>splines</a:t>
                </a:r>
                <a:r>
                  <a:rPr lang="fr-FR" sz="1500" dirty="0"/>
                  <a:t> cubiques cycliques </a:t>
                </a:r>
              </a:p>
              <a:p>
                <a:pPr lvl="1">
                  <a:spcAft>
                    <a:spcPts val="600"/>
                  </a:spcAft>
                </a:pPr>
                <a:r>
                  <a:rPr lang="fr-FR" sz="1500" dirty="0"/>
                  <a:t>Définition du nombre de dimensions de base </a:t>
                </a:r>
                <a14:m>
                  <m:oMath xmlns:m="http://schemas.openxmlformats.org/officeDocument/2006/math">
                    <m:r>
                      <a:rPr lang="fr-FR" sz="1500" b="0" i="1" smtClean="0">
                        <a:latin typeface="Cambria Math" panose="02040503050406030204" pitchFamily="18" charset="0"/>
                      </a:rPr>
                      <m:t>𝑘</m:t>
                    </m:r>
                  </m:oMath>
                </a14:m>
                <a:r>
                  <a:rPr lang="fr-FR" sz="1500" dirty="0"/>
                  <a:t> </a:t>
                </a:r>
                <a:r>
                  <a:rPr lang="fr-FR" sz="1500" dirty="0">
                    <a:sym typeface="Wingdings" panose="05000000000000000000" pitchFamily="2" charset="2"/>
                  </a:rPr>
                  <a:t> l’approche 1 est utile</a:t>
                </a:r>
                <a:endParaRPr lang="fr-FR" sz="1500" dirty="0"/>
              </a:p>
              <a:p>
                <a:pPr lvl="1">
                  <a:spcAft>
                    <a:spcPts val="600"/>
                  </a:spcAft>
                </a:pPr>
                <a:r>
                  <a:rPr lang="fr-FR" sz="1500" dirty="0"/>
                  <a:t>Nœuds positionnés aux quantiles empiriques de </a:t>
                </a:r>
                <a14:m>
                  <m:oMath xmlns:m="http://schemas.openxmlformats.org/officeDocument/2006/math">
                    <m:r>
                      <a:rPr lang="fr-FR" sz="1500" b="0" i="1" smtClean="0">
                        <a:latin typeface="Cambria Math" panose="02040503050406030204" pitchFamily="18" charset="0"/>
                      </a:rPr>
                      <m:t>𝑄</m:t>
                    </m:r>
                  </m:oMath>
                </a14:m>
                <a:endParaRPr lang="fr-FR" sz="1500" dirty="0"/>
              </a:p>
              <a:p>
                <a:pPr lvl="1">
                  <a:spcAft>
                    <a:spcPts val="600"/>
                  </a:spcAft>
                </a:pPr>
                <a:r>
                  <a:rPr lang="fr-FR" sz="1500" dirty="0"/>
                  <a:t>Estimation par </a:t>
                </a:r>
                <a:r>
                  <a:rPr lang="fr-FR" sz="1500" dirty="0" err="1"/>
                  <a:t>Restricted</a:t>
                </a:r>
                <a:r>
                  <a:rPr lang="fr-FR" sz="1500" dirty="0"/>
                  <a:t> Maximum </a:t>
                </a:r>
                <a:r>
                  <a:rPr lang="fr-FR" sz="1500" dirty="0" err="1"/>
                  <a:t>Likelihood</a:t>
                </a:r>
                <a:r>
                  <a:rPr lang="fr-FR" sz="1500" dirty="0"/>
                  <a:t> (REML</a:t>
                </a:r>
                <a:r>
                  <a:rPr lang="fr-FR" dirty="0"/>
                  <a:t>)</a:t>
                </a:r>
              </a:p>
              <a:p>
                <a:r>
                  <a:rPr lang="fr-FR" sz="1600" dirty="0"/>
                  <a:t>Application de cette méthode pour le seuil, puis pour les paramètres de forme et d’échelle de la GPD</a:t>
                </a:r>
              </a:p>
              <a:p>
                <a:endParaRPr lang="fr-FR" sz="1600" dirty="0"/>
              </a:p>
              <a:p>
                <a:endParaRPr lang="fr-FR" sz="1600"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476"/>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Estimation de la distribution conditionnelle de la variable radiale</a:t>
            </a:r>
          </a:p>
        </p:txBody>
      </p:sp>
    </p:spTree>
    <p:extLst>
      <p:ext uri="{BB962C8B-B14F-4D97-AF65-F5344CB8AC3E}">
        <p14:creationId xmlns:p14="http://schemas.microsoft.com/office/powerpoint/2010/main" val="405311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p:sp>
        <p:nvSpPr>
          <p:cNvPr id="4" name="Espace réservé du texte 3"/>
          <p:cNvSpPr>
            <a:spLocks noGrp="1"/>
          </p:cNvSpPr>
          <p:nvPr>
            <p:ph type="body" sz="quarter" idx="14"/>
          </p:nvPr>
        </p:nvSpPr>
        <p:spPr/>
        <p:txBody>
          <a:bodyPr/>
          <a:lstStyle/>
          <a:p>
            <a:r>
              <a:rPr lang="fr-FR" dirty="0"/>
              <a:t>Estimation de la distribution conditionnelle de la variable radiale</a:t>
            </a:r>
          </a:p>
        </p:txBody>
      </p:sp>
      <p:pic>
        <p:nvPicPr>
          <p:cNvPr id="7" name="Image 6">
            <a:extLst>
              <a:ext uri="{FF2B5EF4-FFF2-40B4-BE49-F238E27FC236}">
                <a16:creationId xmlns:a16="http://schemas.microsoft.com/office/drawing/2014/main" id="{9CBE6724-30B4-3F73-92C0-EA83F8EED559}"/>
              </a:ext>
            </a:extLst>
          </p:cNvPr>
          <p:cNvPicPr>
            <a:picLocks noChangeAspect="1"/>
          </p:cNvPicPr>
          <p:nvPr/>
        </p:nvPicPr>
        <p:blipFill>
          <a:blip r:embed="rId2"/>
          <a:srcRect b="1194"/>
          <a:stretch/>
        </p:blipFill>
        <p:spPr>
          <a:xfrm>
            <a:off x="-3" y="1595376"/>
            <a:ext cx="9144000" cy="3667249"/>
          </a:xfrm>
          <a:prstGeom prst="rect">
            <a:avLst/>
          </a:prstGeom>
        </p:spPr>
      </p:pic>
      <p:sp>
        <p:nvSpPr>
          <p:cNvPr id="8" name="ZoneTexte 7">
            <a:extLst>
              <a:ext uri="{FF2B5EF4-FFF2-40B4-BE49-F238E27FC236}">
                <a16:creationId xmlns:a16="http://schemas.microsoft.com/office/drawing/2014/main" id="{68D827F7-9AED-E53D-75B6-7BC4226CFDDD}"/>
              </a:ext>
            </a:extLst>
          </p:cNvPr>
          <p:cNvSpPr txBox="1"/>
          <p:nvPr/>
        </p:nvSpPr>
        <p:spPr>
          <a:xfrm>
            <a:off x="6768000" y="6048000"/>
            <a:ext cx="2224520" cy="307777"/>
          </a:xfrm>
          <a:prstGeom prst="rect">
            <a:avLst/>
          </a:prstGeom>
          <a:noFill/>
        </p:spPr>
        <p:txBody>
          <a:bodyPr wrap="none" rtlCol="0">
            <a:spAutoFit/>
          </a:bodyPr>
          <a:lstStyle/>
          <a:p>
            <a:r>
              <a:rPr lang="fr-FR" sz="1400" i="1" dirty="0"/>
              <a:t>Murphy-</a:t>
            </a:r>
            <a:r>
              <a:rPr lang="fr-FR" sz="1400" i="1" dirty="0" err="1"/>
              <a:t>Barltrop</a:t>
            </a:r>
            <a:r>
              <a:rPr lang="fr-FR" sz="1400" i="1" dirty="0"/>
              <a:t> et al, 2024</a:t>
            </a:r>
          </a:p>
        </p:txBody>
      </p:sp>
    </p:spTree>
    <p:extLst>
      <p:ext uri="{BB962C8B-B14F-4D97-AF65-F5344CB8AC3E}">
        <p14:creationId xmlns:p14="http://schemas.microsoft.com/office/powerpoint/2010/main" val="3313078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pPr>
                  <a:spcAft>
                    <a:spcPts val="1200"/>
                  </a:spcAft>
                </a:pPr>
                <a:r>
                  <a:rPr lang="fr-FR" sz="1600" dirty="0"/>
                  <a:t>Besoin de paramétriser la largeur de bande de la densité angulaire ; la fonction de seuil (choix du quantile) ; et 2 paramètres de complexité (nombre de nœuds des </a:t>
                </a:r>
                <a:r>
                  <a:rPr lang="fr-FR" sz="1600" dirty="0" err="1"/>
                  <a:t>GAMs</a:t>
                </a:r>
                <a:r>
                  <a:rPr lang="fr-FR" sz="1600" dirty="0"/>
                  <a:t>) pour le seuil et le paramètre d’échelle + seuil (</a:t>
                </a:r>
                <a14:m>
                  <m:oMath xmlns:m="http://schemas.openxmlformats.org/officeDocument/2006/math">
                    <m:r>
                      <a:rPr lang="fr-FR" sz="1600" b="0" i="1" dirty="0" smtClean="0">
                        <a:latin typeface="Cambria Math" panose="02040503050406030204" pitchFamily="18" charset="0"/>
                      </a:rPr>
                      <m:t>𝐾</m:t>
                    </m:r>
                  </m:oMath>
                </a14:m>
                <a:r>
                  <a:rPr lang="fr-FR" sz="1600" dirty="0"/>
                  <a:t>) et paramètre de forme de la GPD (</a:t>
                </a:r>
                <a14:m>
                  <m:oMath xmlns:m="http://schemas.openxmlformats.org/officeDocument/2006/math">
                    <m:sSub>
                      <m:sSubPr>
                        <m:ctrlPr>
                          <a:rPr lang="fr-FR" sz="1600" i="1" dirty="0" smtClean="0">
                            <a:latin typeface="Cambria Math" panose="02040503050406030204" pitchFamily="18" charset="0"/>
                          </a:rPr>
                        </m:ctrlPr>
                      </m:sSubPr>
                      <m:e>
                        <m:r>
                          <a:rPr lang="fr-FR" sz="1600" b="0" i="1" dirty="0" smtClean="0">
                            <a:latin typeface="Cambria Math" panose="02040503050406030204" pitchFamily="18" charset="0"/>
                          </a:rPr>
                          <m:t>𝐾</m:t>
                        </m:r>
                      </m:e>
                      <m:sub>
                        <m:r>
                          <a:rPr lang="fr-FR" sz="1600" b="0" i="1" dirty="0" smtClean="0">
                            <a:latin typeface="Cambria Math" panose="02040503050406030204" pitchFamily="18" charset="0"/>
                          </a:rPr>
                          <m:t>𝑠</m:t>
                        </m:r>
                      </m:sub>
                    </m:sSub>
                  </m:oMath>
                </a14:m>
                <a:r>
                  <a:rPr lang="fr-FR" sz="1600" dirty="0"/>
                  <a:t>)</a:t>
                </a:r>
              </a:p>
              <a:p>
                <a:pPr>
                  <a:spcAft>
                    <a:spcPts val="1200"/>
                  </a:spcAft>
                </a:pPr>
                <a:r>
                  <a:rPr lang="fr-FR" sz="1600" dirty="0"/>
                  <a:t>Illustration pour 3 jeux de données </a:t>
                </a:r>
                <a14:m>
                  <m:oMath xmlns:m="http://schemas.openxmlformats.org/officeDocument/2006/math">
                    <m:sSub>
                      <m:sSubPr>
                        <m:ctrlPr>
                          <a:rPr lang="fr-FR" sz="1600" b="0" i="1" dirty="0" smtClean="0">
                            <a:latin typeface="Cambria Math" panose="02040503050406030204" pitchFamily="18" charset="0"/>
                          </a:rPr>
                        </m:ctrlPr>
                      </m:sSubPr>
                      <m:e>
                        <m:r>
                          <a:rPr lang="fr-FR" sz="1600" i="1" dirty="0" smtClean="0">
                            <a:latin typeface="Cambria Math" panose="02040503050406030204" pitchFamily="18" charset="0"/>
                          </a:rPr>
                          <m:t>𝐻</m:t>
                        </m:r>
                      </m:e>
                      <m:sub>
                        <m:r>
                          <a:rPr lang="fr-FR" sz="1600" i="1" dirty="0" smtClean="0">
                            <a:latin typeface="Cambria Math" panose="02040503050406030204" pitchFamily="18" charset="0"/>
                          </a:rPr>
                          <m:t>𝑠</m:t>
                        </m:r>
                      </m:sub>
                    </m:sSub>
                    <m:r>
                      <a:rPr lang="fr-FR" sz="1600" i="1" dirty="0" smtClean="0">
                        <a:latin typeface="Cambria Math" panose="02040503050406030204" pitchFamily="18" charset="0"/>
                      </a:rPr>
                      <m:t>/</m:t>
                    </m:r>
                    <m:sSub>
                      <m:sSubPr>
                        <m:ctrlPr>
                          <a:rPr lang="fr-FR" sz="1600" b="0" i="1" dirty="0" smtClean="0">
                            <a:latin typeface="Cambria Math" panose="02040503050406030204" pitchFamily="18" charset="0"/>
                          </a:rPr>
                        </m:ctrlPr>
                      </m:sSubPr>
                      <m:e>
                        <m:r>
                          <a:rPr lang="fr-FR" sz="1600" i="1" dirty="0" err="1">
                            <a:latin typeface="Cambria Math" panose="02040503050406030204" pitchFamily="18" charset="0"/>
                          </a:rPr>
                          <m:t>𝑇</m:t>
                        </m:r>
                      </m:e>
                      <m:sub>
                        <m:r>
                          <a:rPr lang="fr-FR" sz="1600" i="1" dirty="0" err="1">
                            <a:latin typeface="Cambria Math" panose="02040503050406030204" pitchFamily="18" charset="0"/>
                          </a:rPr>
                          <m:t>𝑧</m:t>
                        </m:r>
                      </m:sub>
                    </m:sSub>
                  </m:oMath>
                </a14:m>
                <a:r>
                  <a:rPr lang="fr-FR" dirty="0"/>
                  <a:t> </a:t>
                </a:r>
                <a:r>
                  <a:rPr lang="fr-FR" sz="1600" dirty="0"/>
                  <a:t>(ici : contours HDR)</a:t>
                </a:r>
                <a:endParaRPr lang="fr-FR" dirty="0"/>
              </a:p>
              <a:p>
                <a:pPr marL="0" indent="0">
                  <a:buNone/>
                </a:pPr>
                <a:endParaRPr lang="fr-FR" dirty="0"/>
              </a:p>
              <a:p>
                <a:endParaRPr lang="fr-FR" dirty="0"/>
              </a:p>
              <a:p>
                <a:endParaRPr lang="fr-FR" dirty="0"/>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r="-796"/>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Densité bivariée et tracé des contours</a:t>
            </a:r>
          </a:p>
        </p:txBody>
      </p:sp>
      <p:pic>
        <p:nvPicPr>
          <p:cNvPr id="7" name="Image 6">
            <a:extLst>
              <a:ext uri="{FF2B5EF4-FFF2-40B4-BE49-F238E27FC236}">
                <a16:creationId xmlns:a16="http://schemas.microsoft.com/office/drawing/2014/main" id="{8215D819-E9C1-2A94-F3E6-A83E268E212D}"/>
              </a:ext>
            </a:extLst>
          </p:cNvPr>
          <p:cNvPicPr>
            <a:picLocks noChangeAspect="1"/>
          </p:cNvPicPr>
          <p:nvPr/>
        </p:nvPicPr>
        <p:blipFill>
          <a:blip r:embed="rId3"/>
          <a:stretch>
            <a:fillRect/>
          </a:stretch>
        </p:blipFill>
        <p:spPr>
          <a:xfrm>
            <a:off x="-3" y="2564884"/>
            <a:ext cx="9144000" cy="3712090"/>
          </a:xfrm>
          <a:prstGeom prst="rect">
            <a:avLst/>
          </a:prstGeom>
        </p:spPr>
      </p:pic>
      <p:sp>
        <p:nvSpPr>
          <p:cNvPr id="8" name="ZoneTexte 7">
            <a:extLst>
              <a:ext uri="{FF2B5EF4-FFF2-40B4-BE49-F238E27FC236}">
                <a16:creationId xmlns:a16="http://schemas.microsoft.com/office/drawing/2014/main" id="{A1B90D93-965F-E4F4-31DA-4C090F015CE9}"/>
              </a:ext>
            </a:extLst>
          </p:cNvPr>
          <p:cNvSpPr txBox="1"/>
          <p:nvPr/>
        </p:nvSpPr>
        <p:spPr>
          <a:xfrm>
            <a:off x="6768000" y="6048000"/>
            <a:ext cx="2224520" cy="307777"/>
          </a:xfrm>
          <a:prstGeom prst="rect">
            <a:avLst/>
          </a:prstGeom>
          <a:noFill/>
        </p:spPr>
        <p:txBody>
          <a:bodyPr wrap="none" rtlCol="0">
            <a:spAutoFit/>
          </a:bodyPr>
          <a:lstStyle/>
          <a:p>
            <a:r>
              <a:rPr lang="fr-FR" sz="1400" i="1" dirty="0"/>
              <a:t>Murphy-</a:t>
            </a:r>
            <a:r>
              <a:rPr lang="fr-FR" sz="1400" i="1" dirty="0" err="1"/>
              <a:t>Barltrop</a:t>
            </a:r>
            <a:r>
              <a:rPr lang="fr-FR" sz="1400" i="1" dirty="0"/>
              <a:t> et al, 2024</a:t>
            </a:r>
          </a:p>
        </p:txBody>
      </p:sp>
      <p:pic>
        <p:nvPicPr>
          <p:cNvPr id="6" name="Image 5" descr="Une image contenant texte, capture d’écran&#10;&#10;Le contenu généré par l’IA peut être incorrect.">
            <a:extLst>
              <a:ext uri="{FF2B5EF4-FFF2-40B4-BE49-F238E27FC236}">
                <a16:creationId xmlns:a16="http://schemas.microsoft.com/office/drawing/2014/main" id="{C8B80E33-F2E8-EC74-16D2-200BA6594714}"/>
              </a:ext>
            </a:extLst>
          </p:cNvPr>
          <p:cNvPicPr>
            <a:picLocks noChangeAspect="1"/>
          </p:cNvPicPr>
          <p:nvPr/>
        </p:nvPicPr>
        <p:blipFill>
          <a:blip r:embed="rId4"/>
          <a:stretch>
            <a:fillRect/>
          </a:stretch>
        </p:blipFill>
        <p:spPr>
          <a:xfrm>
            <a:off x="0" y="2641154"/>
            <a:ext cx="9144000" cy="3675221"/>
          </a:xfrm>
          <a:prstGeom prst="rect">
            <a:avLst/>
          </a:prstGeom>
        </p:spPr>
      </p:pic>
    </p:spTree>
    <p:extLst>
      <p:ext uri="{BB962C8B-B14F-4D97-AF65-F5344CB8AC3E}">
        <p14:creationId xmlns:p14="http://schemas.microsoft.com/office/powerpoint/2010/main" val="171727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mc:Choice xmlns:a14="http://schemas.microsoft.com/office/drawing/2010/main" Requires="a14">
          <p:sp>
            <p:nvSpPr>
              <p:cNvPr id="3" name="Espace réservé du contenu 2"/>
              <p:cNvSpPr>
                <a:spLocks noGrp="1"/>
              </p:cNvSpPr>
              <p:nvPr>
                <p:ph sz="quarter" idx="13"/>
              </p:nvPr>
            </p:nvSpPr>
            <p:spPr/>
            <p:txBody>
              <a:bodyPr/>
              <a:lstStyle/>
              <a:p>
                <a:pPr>
                  <a:spcAft>
                    <a:spcPts val="1200"/>
                  </a:spcAft>
                </a:pPr>
                <a:r>
                  <a:rPr lang="fr-FR" sz="1600" dirty="0"/>
                  <a:t>Normalisation des données pour obtenir moyenne nulle et variance unitaire</a:t>
                </a:r>
              </a:p>
              <a:p>
                <a:pPr>
                  <a:spcAft>
                    <a:spcPts val="1200"/>
                  </a:spcAft>
                </a:pPr>
                <a:r>
                  <a:rPr lang="fr-FR" sz="1600" dirty="0"/>
                  <a:t>Transformation en coordonnées polaires (norme L1)</a:t>
                </a:r>
              </a:p>
              <a:p>
                <a:pPr>
                  <a:spcAft>
                    <a:spcPts val="1200"/>
                  </a:spcAft>
                </a:pPr>
                <a:r>
                  <a:rPr lang="fr-FR" sz="1600" dirty="0"/>
                  <a:t>Estimation du 95</a:t>
                </a:r>
                <a:r>
                  <a:rPr lang="fr-FR" sz="1600" baseline="30000" dirty="0"/>
                  <a:t>ème</a:t>
                </a:r>
                <a:r>
                  <a:rPr lang="fr-FR" sz="1600" dirty="0"/>
                  <a:t> centile (ligne rouge) </a:t>
                </a:r>
                <a:br>
                  <a:rPr lang="fr-FR" sz="1600" dirty="0"/>
                </a:br>
                <a:r>
                  <a:rPr lang="fr-FR" sz="1600" dirty="0"/>
                  <a:t>avec </a:t>
                </a:r>
                <a14:m>
                  <m:oMath xmlns:m="http://schemas.openxmlformats.org/officeDocument/2006/math">
                    <m:r>
                      <a:rPr lang="fr-FR" sz="1600" b="0" i="1" dirty="0" smtClean="0">
                        <a:latin typeface="Cambria Math" panose="02040503050406030204" pitchFamily="18" charset="0"/>
                      </a:rPr>
                      <m:t>𝐾</m:t>
                    </m:r>
                    <m:r>
                      <a:rPr lang="fr-FR" sz="1600" b="0" i="1" dirty="0" smtClean="0">
                        <a:latin typeface="Cambria Math" panose="02040503050406030204" pitchFamily="18" charset="0"/>
                      </a:rPr>
                      <m:t>=10</m:t>
                    </m:r>
                  </m:oMath>
                </a14:m>
                <a:r>
                  <a:rPr lang="fr-FR" sz="1600" dirty="0"/>
                  <a:t> ou </a:t>
                </a:r>
                <a14:m>
                  <m:oMath xmlns:m="http://schemas.openxmlformats.org/officeDocument/2006/math">
                    <m:r>
                      <a:rPr lang="fr-FR" sz="1600" b="0" i="1" dirty="0" smtClean="0">
                        <a:latin typeface="Cambria Math" panose="02040503050406030204" pitchFamily="18" charset="0"/>
                      </a:rPr>
                      <m:t>𝐾</m:t>
                    </m:r>
                    <m:r>
                      <a:rPr lang="fr-FR" sz="1600" i="1" dirty="0">
                        <a:latin typeface="Cambria Math" panose="02040503050406030204" pitchFamily="18" charset="0"/>
                      </a:rPr>
                      <m:t>=30</m:t>
                    </m:r>
                  </m:oMath>
                </a14:m>
                <a:endParaRPr lang="fr-FR" sz="1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p:txBody>
          </p:sp>
        </mc:Choice>
        <mc:Fallback>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6" name="Image 5" descr="Une image contenant texte, capture d’écran, diagramme, Tracé&#10;&#10;Le contenu généré par l’IA peut être incorrect.">
            <a:extLst>
              <a:ext uri="{FF2B5EF4-FFF2-40B4-BE49-F238E27FC236}">
                <a16:creationId xmlns:a16="http://schemas.microsoft.com/office/drawing/2014/main" id="{37D0485A-0780-86E9-0AF6-CCC838C8514F}"/>
              </a:ext>
            </a:extLst>
          </p:cNvPr>
          <p:cNvPicPr>
            <a:picLocks noChangeAspect="1"/>
          </p:cNvPicPr>
          <p:nvPr/>
        </p:nvPicPr>
        <p:blipFill>
          <a:blip r:embed="rId4"/>
          <a:stretch>
            <a:fillRect/>
          </a:stretch>
        </p:blipFill>
        <p:spPr>
          <a:xfrm>
            <a:off x="66921" y="2535091"/>
            <a:ext cx="4042576" cy="2887555"/>
          </a:xfrm>
          <a:prstGeom prst="rect">
            <a:avLst/>
          </a:prstGeom>
        </p:spPr>
      </p:pic>
      <p:pic>
        <p:nvPicPr>
          <p:cNvPr id="22" name="Image 21" descr="Une image contenant texte, capture d’écran, diagramme&#10;&#10;Le contenu généré par l’IA peut être incorrect.">
            <a:extLst>
              <a:ext uri="{FF2B5EF4-FFF2-40B4-BE49-F238E27FC236}">
                <a16:creationId xmlns:a16="http://schemas.microsoft.com/office/drawing/2014/main" id="{DC7670E0-391C-83AC-7F9E-D6B8D8696E25}"/>
              </a:ext>
            </a:extLst>
          </p:cNvPr>
          <p:cNvPicPr>
            <a:picLocks noChangeAspect="1"/>
          </p:cNvPicPr>
          <p:nvPr/>
        </p:nvPicPr>
        <p:blipFill>
          <a:blip r:embed="rId5"/>
          <a:srcRect l="4776" t="8510" r="2707" b="9291"/>
          <a:stretch/>
        </p:blipFill>
        <p:spPr>
          <a:xfrm>
            <a:off x="5102242" y="4169445"/>
            <a:ext cx="3320936" cy="2107529"/>
          </a:xfrm>
          <a:prstGeom prst="rect">
            <a:avLst/>
          </a:prstGeom>
        </p:spPr>
      </p:pic>
      <p:cxnSp>
        <p:nvCxnSpPr>
          <p:cNvPr id="24" name="Connecteur droit avec flèche 23">
            <a:extLst>
              <a:ext uri="{FF2B5EF4-FFF2-40B4-BE49-F238E27FC236}">
                <a16:creationId xmlns:a16="http://schemas.microsoft.com/office/drawing/2014/main" id="{C7D5CD3A-993D-F31A-9B84-7F1FFC4AE6FD}"/>
              </a:ext>
            </a:extLst>
          </p:cNvPr>
          <p:cNvCxnSpPr>
            <a:cxnSpLocks/>
          </p:cNvCxnSpPr>
          <p:nvPr/>
        </p:nvCxnSpPr>
        <p:spPr>
          <a:xfrm>
            <a:off x="3621688" y="4056970"/>
            <a:ext cx="1235538" cy="52341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Connecteur droit avec flèche 25">
            <a:extLst>
              <a:ext uri="{FF2B5EF4-FFF2-40B4-BE49-F238E27FC236}">
                <a16:creationId xmlns:a16="http://schemas.microsoft.com/office/drawing/2014/main" id="{CE801F30-8ADB-E0CD-3756-7886C94A089D}"/>
              </a:ext>
            </a:extLst>
          </p:cNvPr>
          <p:cNvCxnSpPr>
            <a:cxnSpLocks/>
          </p:cNvCxnSpPr>
          <p:nvPr/>
        </p:nvCxnSpPr>
        <p:spPr>
          <a:xfrm flipV="1">
            <a:off x="3621687" y="3336971"/>
            <a:ext cx="1235539" cy="7116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9" name="Image 28" descr="Une image contenant texte, capture d’écran, diagramme&#10;&#10;Le contenu généré par l’IA peut être incorrect.">
            <a:extLst>
              <a:ext uri="{FF2B5EF4-FFF2-40B4-BE49-F238E27FC236}">
                <a16:creationId xmlns:a16="http://schemas.microsoft.com/office/drawing/2014/main" id="{E638EA51-388B-66AC-289B-167970616D43}"/>
              </a:ext>
            </a:extLst>
          </p:cNvPr>
          <p:cNvPicPr>
            <a:picLocks noChangeAspect="1"/>
          </p:cNvPicPr>
          <p:nvPr/>
        </p:nvPicPr>
        <p:blipFill>
          <a:blip r:embed="rId6"/>
          <a:srcRect l="3664" t="11159" r="2707"/>
          <a:stretch/>
        </p:blipFill>
        <p:spPr>
          <a:xfrm>
            <a:off x="5102242" y="1937492"/>
            <a:ext cx="3320936" cy="2250793"/>
          </a:xfrm>
          <a:prstGeom prst="rect">
            <a:avLst/>
          </a:prstGeom>
        </p:spPr>
      </p:pic>
      <mc:AlternateContent xmlns:mc="http://schemas.openxmlformats.org/markup-compatibility/2006" xmlns:a14="http://schemas.microsoft.com/office/drawing/2010/main">
        <mc:Choice Requires="a14">
          <p:sp>
            <p:nvSpPr>
              <p:cNvPr id="33" name="ZoneTexte 32">
                <a:extLst>
                  <a:ext uri="{FF2B5EF4-FFF2-40B4-BE49-F238E27FC236}">
                    <a16:creationId xmlns:a16="http://schemas.microsoft.com/office/drawing/2014/main" id="{CDE62ED1-6B99-2B5B-3882-99AA274A5C3E}"/>
                  </a:ext>
                </a:extLst>
              </p:cNvPr>
              <p:cNvSpPr txBox="1"/>
              <p:nvPr/>
            </p:nvSpPr>
            <p:spPr>
              <a:xfrm>
                <a:off x="3963798" y="2991110"/>
                <a:ext cx="11384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dirty="0" smtClean="0">
                          <a:latin typeface="Cambria Math" panose="02040503050406030204" pitchFamily="18" charset="0"/>
                        </a:rPr>
                        <m:t>𝐾</m:t>
                      </m:r>
                      <m:r>
                        <a:rPr lang="fr-FR" b="0" i="1" dirty="0">
                          <a:latin typeface="Cambria Math" panose="02040503050406030204" pitchFamily="18" charset="0"/>
                        </a:rPr>
                        <m:t>=10</m:t>
                      </m:r>
                    </m:oMath>
                  </m:oMathPara>
                </a14:m>
                <a:endParaRPr lang="fr-FR" dirty="0"/>
              </a:p>
            </p:txBody>
          </p:sp>
        </mc:Choice>
        <mc:Fallback xmlns="">
          <p:sp>
            <p:nvSpPr>
              <p:cNvPr id="33" name="ZoneTexte 32">
                <a:extLst>
                  <a:ext uri="{FF2B5EF4-FFF2-40B4-BE49-F238E27FC236}">
                    <a16:creationId xmlns:a16="http://schemas.microsoft.com/office/drawing/2014/main" id="{CDE62ED1-6B99-2B5B-3882-99AA274A5C3E}"/>
                  </a:ext>
                </a:extLst>
              </p:cNvPr>
              <p:cNvSpPr txBox="1">
                <a:spLocks noRot="1" noChangeAspect="1" noMove="1" noResize="1" noEditPoints="1" noAdjustHandles="1" noChangeArrowheads="1" noChangeShapeType="1" noTextEdit="1"/>
              </p:cNvSpPr>
              <p:nvPr/>
            </p:nvSpPr>
            <p:spPr>
              <a:xfrm>
                <a:off x="3963798" y="2991110"/>
                <a:ext cx="1138444" cy="369332"/>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4AC3757A-F00C-3054-3C7C-4BBDF5417134}"/>
                  </a:ext>
                </a:extLst>
              </p:cNvPr>
              <p:cNvSpPr txBox="1"/>
              <p:nvPr/>
            </p:nvSpPr>
            <p:spPr>
              <a:xfrm>
                <a:off x="3914140" y="4580389"/>
                <a:ext cx="11384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dirty="0" smtClean="0">
                          <a:latin typeface="Cambria Math" panose="02040503050406030204" pitchFamily="18" charset="0"/>
                        </a:rPr>
                        <m:t>𝐾</m:t>
                      </m:r>
                      <m:r>
                        <a:rPr lang="fr-FR" b="0" i="1" dirty="0">
                          <a:latin typeface="Cambria Math" panose="02040503050406030204" pitchFamily="18" charset="0"/>
                        </a:rPr>
                        <m:t>=</m:t>
                      </m:r>
                      <m:r>
                        <a:rPr lang="fr-FR" b="0" i="1" dirty="0" smtClean="0">
                          <a:latin typeface="Cambria Math" panose="02040503050406030204" pitchFamily="18" charset="0"/>
                        </a:rPr>
                        <m:t>3</m:t>
                      </m:r>
                      <m:r>
                        <a:rPr lang="fr-FR" b="0" i="1" dirty="0">
                          <a:latin typeface="Cambria Math" panose="02040503050406030204" pitchFamily="18" charset="0"/>
                        </a:rPr>
                        <m:t>0</m:t>
                      </m:r>
                    </m:oMath>
                  </m:oMathPara>
                </a14:m>
                <a:endParaRPr lang="fr-FR" dirty="0"/>
              </a:p>
            </p:txBody>
          </p:sp>
        </mc:Choice>
        <mc:Fallback xmlns="">
          <p:sp>
            <p:nvSpPr>
              <p:cNvPr id="5" name="ZoneTexte 4">
                <a:extLst>
                  <a:ext uri="{FF2B5EF4-FFF2-40B4-BE49-F238E27FC236}">
                    <a16:creationId xmlns:a16="http://schemas.microsoft.com/office/drawing/2014/main" id="{4AC3757A-F00C-3054-3C7C-4BBDF5417134}"/>
                  </a:ext>
                </a:extLst>
              </p:cNvPr>
              <p:cNvSpPr txBox="1">
                <a:spLocks noRot="1" noChangeAspect="1" noMove="1" noResize="1" noEditPoints="1" noAdjustHandles="1" noChangeArrowheads="1" noChangeShapeType="1" noTextEdit="1"/>
              </p:cNvSpPr>
              <p:nvPr/>
            </p:nvSpPr>
            <p:spPr>
              <a:xfrm>
                <a:off x="3914140" y="4580389"/>
                <a:ext cx="1138444" cy="369332"/>
              </a:xfrm>
              <a:prstGeom prst="rect">
                <a:avLst/>
              </a:prstGeom>
              <a:blipFill>
                <a:blip r:embed="rId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0127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DF9CF-0521-6512-1D99-542B180278F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525F304-CE13-B22E-3F6F-E5083554F1ED}"/>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341CB3E7-745E-0C2F-3129-DA2A4730DA15}"/>
                  </a:ext>
                </a:extLst>
              </p:cNvPr>
              <p:cNvSpPr>
                <a:spLocks noGrp="1"/>
              </p:cNvSpPr>
              <p:nvPr>
                <p:ph sz="quarter" idx="13"/>
              </p:nvPr>
            </p:nvSpPr>
            <p:spPr/>
            <p:txBody>
              <a:bodyPr/>
              <a:lstStyle/>
              <a:p>
                <a:pPr>
                  <a:spcAft>
                    <a:spcPts val="1200"/>
                  </a:spcAft>
                </a:pPr>
                <a:r>
                  <a:rPr lang="fr-FR" sz="1600" dirty="0"/>
                  <a:t>Estimation (GAM) des paramètres d’échelle et de forme de la GPD</a:t>
                </a:r>
                <a:br>
                  <a:rPr lang="fr-FR" sz="1600" b="1" i="1" dirty="0">
                    <a:solidFill>
                      <a:schemeClr val="accent1">
                        <a:lumMod val="75000"/>
                      </a:schemeClr>
                    </a:solidFill>
                    <a:latin typeface="Cambria Math" panose="02040503050406030204" pitchFamily="18" charset="0"/>
                  </a:rPr>
                </a:br>
                <a14:m>
                  <m:oMath xmlns:m="http://schemas.openxmlformats.org/officeDocument/2006/math">
                    <m:r>
                      <a:rPr lang="fr-FR" sz="1600" b="1" i="1" dirty="0" smtClean="0">
                        <a:solidFill>
                          <a:schemeClr val="accent1">
                            <a:lumMod val="75000"/>
                          </a:schemeClr>
                        </a:solidFill>
                        <a:latin typeface="Cambria Math" panose="02040503050406030204" pitchFamily="18" charset="0"/>
                      </a:rPr>
                      <m:t>𝑲</m:t>
                    </m:r>
                    <m:r>
                      <a:rPr lang="fr-FR" sz="1600" i="1" dirty="0" smtClean="0">
                        <a:latin typeface="Cambria Math" panose="02040503050406030204" pitchFamily="18" charset="0"/>
                      </a:rPr>
                      <m:t>=10</m:t>
                    </m:r>
                  </m:oMath>
                </a14:m>
                <a:r>
                  <a:rPr lang="fr-FR" sz="1600" dirty="0"/>
                  <a:t> et</a:t>
                </a:r>
                <a:r>
                  <a:rPr lang="fr-FR" sz="1600" b="1" dirty="0"/>
                  <a:t> </a:t>
                </a:r>
                <a14:m>
                  <m:oMath xmlns:m="http://schemas.openxmlformats.org/officeDocument/2006/math">
                    <m:sSub>
                      <m:sSubPr>
                        <m:ctrlPr>
                          <a:rPr lang="fr-FR" sz="1600" b="1" i="1" dirty="0" smtClean="0">
                            <a:solidFill>
                              <a:srgbClr val="C00000"/>
                            </a:solidFill>
                            <a:latin typeface="Cambria Math" panose="02040503050406030204" pitchFamily="18" charset="0"/>
                          </a:rPr>
                        </m:ctrlPr>
                      </m:sSubPr>
                      <m:e>
                        <m:r>
                          <a:rPr lang="fr-FR" sz="1600" b="1" i="1" dirty="0" smtClean="0">
                            <a:solidFill>
                              <a:srgbClr val="C00000"/>
                            </a:solidFill>
                            <a:latin typeface="Cambria Math" panose="02040503050406030204" pitchFamily="18" charset="0"/>
                          </a:rPr>
                          <m:t>𝑲</m:t>
                        </m:r>
                      </m:e>
                      <m:sub>
                        <m:r>
                          <a:rPr lang="fr-FR" sz="1600" b="1" i="1" dirty="0" smtClean="0">
                            <a:solidFill>
                              <a:srgbClr val="C00000"/>
                            </a:solidFill>
                            <a:latin typeface="Cambria Math" panose="02040503050406030204" pitchFamily="18" charset="0"/>
                          </a:rPr>
                          <m:t>𝒔</m:t>
                        </m:r>
                      </m:sub>
                    </m:sSub>
                    <m:r>
                      <a:rPr lang="fr-FR" sz="1600" i="1" dirty="0" smtClean="0">
                        <a:latin typeface="Cambria Math" panose="02040503050406030204" pitchFamily="18" charset="0"/>
                      </a:rPr>
                      <m:t>=10</m:t>
                    </m:r>
                  </m:oMath>
                </a14:m>
                <a:endParaRPr lang="fr-FR" sz="1600"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341CB3E7-745E-0C2F-3129-DA2A4730DA15}"/>
                  </a:ext>
                </a:extLst>
              </p:cNvPr>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3ACCE19A-D499-5A50-348C-140DED86D73B}"/>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3ACCE19A-D499-5A50-348C-140DED86D73B}"/>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21" name="Image 20" descr="Une image contenant texte, Tracé, diagramme, capture d’écran&#10;&#10;Le contenu généré par l’IA peut être incorrect.">
            <a:extLst>
              <a:ext uri="{FF2B5EF4-FFF2-40B4-BE49-F238E27FC236}">
                <a16:creationId xmlns:a16="http://schemas.microsoft.com/office/drawing/2014/main" id="{F73C18DB-9277-93C7-5845-1A7B155CD0F9}"/>
              </a:ext>
            </a:extLst>
          </p:cNvPr>
          <p:cNvPicPr>
            <a:picLocks noChangeAspect="1"/>
          </p:cNvPicPr>
          <p:nvPr/>
        </p:nvPicPr>
        <p:blipFill>
          <a:blip r:embed="rId4"/>
          <a:stretch>
            <a:fillRect/>
          </a:stretch>
        </p:blipFill>
        <p:spPr>
          <a:xfrm>
            <a:off x="4572000" y="2160000"/>
            <a:ext cx="4572000" cy="3265714"/>
          </a:xfrm>
          <a:prstGeom prst="rect">
            <a:avLst/>
          </a:prstGeom>
        </p:spPr>
      </p:pic>
      <p:grpSp>
        <p:nvGrpSpPr>
          <p:cNvPr id="6" name="Groupe 5">
            <a:extLst>
              <a:ext uri="{FF2B5EF4-FFF2-40B4-BE49-F238E27FC236}">
                <a16:creationId xmlns:a16="http://schemas.microsoft.com/office/drawing/2014/main" id="{72078C66-DC58-A7F8-508B-537E01072EB9}"/>
              </a:ext>
            </a:extLst>
          </p:cNvPr>
          <p:cNvGrpSpPr/>
          <p:nvPr/>
        </p:nvGrpSpPr>
        <p:grpSpPr>
          <a:xfrm>
            <a:off x="0" y="2160000"/>
            <a:ext cx="4770511" cy="3265714"/>
            <a:chOff x="0" y="2160000"/>
            <a:chExt cx="4770511" cy="3265714"/>
          </a:xfrm>
        </p:grpSpPr>
        <p:grpSp>
          <p:nvGrpSpPr>
            <p:cNvPr id="14" name="Groupe 13">
              <a:extLst>
                <a:ext uri="{FF2B5EF4-FFF2-40B4-BE49-F238E27FC236}">
                  <a16:creationId xmlns:a16="http://schemas.microsoft.com/office/drawing/2014/main" id="{17B5889A-2DAF-C96A-F048-935CC8B67F0B}"/>
                </a:ext>
              </a:extLst>
            </p:cNvPr>
            <p:cNvGrpSpPr/>
            <p:nvPr/>
          </p:nvGrpSpPr>
          <p:grpSpPr>
            <a:xfrm>
              <a:off x="0" y="2160000"/>
              <a:ext cx="4770511" cy="3265714"/>
              <a:chOff x="0" y="2302613"/>
              <a:chExt cx="4770511" cy="3265714"/>
            </a:xfrm>
          </p:grpSpPr>
          <p:pic>
            <p:nvPicPr>
              <p:cNvPr id="22" name="Image 21" descr="Une image contenant texte, diagramme, Tracé, ligne&#10;&#10;Le contenu généré par l’IA peut être incorrect.">
                <a:extLst>
                  <a:ext uri="{FF2B5EF4-FFF2-40B4-BE49-F238E27FC236}">
                    <a16:creationId xmlns:a16="http://schemas.microsoft.com/office/drawing/2014/main" id="{B796E6DD-C8A8-46E5-B84F-4C1C82EED5D6}"/>
                  </a:ext>
                </a:extLst>
              </p:cNvPr>
              <p:cNvPicPr>
                <a:picLocks noChangeAspect="1"/>
              </p:cNvPicPr>
              <p:nvPr/>
            </p:nvPicPr>
            <p:blipFill>
              <a:blip r:embed="rId5"/>
              <a:stretch>
                <a:fillRect/>
              </a:stretch>
            </p:blipFill>
            <p:spPr>
              <a:xfrm>
                <a:off x="0" y="2302613"/>
                <a:ext cx="4572000" cy="3265714"/>
              </a:xfrm>
              <a:prstGeom prst="rect">
                <a:avLst/>
              </a:prstGeom>
            </p:spPr>
          </p:pic>
          <p:pic>
            <p:nvPicPr>
              <p:cNvPr id="25" name="Image 24" descr="Une image contenant texte, diagramme, Tracé, ligne&#10;&#10;Le contenu généré par l’IA peut être incorrect.">
                <a:extLst>
                  <a:ext uri="{FF2B5EF4-FFF2-40B4-BE49-F238E27FC236}">
                    <a16:creationId xmlns:a16="http://schemas.microsoft.com/office/drawing/2014/main" id="{CDB8F39E-E517-5BBE-0789-DCA5188FF4F4}"/>
                  </a:ext>
                </a:extLst>
              </p:cNvPr>
              <p:cNvPicPr>
                <a:picLocks noChangeAspect="1"/>
              </p:cNvPicPr>
              <p:nvPr/>
            </p:nvPicPr>
            <p:blipFill>
              <a:blip r:embed="rId6"/>
              <a:srcRect l="9149" t="13144" r="68137" b="79324"/>
              <a:stretch/>
            </p:blipFill>
            <p:spPr>
              <a:xfrm>
                <a:off x="860951" y="2724427"/>
                <a:ext cx="956346" cy="226504"/>
              </a:xfrm>
              <a:prstGeom prst="rect">
                <a:avLst/>
              </a:prstGeom>
            </p:spPr>
          </p:pic>
          <p:pic>
            <p:nvPicPr>
              <p:cNvPr id="31" name="Image 30" descr="Une image contenant texte, diagramme, Tracé, ligne&#10;&#10;Le contenu généré par l’IA peut être incorrect.">
                <a:extLst>
                  <a:ext uri="{FF2B5EF4-FFF2-40B4-BE49-F238E27FC236}">
                    <a16:creationId xmlns:a16="http://schemas.microsoft.com/office/drawing/2014/main" id="{3A7D5CFC-B8BB-CDAD-71D3-3C2B9E80419C}"/>
                  </a:ext>
                </a:extLst>
              </p:cNvPr>
              <p:cNvPicPr>
                <a:picLocks noChangeAspect="1"/>
              </p:cNvPicPr>
              <p:nvPr/>
            </p:nvPicPr>
            <p:blipFill>
              <a:blip r:embed="rId7"/>
              <a:srcRect t="91094"/>
              <a:stretch/>
            </p:blipFill>
            <p:spPr>
              <a:xfrm>
                <a:off x="411190" y="4995409"/>
                <a:ext cx="4359321" cy="277305"/>
              </a:xfrm>
              <a:prstGeom prst="rect">
                <a:avLst/>
              </a:prstGeom>
            </p:spPr>
          </p:pic>
        </p:grpSp>
        <p:sp>
          <p:nvSpPr>
            <p:cNvPr id="5" name="Rectangle 4">
              <a:extLst>
                <a:ext uri="{FF2B5EF4-FFF2-40B4-BE49-F238E27FC236}">
                  <a16:creationId xmlns:a16="http://schemas.microsoft.com/office/drawing/2014/main" id="{49747DE1-F500-BE28-BD5D-45521FFC4789}"/>
                </a:ext>
              </a:extLst>
            </p:cNvPr>
            <p:cNvSpPr/>
            <p:nvPr/>
          </p:nvSpPr>
          <p:spPr>
            <a:xfrm>
              <a:off x="1324792" y="2702817"/>
              <a:ext cx="492505" cy="105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 name="ZoneTexte 6">
            <a:extLst>
              <a:ext uri="{FF2B5EF4-FFF2-40B4-BE49-F238E27FC236}">
                <a16:creationId xmlns:a16="http://schemas.microsoft.com/office/drawing/2014/main" id="{AE6B1861-1187-06F0-6D14-8DA853FD0E12}"/>
              </a:ext>
            </a:extLst>
          </p:cNvPr>
          <p:cNvSpPr txBox="1"/>
          <p:nvPr/>
        </p:nvSpPr>
        <p:spPr>
          <a:xfrm>
            <a:off x="445760" y="5322426"/>
            <a:ext cx="3405481" cy="338554"/>
          </a:xfrm>
          <a:prstGeom prst="rect">
            <a:avLst/>
          </a:prstGeom>
          <a:noFill/>
        </p:spPr>
        <p:txBody>
          <a:bodyPr wrap="square" rtlCol="0">
            <a:spAutoFit/>
          </a:bodyPr>
          <a:lstStyle/>
          <a:p>
            <a:pPr algn="ctr"/>
            <a:r>
              <a:rPr lang="fr-FR" sz="1600" dirty="0">
                <a:latin typeface="Lato" panose="020F0502020204030203" pitchFamily="34" charset="0"/>
                <a:ea typeface="Lato" panose="020F0502020204030203" pitchFamily="34" charset="0"/>
                <a:cs typeface="Lato" panose="020F0502020204030203" pitchFamily="34" charset="0"/>
              </a:rPr>
              <a:t>Paramètres de </a:t>
            </a:r>
            <a:r>
              <a:rPr lang="fr-FR" sz="1600" dirty="0">
                <a:solidFill>
                  <a:srgbClr val="FF0000"/>
                </a:solidFill>
                <a:latin typeface="Lato" panose="020F0502020204030203" pitchFamily="34" charset="0"/>
                <a:ea typeface="Lato" panose="020F0502020204030203" pitchFamily="34" charset="0"/>
                <a:cs typeface="Lato" panose="020F0502020204030203" pitchFamily="34" charset="0"/>
              </a:rPr>
              <a:t>forme</a:t>
            </a:r>
            <a:r>
              <a:rPr lang="fr-FR" sz="1600" dirty="0">
                <a:latin typeface="Lato" panose="020F0502020204030203" pitchFamily="34" charset="0"/>
                <a:ea typeface="Lato" panose="020F0502020204030203" pitchFamily="34" charset="0"/>
                <a:cs typeface="Lato" panose="020F0502020204030203" pitchFamily="34" charset="0"/>
              </a:rPr>
              <a:t> et d’</a:t>
            </a:r>
            <a:r>
              <a:rPr lang="fr-FR" sz="1600" dirty="0">
                <a:solidFill>
                  <a:srgbClr val="004E7F"/>
                </a:solidFill>
                <a:latin typeface="Lato" panose="020F0502020204030203" pitchFamily="34" charset="0"/>
                <a:ea typeface="Lato" panose="020F0502020204030203" pitchFamily="34" charset="0"/>
                <a:cs typeface="Lato" panose="020F0502020204030203" pitchFamily="34" charset="0"/>
              </a:rPr>
              <a:t>échelle</a:t>
            </a:r>
          </a:p>
        </p:txBody>
      </p:sp>
      <p:sp>
        <p:nvSpPr>
          <p:cNvPr id="8" name="ZoneTexte 7">
            <a:extLst>
              <a:ext uri="{FF2B5EF4-FFF2-40B4-BE49-F238E27FC236}">
                <a16:creationId xmlns:a16="http://schemas.microsoft.com/office/drawing/2014/main" id="{66C985D5-14E1-5365-9257-1C8F7353D798}"/>
              </a:ext>
            </a:extLst>
          </p:cNvPr>
          <p:cNvSpPr txBox="1"/>
          <p:nvPr/>
        </p:nvSpPr>
        <p:spPr>
          <a:xfrm>
            <a:off x="5155259" y="5322426"/>
            <a:ext cx="3405481" cy="338554"/>
          </a:xfrm>
          <a:prstGeom prst="rect">
            <a:avLst/>
          </a:prstGeom>
          <a:noFill/>
        </p:spPr>
        <p:txBody>
          <a:bodyPr wrap="square" rtlCol="0">
            <a:spAutoFit/>
          </a:bodyPr>
          <a:lstStyle/>
          <a:p>
            <a:pPr algn="ctr"/>
            <a:r>
              <a:rPr lang="fr-FR" sz="1600" dirty="0">
                <a:latin typeface="Lato" panose="020F0502020204030203" pitchFamily="34" charset="0"/>
                <a:ea typeface="Lato" panose="020F0502020204030203" pitchFamily="34" charset="0"/>
                <a:cs typeface="Lato" panose="020F0502020204030203" pitchFamily="34" charset="0"/>
              </a:rPr>
              <a:t>Période de retour 100 ans</a:t>
            </a:r>
            <a:endParaRPr lang="fr-FR" sz="1600" dirty="0">
              <a:solidFill>
                <a:srgbClr val="004E7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2825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2000" y="3638550"/>
            <a:ext cx="4392000" cy="26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144"/>
          <a:stretch/>
        </p:blipFill>
        <p:spPr bwMode="auto">
          <a:xfrm>
            <a:off x="4752000" y="3800474"/>
            <a:ext cx="4392000" cy="24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space réservé du texte 12"/>
          <p:cNvSpPr>
            <a:spLocks noGrp="1"/>
          </p:cNvSpPr>
          <p:nvPr>
            <p:ph type="body" sz="quarter" idx="14"/>
          </p:nvPr>
        </p:nvSpPr>
        <p:spPr>
          <a:xfrm>
            <a:off x="359997" y="689175"/>
            <a:ext cx="8424000" cy="462824"/>
          </a:xfrm>
        </p:spPr>
        <p:txBody>
          <a:bodyPr/>
          <a:lstStyle/>
          <a:p>
            <a:r>
              <a:rPr lang="fr-FR" dirty="0"/>
              <a:t>Introduction du concept d’évènement dans le cas univarié</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407" t="-1" b="25638"/>
          <a:stretch/>
        </p:blipFill>
        <p:spPr bwMode="auto">
          <a:xfrm>
            <a:off x="65698" y="3638550"/>
            <a:ext cx="4686302" cy="269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ZoneTexte 2"/>
              <p:cNvSpPr txBox="1"/>
              <p:nvPr/>
            </p:nvSpPr>
            <p:spPr>
              <a:xfrm>
                <a:off x="5940737" y="2025151"/>
                <a:ext cx="1636154" cy="671209"/>
              </a:xfrm>
              <a:prstGeom prst="rect">
                <a:avLst/>
              </a:prstGeom>
              <a:noFill/>
            </p:spPr>
            <p:txBody>
              <a:bodyPr wrap="none" rtlCol="0">
                <a:spAutoFit/>
              </a:bodyPr>
              <a:lstStyle/>
              <a:p>
                <a:pPr/>
                <a:r>
                  <a:rPr lang="fr-FR" b="0" dirty="0">
                    <a:solidFill>
                      <a:srgbClr val="00375A"/>
                    </a:solidFill>
                    <a:latin typeface="Lato" panose="020F0502020204030203" pitchFamily="34" charset="0"/>
                    <a:cs typeface="Lato" panose="020F0502020204030203" pitchFamily="34" charset="0"/>
                  </a:rPr>
                  <a:t>Seuil physique</a:t>
                </a:r>
                <a:br>
                  <a:rPr lang="fr-FR" b="0" i="1" dirty="0">
                    <a:latin typeface="Cambria Math"/>
                  </a:rPr>
                </a:br>
                <a14:m>
                  <m:oMathPara xmlns:m="http://schemas.openxmlformats.org/officeDocument/2006/math">
                    <m:oMathParaPr>
                      <m:jc m:val="centerGroup"/>
                    </m:oMathParaPr>
                    <m:oMath xmlns:m="http://schemas.openxmlformats.org/officeDocument/2006/math">
                      <m:sSub>
                        <m:sSubPr>
                          <m:ctrlPr>
                            <a:rPr lang="fr-FR" b="1" i="1" smtClean="0">
                              <a:solidFill>
                                <a:srgbClr val="00375A"/>
                              </a:solidFill>
                              <a:latin typeface="Cambria Math" panose="02040503050406030204" pitchFamily="18" charset="0"/>
                            </a:rPr>
                          </m:ctrlPr>
                        </m:sSubPr>
                        <m:e>
                          <m:r>
                            <a:rPr lang="fr-FR" b="1" i="1" smtClean="0">
                              <a:solidFill>
                                <a:srgbClr val="00375A"/>
                              </a:solidFill>
                              <a:latin typeface="Cambria Math"/>
                            </a:rPr>
                            <m:t>𝒖</m:t>
                          </m:r>
                        </m:e>
                        <m:sub>
                          <m:r>
                            <a:rPr lang="fr-FR" b="1" i="1" smtClean="0">
                              <a:solidFill>
                                <a:srgbClr val="00375A"/>
                              </a:solidFill>
                              <a:latin typeface="Cambria Math"/>
                            </a:rPr>
                            <m:t>𝒑</m:t>
                          </m:r>
                        </m:sub>
                      </m:sSub>
                    </m:oMath>
                  </m:oMathPara>
                </a14:m>
                <a:endParaRPr lang="fr-FR" b="1" dirty="0"/>
              </a:p>
            </p:txBody>
          </p:sp>
        </mc:Choice>
        <mc:Fallback xmlns="">
          <p:sp>
            <p:nvSpPr>
              <p:cNvPr id="3" name="ZoneTexte 2"/>
              <p:cNvSpPr txBox="1">
                <a:spLocks noRot="1" noChangeAspect="1" noMove="1" noResize="1" noEditPoints="1" noAdjustHandles="1" noChangeArrowheads="1" noChangeShapeType="1" noTextEdit="1"/>
              </p:cNvSpPr>
              <p:nvPr/>
            </p:nvSpPr>
            <p:spPr>
              <a:xfrm>
                <a:off x="5940737" y="2025151"/>
                <a:ext cx="1636154" cy="671209"/>
              </a:xfrm>
              <a:prstGeom prst="rect">
                <a:avLst/>
              </a:prstGeom>
              <a:blipFill>
                <a:blip r:embed="rId5"/>
                <a:stretch>
                  <a:fillRect l="-3358" t="-5455" r="-2612" b="-2727"/>
                </a:stretch>
              </a:blipFill>
            </p:spPr>
            <p:txBody>
              <a:bodyPr/>
              <a:lstStyle/>
              <a:p>
                <a:r>
                  <a:rPr lang="fr-FR">
                    <a:noFill/>
                  </a:rPr>
                  <a:t> </a:t>
                </a:r>
              </a:p>
            </p:txBody>
          </p:sp>
        </mc:Fallback>
      </mc:AlternateContent>
      <p:cxnSp>
        <p:nvCxnSpPr>
          <p:cNvPr id="5" name="Connecteur droit avec flèche 4"/>
          <p:cNvCxnSpPr>
            <a:stCxn id="15" idx="3"/>
            <a:endCxn id="3" idx="1"/>
          </p:cNvCxnSpPr>
          <p:nvPr/>
        </p:nvCxnSpPr>
        <p:spPr>
          <a:xfrm>
            <a:off x="5078825" y="2358757"/>
            <a:ext cx="861912" cy="1999"/>
          </a:xfrm>
          <a:prstGeom prst="straightConnector1">
            <a:avLst/>
          </a:prstGeom>
          <a:ln>
            <a:solidFill>
              <a:srgbClr val="6EAA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a:stCxn id="3" idx="2"/>
            <a:endCxn id="6" idx="0"/>
          </p:cNvCxnSpPr>
          <p:nvPr/>
        </p:nvCxnSpPr>
        <p:spPr>
          <a:xfrm>
            <a:off x="6758814" y="2696360"/>
            <a:ext cx="189186" cy="942190"/>
          </a:xfrm>
          <a:prstGeom prst="straightConnector1">
            <a:avLst/>
          </a:prstGeom>
          <a:ln>
            <a:solidFill>
              <a:srgbClr val="6EAA00"/>
            </a:solidFill>
            <a:tailEnd type="arrow"/>
          </a:ln>
        </p:spPr>
        <p:style>
          <a:lnRef idx="2">
            <a:schemeClr val="accent1"/>
          </a:lnRef>
          <a:fillRef idx="0">
            <a:schemeClr val="accent1"/>
          </a:fillRef>
          <a:effectRef idx="1">
            <a:schemeClr val="accent1"/>
          </a:effectRef>
          <a:fontRef idx="minor">
            <a:schemeClr val="tx1"/>
          </a:fontRef>
        </p:style>
      </p:cxnSp>
      <p:cxnSp>
        <p:nvCxnSpPr>
          <p:cNvPr id="4" name="Connecteur droit 3"/>
          <p:cNvCxnSpPr/>
          <p:nvPr/>
        </p:nvCxnSpPr>
        <p:spPr>
          <a:xfrm>
            <a:off x="5048249" y="5505450"/>
            <a:ext cx="3996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47716"/>
          <a:stretch/>
        </p:blipFill>
        <p:spPr bwMode="auto">
          <a:xfrm>
            <a:off x="300837" y="1069440"/>
            <a:ext cx="4777988" cy="257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re 1">
            <a:extLst>
              <a:ext uri="{FF2B5EF4-FFF2-40B4-BE49-F238E27FC236}">
                <a16:creationId xmlns:a16="http://schemas.microsoft.com/office/drawing/2014/main" id="{875F0681-E80B-49A7-8F5D-9C61C1788CD1}"/>
              </a:ext>
            </a:extLst>
          </p:cNvPr>
          <p:cNvSpPr>
            <a:spLocks noGrp="1"/>
          </p:cNvSpPr>
          <p:nvPr>
            <p:ph type="title"/>
          </p:nvPr>
        </p:nvSpPr>
        <p:spPr>
          <a:xfrm>
            <a:off x="360000" y="0"/>
            <a:ext cx="8424000" cy="432000"/>
          </a:xfrm>
        </p:spPr>
        <p:txBody>
          <a:bodyPr/>
          <a:lstStyle/>
          <a:p>
            <a:r>
              <a:rPr lang="fr-FR"/>
              <a:t>Houles extrêmes : des pics de tempête aux évènements</a:t>
            </a:r>
          </a:p>
        </p:txBody>
      </p:sp>
    </p:spTree>
    <p:extLst>
      <p:ext uri="{BB962C8B-B14F-4D97-AF65-F5344CB8AC3E}">
        <p14:creationId xmlns:p14="http://schemas.microsoft.com/office/powerpoint/2010/main" val="30433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B23B-F36D-C141-5F56-494CA1336F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68954E-184D-A0F8-0C03-A6C0D6B22777}"/>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03AD96A-5D07-676B-A4AA-7C79452D9D9F}"/>
                  </a:ext>
                </a:extLst>
              </p:cNvPr>
              <p:cNvSpPr>
                <a:spLocks noGrp="1"/>
              </p:cNvSpPr>
              <p:nvPr>
                <p:ph sz="quarter" idx="13"/>
              </p:nvPr>
            </p:nvSpPr>
            <p:spPr/>
            <p:txBody>
              <a:bodyPr/>
              <a:lstStyle/>
              <a:p>
                <a:pPr>
                  <a:spcAft>
                    <a:spcPts val="1200"/>
                  </a:spcAft>
                </a:pPr>
                <a:r>
                  <a:rPr lang="fr-FR" sz="1600" dirty="0"/>
                  <a:t>Estimation (GAM) des paramètres échelle et forme de la GPD</a:t>
                </a:r>
                <a:br>
                  <a:rPr lang="fr-FR" sz="1600" b="1" i="1" dirty="0">
                    <a:solidFill>
                      <a:schemeClr val="accent1">
                        <a:lumMod val="75000"/>
                      </a:schemeClr>
                    </a:solidFill>
                    <a:latin typeface="Cambria Math" panose="02040503050406030204" pitchFamily="18" charset="0"/>
                  </a:rPr>
                </a:br>
                <a14:m>
                  <m:oMath xmlns:m="http://schemas.openxmlformats.org/officeDocument/2006/math">
                    <m:r>
                      <a:rPr lang="fr-FR" sz="1600" b="1" i="1" dirty="0" smtClean="0">
                        <a:solidFill>
                          <a:schemeClr val="accent1">
                            <a:lumMod val="75000"/>
                          </a:schemeClr>
                        </a:solidFill>
                        <a:latin typeface="Cambria Math" panose="02040503050406030204" pitchFamily="18" charset="0"/>
                      </a:rPr>
                      <m:t>𝑲</m:t>
                    </m:r>
                    <m:r>
                      <a:rPr lang="fr-FR" sz="1600" i="1" dirty="0">
                        <a:latin typeface="Cambria Math" panose="02040503050406030204" pitchFamily="18" charset="0"/>
                      </a:rPr>
                      <m:t>=10</m:t>
                    </m:r>
                  </m:oMath>
                </a14:m>
                <a:r>
                  <a:rPr lang="fr-FR" sz="1600" dirty="0"/>
                  <a:t> et</a:t>
                </a:r>
                <a:r>
                  <a:rPr lang="fr-FR" sz="1600" b="1" dirty="0"/>
                  <a:t> </a:t>
                </a:r>
                <a14:m>
                  <m:oMath xmlns:m="http://schemas.openxmlformats.org/officeDocument/2006/math">
                    <m:sSub>
                      <m:sSubPr>
                        <m:ctrlPr>
                          <a:rPr lang="fr-FR" sz="1600" b="1" i="1" dirty="0" smtClean="0">
                            <a:solidFill>
                              <a:srgbClr val="C00000"/>
                            </a:solidFill>
                            <a:latin typeface="Cambria Math" panose="02040503050406030204" pitchFamily="18" charset="0"/>
                          </a:rPr>
                        </m:ctrlPr>
                      </m:sSubPr>
                      <m:e>
                        <m:r>
                          <a:rPr lang="fr-FR" sz="1600" b="1" i="1" dirty="0" smtClean="0">
                            <a:solidFill>
                              <a:srgbClr val="C00000"/>
                            </a:solidFill>
                            <a:latin typeface="Cambria Math" panose="02040503050406030204" pitchFamily="18" charset="0"/>
                          </a:rPr>
                          <m:t>𝑲</m:t>
                        </m:r>
                      </m:e>
                      <m:sub>
                        <m:r>
                          <a:rPr lang="fr-FR" sz="1600" b="1" i="1" dirty="0" smtClean="0">
                            <a:solidFill>
                              <a:srgbClr val="C00000"/>
                            </a:solidFill>
                            <a:latin typeface="Cambria Math" panose="02040503050406030204" pitchFamily="18" charset="0"/>
                          </a:rPr>
                          <m:t>𝒔</m:t>
                        </m:r>
                      </m:sub>
                    </m:sSub>
                    <m:r>
                      <a:rPr lang="fr-FR" sz="1600" i="1" dirty="0">
                        <a:latin typeface="Cambria Math" panose="02040503050406030204" pitchFamily="18" charset="0"/>
                      </a:rPr>
                      <m:t>=30</m:t>
                    </m:r>
                  </m:oMath>
                </a14:m>
                <a:endParaRPr lang="fr-FR" sz="1600"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203AD96A-5D07-676B-A4AA-7C79452D9D9F}"/>
                  </a:ext>
                </a:extLst>
              </p:cNvPr>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1B8D5E38-A6F8-E0CC-8C2D-A1E93F4C263A}"/>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1B8D5E38-A6F8-E0CC-8C2D-A1E93F4C263A}"/>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22" name="Image 21" descr="Une image contenant texte, capture d’écran, Tracé, diagramme&#10;&#10;Le contenu généré par l’IA peut être incorrect.">
            <a:extLst>
              <a:ext uri="{FF2B5EF4-FFF2-40B4-BE49-F238E27FC236}">
                <a16:creationId xmlns:a16="http://schemas.microsoft.com/office/drawing/2014/main" id="{21F2AA52-FDD7-5DE9-F95E-2407A59670DC}"/>
              </a:ext>
            </a:extLst>
          </p:cNvPr>
          <p:cNvPicPr>
            <a:picLocks noChangeAspect="1"/>
          </p:cNvPicPr>
          <p:nvPr/>
        </p:nvPicPr>
        <p:blipFill>
          <a:blip r:embed="rId4"/>
          <a:stretch>
            <a:fillRect/>
          </a:stretch>
        </p:blipFill>
        <p:spPr>
          <a:xfrm>
            <a:off x="4572000" y="2160000"/>
            <a:ext cx="4572000" cy="3265712"/>
          </a:xfrm>
          <a:prstGeom prst="rect">
            <a:avLst/>
          </a:prstGeom>
        </p:spPr>
      </p:pic>
      <p:grpSp>
        <p:nvGrpSpPr>
          <p:cNvPr id="6" name="Groupe 5">
            <a:extLst>
              <a:ext uri="{FF2B5EF4-FFF2-40B4-BE49-F238E27FC236}">
                <a16:creationId xmlns:a16="http://schemas.microsoft.com/office/drawing/2014/main" id="{CA3C5AB1-7679-F355-CD05-364DAF05BF03}"/>
              </a:ext>
            </a:extLst>
          </p:cNvPr>
          <p:cNvGrpSpPr/>
          <p:nvPr/>
        </p:nvGrpSpPr>
        <p:grpSpPr>
          <a:xfrm>
            <a:off x="0" y="2160000"/>
            <a:ext cx="4572000" cy="3162426"/>
            <a:chOff x="308807" y="2016683"/>
            <a:chExt cx="4359321" cy="3162426"/>
          </a:xfrm>
        </p:grpSpPr>
        <p:grpSp>
          <p:nvGrpSpPr>
            <p:cNvPr id="17" name="Groupe 16">
              <a:extLst>
                <a:ext uri="{FF2B5EF4-FFF2-40B4-BE49-F238E27FC236}">
                  <a16:creationId xmlns:a16="http://schemas.microsoft.com/office/drawing/2014/main" id="{5809A130-1DF8-8065-83A2-3A9D4BDDE84E}"/>
                </a:ext>
              </a:extLst>
            </p:cNvPr>
            <p:cNvGrpSpPr/>
            <p:nvPr/>
          </p:nvGrpSpPr>
          <p:grpSpPr>
            <a:xfrm>
              <a:off x="308807" y="2016683"/>
              <a:ext cx="4359321" cy="3162426"/>
              <a:chOff x="269390" y="2157585"/>
              <a:chExt cx="4389526" cy="3162426"/>
            </a:xfrm>
          </p:grpSpPr>
          <p:pic>
            <p:nvPicPr>
              <p:cNvPr id="19" name="Image 18" descr="Une image contenant texte, diagramme, Tracé, ligne&#10;&#10;Le contenu généré par l’IA peut être incorrect.">
                <a:extLst>
                  <a:ext uri="{FF2B5EF4-FFF2-40B4-BE49-F238E27FC236}">
                    <a16:creationId xmlns:a16="http://schemas.microsoft.com/office/drawing/2014/main" id="{F4DC314D-2453-9F69-A52E-DDD1FD9A3644}"/>
                  </a:ext>
                </a:extLst>
              </p:cNvPr>
              <p:cNvPicPr>
                <a:picLocks noChangeAspect="1"/>
              </p:cNvPicPr>
              <p:nvPr/>
            </p:nvPicPr>
            <p:blipFill>
              <a:blip r:embed="rId5"/>
              <a:stretch>
                <a:fillRect/>
              </a:stretch>
            </p:blipFill>
            <p:spPr>
              <a:xfrm>
                <a:off x="269390" y="2157585"/>
                <a:ext cx="4389526" cy="3135375"/>
              </a:xfrm>
              <a:prstGeom prst="rect">
                <a:avLst/>
              </a:prstGeom>
            </p:spPr>
          </p:pic>
          <p:pic>
            <p:nvPicPr>
              <p:cNvPr id="20" name="Image 19" descr="Une image contenant texte, diagramme, Tracé, ligne&#10;&#10;Le contenu généré par l’IA peut être incorrect.">
                <a:extLst>
                  <a:ext uri="{FF2B5EF4-FFF2-40B4-BE49-F238E27FC236}">
                    <a16:creationId xmlns:a16="http://schemas.microsoft.com/office/drawing/2014/main" id="{91C6EEF0-7567-01DE-1813-4CBA4F25299B}"/>
                  </a:ext>
                </a:extLst>
              </p:cNvPr>
              <p:cNvPicPr>
                <a:picLocks noChangeAspect="1"/>
              </p:cNvPicPr>
              <p:nvPr/>
            </p:nvPicPr>
            <p:blipFill>
              <a:blip r:embed="rId6"/>
              <a:srcRect l="9149" t="13144" r="68137" b="79324"/>
              <a:stretch/>
            </p:blipFill>
            <p:spPr>
              <a:xfrm>
                <a:off x="1375795" y="2651080"/>
                <a:ext cx="956346" cy="226504"/>
              </a:xfrm>
              <a:prstGeom prst="rect">
                <a:avLst/>
              </a:prstGeom>
            </p:spPr>
          </p:pic>
          <p:pic>
            <p:nvPicPr>
              <p:cNvPr id="21" name="Image 20" descr="Une image contenant texte, diagramme, Tracé, ligne&#10;&#10;Le contenu généré par l’IA peut être incorrect.">
                <a:extLst>
                  <a:ext uri="{FF2B5EF4-FFF2-40B4-BE49-F238E27FC236}">
                    <a16:creationId xmlns:a16="http://schemas.microsoft.com/office/drawing/2014/main" id="{0641C7E1-7C3A-1F48-F02A-247867BC12FD}"/>
                  </a:ext>
                </a:extLst>
              </p:cNvPr>
              <p:cNvPicPr>
                <a:picLocks noChangeAspect="1"/>
              </p:cNvPicPr>
              <p:nvPr/>
            </p:nvPicPr>
            <p:blipFill>
              <a:blip r:embed="rId7"/>
              <a:srcRect t="91094"/>
              <a:stretch/>
            </p:blipFill>
            <p:spPr>
              <a:xfrm>
                <a:off x="269390" y="5042706"/>
                <a:ext cx="4359321" cy="277305"/>
              </a:xfrm>
              <a:prstGeom prst="rect">
                <a:avLst/>
              </a:prstGeom>
            </p:spPr>
          </p:pic>
        </p:grpSp>
        <p:sp>
          <p:nvSpPr>
            <p:cNvPr id="5" name="Rectangle 4">
              <a:extLst>
                <a:ext uri="{FF2B5EF4-FFF2-40B4-BE49-F238E27FC236}">
                  <a16:creationId xmlns:a16="http://schemas.microsoft.com/office/drawing/2014/main" id="{426C5610-433C-6BCB-F80D-CDA5933783A2}"/>
                </a:ext>
              </a:extLst>
            </p:cNvPr>
            <p:cNvSpPr/>
            <p:nvPr/>
          </p:nvSpPr>
          <p:spPr>
            <a:xfrm>
              <a:off x="1864859" y="2610754"/>
              <a:ext cx="492505" cy="105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 name="ZoneTexte 6">
            <a:extLst>
              <a:ext uri="{FF2B5EF4-FFF2-40B4-BE49-F238E27FC236}">
                <a16:creationId xmlns:a16="http://schemas.microsoft.com/office/drawing/2014/main" id="{7895E63D-BE15-747E-A140-A7EF249D0B5F}"/>
              </a:ext>
            </a:extLst>
          </p:cNvPr>
          <p:cNvSpPr txBox="1"/>
          <p:nvPr/>
        </p:nvSpPr>
        <p:spPr>
          <a:xfrm>
            <a:off x="445760" y="5322426"/>
            <a:ext cx="3405481" cy="338554"/>
          </a:xfrm>
          <a:prstGeom prst="rect">
            <a:avLst/>
          </a:prstGeom>
          <a:noFill/>
        </p:spPr>
        <p:txBody>
          <a:bodyPr wrap="square" rtlCol="0">
            <a:spAutoFit/>
          </a:bodyPr>
          <a:lstStyle/>
          <a:p>
            <a:pPr algn="ctr"/>
            <a:r>
              <a:rPr lang="fr-FR" sz="1600" dirty="0">
                <a:latin typeface="Lato" panose="020F0502020204030203" pitchFamily="34" charset="0"/>
                <a:ea typeface="Lato" panose="020F0502020204030203" pitchFamily="34" charset="0"/>
                <a:cs typeface="Lato" panose="020F0502020204030203" pitchFamily="34" charset="0"/>
              </a:rPr>
              <a:t>Paramètres de </a:t>
            </a:r>
            <a:r>
              <a:rPr lang="fr-FR" sz="1600" dirty="0">
                <a:solidFill>
                  <a:srgbClr val="FF0000"/>
                </a:solidFill>
                <a:latin typeface="Lato" panose="020F0502020204030203" pitchFamily="34" charset="0"/>
                <a:ea typeface="Lato" panose="020F0502020204030203" pitchFamily="34" charset="0"/>
                <a:cs typeface="Lato" panose="020F0502020204030203" pitchFamily="34" charset="0"/>
              </a:rPr>
              <a:t>forme</a:t>
            </a:r>
            <a:r>
              <a:rPr lang="fr-FR" sz="1600" dirty="0">
                <a:latin typeface="Lato" panose="020F0502020204030203" pitchFamily="34" charset="0"/>
                <a:ea typeface="Lato" panose="020F0502020204030203" pitchFamily="34" charset="0"/>
                <a:cs typeface="Lato" panose="020F0502020204030203" pitchFamily="34" charset="0"/>
              </a:rPr>
              <a:t> et d’</a:t>
            </a:r>
            <a:r>
              <a:rPr lang="fr-FR" sz="1600" dirty="0">
                <a:solidFill>
                  <a:srgbClr val="004E7F"/>
                </a:solidFill>
                <a:latin typeface="Lato" panose="020F0502020204030203" pitchFamily="34" charset="0"/>
                <a:ea typeface="Lato" panose="020F0502020204030203" pitchFamily="34" charset="0"/>
                <a:cs typeface="Lato" panose="020F0502020204030203" pitchFamily="34" charset="0"/>
              </a:rPr>
              <a:t>échelle</a:t>
            </a:r>
          </a:p>
        </p:txBody>
      </p:sp>
      <p:sp>
        <p:nvSpPr>
          <p:cNvPr id="8" name="ZoneTexte 7">
            <a:extLst>
              <a:ext uri="{FF2B5EF4-FFF2-40B4-BE49-F238E27FC236}">
                <a16:creationId xmlns:a16="http://schemas.microsoft.com/office/drawing/2014/main" id="{CD9028E9-4C8B-EEC5-D5A8-F011933DC398}"/>
              </a:ext>
            </a:extLst>
          </p:cNvPr>
          <p:cNvSpPr txBox="1"/>
          <p:nvPr/>
        </p:nvSpPr>
        <p:spPr>
          <a:xfrm>
            <a:off x="5155259" y="5322426"/>
            <a:ext cx="3405481" cy="338554"/>
          </a:xfrm>
          <a:prstGeom prst="rect">
            <a:avLst/>
          </a:prstGeom>
          <a:noFill/>
        </p:spPr>
        <p:txBody>
          <a:bodyPr wrap="square" rtlCol="0">
            <a:spAutoFit/>
          </a:bodyPr>
          <a:lstStyle/>
          <a:p>
            <a:pPr algn="ctr"/>
            <a:r>
              <a:rPr lang="fr-FR" sz="1600" dirty="0">
                <a:latin typeface="Lato" panose="020F0502020204030203" pitchFamily="34" charset="0"/>
                <a:ea typeface="Lato" panose="020F0502020204030203" pitchFamily="34" charset="0"/>
                <a:cs typeface="Lato" panose="020F0502020204030203" pitchFamily="34" charset="0"/>
              </a:rPr>
              <a:t>Période de retour 100 ans</a:t>
            </a:r>
            <a:endParaRPr lang="fr-FR" sz="1600" dirty="0">
              <a:solidFill>
                <a:srgbClr val="004E7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09943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8FFF-E572-1E5F-3803-3B33A8DBF7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5EBBCA-2A70-BD8A-6503-158FA735B27A}"/>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738707D-A2BC-17B0-05B8-7C65959BBD74}"/>
                  </a:ext>
                </a:extLst>
              </p:cNvPr>
              <p:cNvSpPr>
                <a:spLocks noGrp="1"/>
              </p:cNvSpPr>
              <p:nvPr>
                <p:ph sz="quarter" idx="13"/>
              </p:nvPr>
            </p:nvSpPr>
            <p:spPr/>
            <p:txBody>
              <a:bodyPr/>
              <a:lstStyle/>
              <a:p>
                <a:pPr>
                  <a:spcAft>
                    <a:spcPts val="1200"/>
                  </a:spcAft>
                </a:pPr>
                <a:r>
                  <a:rPr lang="fr-FR" sz="1600" dirty="0"/>
                  <a:t>Estimation (GAM) des paramètres échelle et forme de la GPD</a:t>
                </a:r>
                <a:br>
                  <a:rPr lang="fr-FR" sz="1600" b="1" i="1" dirty="0">
                    <a:solidFill>
                      <a:schemeClr val="accent1">
                        <a:lumMod val="75000"/>
                      </a:schemeClr>
                    </a:solidFill>
                    <a:latin typeface="Cambria Math" panose="02040503050406030204" pitchFamily="18" charset="0"/>
                  </a:rPr>
                </a:br>
                <a14:m>
                  <m:oMath xmlns:m="http://schemas.openxmlformats.org/officeDocument/2006/math">
                    <m:r>
                      <a:rPr lang="fr-FR" sz="1600" b="1" i="1" dirty="0" smtClean="0">
                        <a:solidFill>
                          <a:schemeClr val="accent1">
                            <a:lumMod val="75000"/>
                          </a:schemeClr>
                        </a:solidFill>
                        <a:latin typeface="Cambria Math" panose="02040503050406030204" pitchFamily="18" charset="0"/>
                      </a:rPr>
                      <m:t>𝑲</m:t>
                    </m:r>
                    <m:r>
                      <a:rPr lang="fr-FR" sz="1600" i="1" dirty="0" smtClean="0">
                        <a:latin typeface="Cambria Math" panose="02040503050406030204" pitchFamily="18" charset="0"/>
                      </a:rPr>
                      <m:t>=30</m:t>
                    </m:r>
                  </m:oMath>
                </a14:m>
                <a:r>
                  <a:rPr lang="fr-FR" sz="1600" dirty="0"/>
                  <a:t> et</a:t>
                </a:r>
                <a:r>
                  <a:rPr lang="fr-FR" sz="1600" b="1" dirty="0"/>
                  <a:t> </a:t>
                </a:r>
                <a14:m>
                  <m:oMath xmlns:m="http://schemas.openxmlformats.org/officeDocument/2006/math">
                    <m:sSub>
                      <m:sSubPr>
                        <m:ctrlPr>
                          <a:rPr lang="fr-FR" sz="1600" b="1" i="1" dirty="0" smtClean="0">
                            <a:solidFill>
                              <a:srgbClr val="C00000"/>
                            </a:solidFill>
                            <a:latin typeface="Cambria Math" panose="02040503050406030204" pitchFamily="18" charset="0"/>
                          </a:rPr>
                        </m:ctrlPr>
                      </m:sSubPr>
                      <m:e>
                        <m:r>
                          <a:rPr lang="fr-FR" sz="1600" b="1" i="1" dirty="0" smtClean="0">
                            <a:solidFill>
                              <a:srgbClr val="C00000"/>
                            </a:solidFill>
                            <a:latin typeface="Cambria Math" panose="02040503050406030204" pitchFamily="18" charset="0"/>
                          </a:rPr>
                          <m:t>𝑲</m:t>
                        </m:r>
                      </m:e>
                      <m:sub>
                        <m:r>
                          <a:rPr lang="fr-FR" sz="1600" b="1" i="1" dirty="0" smtClean="0">
                            <a:solidFill>
                              <a:srgbClr val="C00000"/>
                            </a:solidFill>
                            <a:latin typeface="Cambria Math" panose="02040503050406030204" pitchFamily="18" charset="0"/>
                          </a:rPr>
                          <m:t>𝒔</m:t>
                        </m:r>
                      </m:sub>
                    </m:sSub>
                    <m:r>
                      <a:rPr lang="fr-FR" sz="1600" i="1" dirty="0" smtClean="0">
                        <a:latin typeface="Cambria Math" panose="02040503050406030204" pitchFamily="18" charset="0"/>
                      </a:rPr>
                      <m:t>=30</m:t>
                    </m:r>
                  </m:oMath>
                </a14:m>
                <a:endParaRPr lang="fr-FR" sz="1600"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0738707D-A2BC-17B0-05B8-7C65959BBD74}"/>
                  </a:ext>
                </a:extLst>
              </p:cNvPr>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29EA7E35-36D9-3593-E02C-AE3AB0021039}"/>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29EA7E35-36D9-3593-E02C-AE3AB0021039}"/>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27" name="Image 26" descr="Une image contenant texte, capture d’écran, Tracé, diagramme&#10;&#10;Le contenu généré par l’IA peut être incorrect.">
            <a:extLst>
              <a:ext uri="{FF2B5EF4-FFF2-40B4-BE49-F238E27FC236}">
                <a16:creationId xmlns:a16="http://schemas.microsoft.com/office/drawing/2014/main" id="{702EFC1B-FE70-E35F-A378-9A8A3CFC5D07}"/>
              </a:ext>
            </a:extLst>
          </p:cNvPr>
          <p:cNvPicPr>
            <a:picLocks noChangeAspect="1"/>
          </p:cNvPicPr>
          <p:nvPr/>
        </p:nvPicPr>
        <p:blipFill>
          <a:blip r:embed="rId4"/>
          <a:stretch>
            <a:fillRect/>
          </a:stretch>
        </p:blipFill>
        <p:spPr>
          <a:xfrm>
            <a:off x="4572000" y="2160000"/>
            <a:ext cx="4572000" cy="3265713"/>
          </a:xfrm>
          <a:prstGeom prst="rect">
            <a:avLst/>
          </a:prstGeom>
        </p:spPr>
      </p:pic>
      <p:pic>
        <p:nvPicPr>
          <p:cNvPr id="30" name="Image 29" descr="Une image contenant texte, diagramme, Tracé, ligne&#10;&#10;Le contenu généré par l’IA peut être incorrect.">
            <a:extLst>
              <a:ext uri="{FF2B5EF4-FFF2-40B4-BE49-F238E27FC236}">
                <a16:creationId xmlns:a16="http://schemas.microsoft.com/office/drawing/2014/main" id="{66D3277E-FF8C-8953-3C4F-CD146DEDB33B}"/>
              </a:ext>
            </a:extLst>
          </p:cNvPr>
          <p:cNvPicPr>
            <a:picLocks noChangeAspect="1"/>
          </p:cNvPicPr>
          <p:nvPr/>
        </p:nvPicPr>
        <p:blipFill>
          <a:blip r:embed="rId5"/>
          <a:stretch>
            <a:fillRect/>
          </a:stretch>
        </p:blipFill>
        <p:spPr>
          <a:xfrm>
            <a:off x="0" y="2160000"/>
            <a:ext cx="4572000" cy="3265715"/>
          </a:xfrm>
          <a:prstGeom prst="rect">
            <a:avLst/>
          </a:prstGeom>
        </p:spPr>
      </p:pic>
      <p:sp>
        <p:nvSpPr>
          <p:cNvPr id="5" name="ZoneTexte 4">
            <a:extLst>
              <a:ext uri="{FF2B5EF4-FFF2-40B4-BE49-F238E27FC236}">
                <a16:creationId xmlns:a16="http://schemas.microsoft.com/office/drawing/2014/main" id="{FC0A88F5-190F-BD16-E93A-22C17921E3F3}"/>
              </a:ext>
            </a:extLst>
          </p:cNvPr>
          <p:cNvSpPr txBox="1"/>
          <p:nvPr/>
        </p:nvSpPr>
        <p:spPr>
          <a:xfrm>
            <a:off x="445760" y="5322426"/>
            <a:ext cx="3405481" cy="338554"/>
          </a:xfrm>
          <a:prstGeom prst="rect">
            <a:avLst/>
          </a:prstGeom>
          <a:noFill/>
        </p:spPr>
        <p:txBody>
          <a:bodyPr wrap="square" rtlCol="0">
            <a:spAutoFit/>
          </a:bodyPr>
          <a:lstStyle/>
          <a:p>
            <a:pPr algn="ctr"/>
            <a:r>
              <a:rPr lang="fr-FR" sz="1600" dirty="0">
                <a:latin typeface="Lato" panose="020F0502020204030203" pitchFamily="34" charset="0"/>
                <a:ea typeface="Lato" panose="020F0502020204030203" pitchFamily="34" charset="0"/>
                <a:cs typeface="Lato" panose="020F0502020204030203" pitchFamily="34" charset="0"/>
              </a:rPr>
              <a:t>Paramètres de </a:t>
            </a:r>
            <a:r>
              <a:rPr lang="fr-FR" sz="1600" dirty="0">
                <a:solidFill>
                  <a:srgbClr val="FF0000"/>
                </a:solidFill>
                <a:latin typeface="Lato" panose="020F0502020204030203" pitchFamily="34" charset="0"/>
                <a:ea typeface="Lato" panose="020F0502020204030203" pitchFamily="34" charset="0"/>
                <a:cs typeface="Lato" panose="020F0502020204030203" pitchFamily="34" charset="0"/>
              </a:rPr>
              <a:t>forme</a:t>
            </a:r>
            <a:r>
              <a:rPr lang="fr-FR" sz="1600" dirty="0">
                <a:latin typeface="Lato" panose="020F0502020204030203" pitchFamily="34" charset="0"/>
                <a:ea typeface="Lato" panose="020F0502020204030203" pitchFamily="34" charset="0"/>
                <a:cs typeface="Lato" panose="020F0502020204030203" pitchFamily="34" charset="0"/>
              </a:rPr>
              <a:t> et d’</a:t>
            </a:r>
            <a:r>
              <a:rPr lang="fr-FR" sz="1600" dirty="0">
                <a:solidFill>
                  <a:srgbClr val="004E7F"/>
                </a:solidFill>
                <a:latin typeface="Lato" panose="020F0502020204030203" pitchFamily="34" charset="0"/>
                <a:ea typeface="Lato" panose="020F0502020204030203" pitchFamily="34" charset="0"/>
                <a:cs typeface="Lato" panose="020F0502020204030203" pitchFamily="34" charset="0"/>
              </a:rPr>
              <a:t>échelle</a:t>
            </a:r>
          </a:p>
        </p:txBody>
      </p:sp>
      <p:sp>
        <p:nvSpPr>
          <p:cNvPr id="6" name="ZoneTexte 5">
            <a:extLst>
              <a:ext uri="{FF2B5EF4-FFF2-40B4-BE49-F238E27FC236}">
                <a16:creationId xmlns:a16="http://schemas.microsoft.com/office/drawing/2014/main" id="{D4948A12-B036-CE09-A33D-751600CFBC26}"/>
              </a:ext>
            </a:extLst>
          </p:cNvPr>
          <p:cNvSpPr txBox="1"/>
          <p:nvPr/>
        </p:nvSpPr>
        <p:spPr>
          <a:xfrm>
            <a:off x="5155259" y="5322426"/>
            <a:ext cx="3405481" cy="338554"/>
          </a:xfrm>
          <a:prstGeom prst="rect">
            <a:avLst/>
          </a:prstGeom>
          <a:noFill/>
        </p:spPr>
        <p:txBody>
          <a:bodyPr wrap="square" rtlCol="0">
            <a:spAutoFit/>
          </a:bodyPr>
          <a:lstStyle/>
          <a:p>
            <a:pPr algn="ctr"/>
            <a:r>
              <a:rPr lang="fr-FR" sz="1600" dirty="0">
                <a:latin typeface="Lato" panose="020F0502020204030203" pitchFamily="34" charset="0"/>
                <a:ea typeface="Lato" panose="020F0502020204030203" pitchFamily="34" charset="0"/>
                <a:cs typeface="Lato" panose="020F0502020204030203" pitchFamily="34" charset="0"/>
              </a:rPr>
              <a:t>Période de retour 100 ans</a:t>
            </a:r>
            <a:endParaRPr lang="fr-FR" sz="1600" dirty="0">
              <a:solidFill>
                <a:srgbClr val="004E7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63420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3A90-ADD0-862B-466F-619FCA9DF0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01350D-5882-10F0-65C4-A1C94304D15B}"/>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EEFBF3A-3217-379C-3C83-DD18B89B54EC}"/>
                  </a:ext>
                </a:extLst>
              </p:cNvPr>
              <p:cNvSpPr>
                <a:spLocks noGrp="1"/>
              </p:cNvSpPr>
              <p:nvPr>
                <p:ph sz="quarter" idx="13"/>
              </p:nvPr>
            </p:nvSpPr>
            <p:spPr/>
            <p:txBody>
              <a:bodyPr/>
              <a:lstStyle/>
              <a:p>
                <a14:m>
                  <m:oMath xmlns:m="http://schemas.openxmlformats.org/officeDocument/2006/math">
                    <m:r>
                      <a:rPr lang="fr-FR" sz="1600" b="1" i="1" dirty="0" smtClean="0">
                        <a:solidFill>
                          <a:schemeClr val="accent1">
                            <a:lumMod val="75000"/>
                          </a:schemeClr>
                        </a:solidFill>
                        <a:latin typeface="Cambria Math" panose="02040503050406030204" pitchFamily="18" charset="0"/>
                      </a:rPr>
                      <m:t>𝑲</m:t>
                    </m:r>
                    <m:r>
                      <a:rPr lang="fr-FR" sz="1600" i="1" dirty="0" smtClean="0">
                        <a:latin typeface="Cambria Math" panose="02040503050406030204" pitchFamily="18" charset="0"/>
                      </a:rPr>
                      <m:t>=30</m:t>
                    </m:r>
                  </m:oMath>
                </a14:m>
                <a:r>
                  <a:rPr lang="fr-FR" sz="1600" dirty="0"/>
                  <a:t> et</a:t>
                </a:r>
                <a:r>
                  <a:rPr lang="fr-FR" sz="1600" b="1" dirty="0"/>
                  <a:t> </a:t>
                </a:r>
                <a14:m>
                  <m:oMath xmlns:m="http://schemas.openxmlformats.org/officeDocument/2006/math">
                    <m:sSub>
                      <m:sSubPr>
                        <m:ctrlPr>
                          <a:rPr lang="fr-FR" sz="1600" b="1" i="1" dirty="0" smtClean="0">
                            <a:solidFill>
                              <a:srgbClr val="C00000"/>
                            </a:solidFill>
                            <a:latin typeface="Cambria Math" panose="02040503050406030204" pitchFamily="18" charset="0"/>
                          </a:rPr>
                        </m:ctrlPr>
                      </m:sSubPr>
                      <m:e>
                        <m:r>
                          <a:rPr lang="fr-FR" sz="1600" b="1" i="1" dirty="0" smtClean="0">
                            <a:solidFill>
                              <a:srgbClr val="C00000"/>
                            </a:solidFill>
                            <a:latin typeface="Cambria Math" panose="02040503050406030204" pitchFamily="18" charset="0"/>
                          </a:rPr>
                          <m:t>𝑲</m:t>
                        </m:r>
                      </m:e>
                      <m:sub>
                        <m:r>
                          <a:rPr lang="fr-FR" sz="1600" b="1" i="1" dirty="0" smtClean="0">
                            <a:solidFill>
                              <a:srgbClr val="C00000"/>
                            </a:solidFill>
                            <a:latin typeface="Cambria Math" panose="02040503050406030204" pitchFamily="18" charset="0"/>
                          </a:rPr>
                          <m:t>𝒔</m:t>
                        </m:r>
                      </m:sub>
                    </m:sSub>
                    <m:r>
                      <a:rPr lang="fr-FR" sz="1600" i="1" dirty="0" smtClean="0">
                        <a:latin typeface="Cambria Math" panose="02040503050406030204" pitchFamily="18" charset="0"/>
                      </a:rPr>
                      <m:t>=</m:t>
                    </m:r>
                    <m:r>
                      <a:rPr lang="fr-FR" sz="1600" b="0" i="1" dirty="0" smtClean="0">
                        <a:latin typeface="Cambria Math" panose="02040503050406030204" pitchFamily="18" charset="0"/>
                      </a:rPr>
                      <m:t>1</m:t>
                    </m:r>
                    <m:r>
                      <a:rPr lang="fr-FR" sz="1600" i="1" dirty="0" smtClean="0">
                        <a:latin typeface="Cambria Math" panose="02040503050406030204" pitchFamily="18" charset="0"/>
                      </a:rPr>
                      <m:t>0</m:t>
                    </m:r>
                  </m:oMath>
                </a14:m>
                <a:r>
                  <a:rPr lang="fr-FR" sz="1600" dirty="0"/>
                  <a:t> : densité bivariée et contour centennal dans le plan </a:t>
                </a:r>
                <a14:m>
                  <m:oMath xmlns:m="http://schemas.openxmlformats.org/officeDocument/2006/math">
                    <m:d>
                      <m:dPr>
                        <m:ctrlPr>
                          <a:rPr lang="fr-FR" sz="1600" b="0" i="1" smtClean="0">
                            <a:latin typeface="Cambria Math" panose="02040503050406030204" pitchFamily="18" charset="0"/>
                          </a:rPr>
                        </m:ctrlPr>
                      </m:dPr>
                      <m:e>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𝐻</m:t>
                            </m:r>
                          </m:e>
                          <m:sub>
                            <m:r>
                              <a:rPr lang="fr-FR" sz="1600" b="0" i="1" smtClean="0">
                                <a:latin typeface="Cambria Math" panose="02040503050406030204" pitchFamily="18" charset="0"/>
                              </a:rPr>
                              <m:t>𝑠</m:t>
                            </m:r>
                          </m:sub>
                        </m:sSub>
                        <m: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𝑇</m:t>
                            </m:r>
                          </m:e>
                          <m:sub>
                            <m:r>
                              <a:rPr lang="fr-FR" sz="1600" b="0" i="1" smtClean="0">
                                <a:latin typeface="Cambria Math" panose="02040503050406030204" pitchFamily="18" charset="0"/>
                              </a:rPr>
                              <m:t>𝑝</m:t>
                            </m:r>
                          </m:sub>
                        </m:sSub>
                      </m:e>
                    </m:d>
                  </m:oMath>
                </a14:m>
                <a:endParaRPr lang="fr-FR" sz="1600" dirty="0"/>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8EEFBF3A-3217-379C-3C83-DD18B89B54EC}"/>
                  </a:ext>
                </a:extLst>
              </p:cNvPr>
              <p:cNvSpPr>
                <a:spLocks noGrp="1" noRot="1" noChangeAspect="1" noMove="1" noResize="1" noEditPoints="1" noAdjustHandles="1" noChangeArrowheads="1" noChangeShapeType="1" noTextEdit="1"/>
              </p:cNvSpPr>
              <p:nvPr>
                <p:ph sz="quarter" idx="13"/>
              </p:nvPr>
            </p:nvSpPr>
            <p:spPr>
              <a:blipFill>
                <a:blip r:embed="rId2"/>
                <a:stretch>
                  <a:fillRect l="-289" t="-11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5C48F03A-A06C-6362-059E-559B3F78BB80}"/>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5C48F03A-A06C-6362-059E-559B3F78BB80}"/>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8" name="Image 7" descr="Une image contenant texte, capture d’écran&#10;&#10;Le contenu généré par l’IA peut être incorrect.">
            <a:extLst>
              <a:ext uri="{FF2B5EF4-FFF2-40B4-BE49-F238E27FC236}">
                <a16:creationId xmlns:a16="http://schemas.microsoft.com/office/drawing/2014/main" id="{45559ADD-5DE6-9F43-C541-DBB646EBBD69}"/>
              </a:ext>
            </a:extLst>
          </p:cNvPr>
          <p:cNvPicPr>
            <a:picLocks noChangeAspect="1"/>
          </p:cNvPicPr>
          <p:nvPr/>
        </p:nvPicPr>
        <p:blipFill>
          <a:blip r:embed="rId4"/>
          <a:stretch>
            <a:fillRect/>
          </a:stretch>
        </p:blipFill>
        <p:spPr>
          <a:xfrm>
            <a:off x="792000" y="1692000"/>
            <a:ext cx="7560000" cy="4519106"/>
          </a:xfrm>
          <a:prstGeom prst="rect">
            <a:avLst/>
          </a:prstGeom>
        </p:spPr>
      </p:pic>
    </p:spTree>
    <p:extLst>
      <p:ext uri="{BB962C8B-B14F-4D97-AF65-F5344CB8AC3E}">
        <p14:creationId xmlns:p14="http://schemas.microsoft.com/office/powerpoint/2010/main" val="4001454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A62FE-F3E6-7E5E-EF34-797017A849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6D34C44-72D2-4EC4-5177-65B944928501}"/>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0E81277-B57C-A9E3-7BC6-ECAFEEC06EC9}"/>
                  </a:ext>
                </a:extLst>
              </p:cNvPr>
              <p:cNvSpPr>
                <a:spLocks noGrp="1"/>
              </p:cNvSpPr>
              <p:nvPr>
                <p:ph sz="quarter" idx="13"/>
              </p:nvPr>
            </p:nvSpPr>
            <p:spPr/>
            <p:txBody>
              <a:bodyPr/>
              <a:lstStyle/>
              <a:p>
                <a14:m>
                  <m:oMath xmlns:m="http://schemas.openxmlformats.org/officeDocument/2006/math">
                    <m:r>
                      <a:rPr lang="fr-FR" sz="1600" b="1" i="1" dirty="0" smtClean="0">
                        <a:solidFill>
                          <a:schemeClr val="accent1">
                            <a:lumMod val="75000"/>
                          </a:schemeClr>
                        </a:solidFill>
                        <a:latin typeface="Cambria Math" panose="02040503050406030204" pitchFamily="18" charset="0"/>
                      </a:rPr>
                      <m:t>𝑲</m:t>
                    </m:r>
                    <m:r>
                      <a:rPr lang="fr-FR" sz="1600" i="1" dirty="0" smtClean="0">
                        <a:latin typeface="Cambria Math" panose="02040503050406030204" pitchFamily="18" charset="0"/>
                      </a:rPr>
                      <m:t>=</m:t>
                    </m:r>
                    <m:r>
                      <a:rPr lang="fr-FR" sz="1600" b="0" i="1" dirty="0" smtClean="0">
                        <a:latin typeface="Cambria Math" panose="02040503050406030204" pitchFamily="18" charset="0"/>
                      </a:rPr>
                      <m:t>1</m:t>
                    </m:r>
                    <m:r>
                      <a:rPr lang="fr-FR" sz="1600" i="1" dirty="0" smtClean="0">
                        <a:latin typeface="Cambria Math" panose="02040503050406030204" pitchFamily="18" charset="0"/>
                      </a:rPr>
                      <m:t>0</m:t>
                    </m:r>
                  </m:oMath>
                </a14:m>
                <a:r>
                  <a:rPr lang="fr-FR" sz="1600" dirty="0"/>
                  <a:t> et</a:t>
                </a:r>
                <a:r>
                  <a:rPr lang="fr-FR" sz="1600" b="1" dirty="0"/>
                  <a:t> </a:t>
                </a:r>
                <a14:m>
                  <m:oMath xmlns:m="http://schemas.openxmlformats.org/officeDocument/2006/math">
                    <m:sSub>
                      <m:sSubPr>
                        <m:ctrlPr>
                          <a:rPr lang="fr-FR" sz="1600" b="1" i="1" dirty="0" smtClean="0">
                            <a:solidFill>
                              <a:srgbClr val="C00000"/>
                            </a:solidFill>
                            <a:latin typeface="Cambria Math" panose="02040503050406030204" pitchFamily="18" charset="0"/>
                          </a:rPr>
                        </m:ctrlPr>
                      </m:sSubPr>
                      <m:e>
                        <m:r>
                          <a:rPr lang="fr-FR" sz="1600" b="1" i="1" dirty="0" smtClean="0">
                            <a:solidFill>
                              <a:srgbClr val="C00000"/>
                            </a:solidFill>
                            <a:latin typeface="Cambria Math" panose="02040503050406030204" pitchFamily="18" charset="0"/>
                          </a:rPr>
                          <m:t>𝑲</m:t>
                        </m:r>
                      </m:e>
                      <m:sub>
                        <m:r>
                          <a:rPr lang="fr-FR" sz="1600" b="1" i="1" dirty="0" smtClean="0">
                            <a:solidFill>
                              <a:srgbClr val="C00000"/>
                            </a:solidFill>
                            <a:latin typeface="Cambria Math" panose="02040503050406030204" pitchFamily="18" charset="0"/>
                          </a:rPr>
                          <m:t>𝒔</m:t>
                        </m:r>
                      </m:sub>
                    </m:sSub>
                    <m:r>
                      <a:rPr lang="fr-FR" sz="1600" i="1" dirty="0" smtClean="0">
                        <a:latin typeface="Cambria Math" panose="02040503050406030204" pitchFamily="18" charset="0"/>
                      </a:rPr>
                      <m:t>=30</m:t>
                    </m:r>
                  </m:oMath>
                </a14:m>
                <a:r>
                  <a:rPr lang="fr-FR" sz="1600" dirty="0"/>
                  <a:t> : densité bivariée et contour centennal dans le plan </a:t>
                </a:r>
                <a14:m>
                  <m:oMath xmlns:m="http://schemas.openxmlformats.org/officeDocument/2006/math">
                    <m:d>
                      <m:dPr>
                        <m:ctrlPr>
                          <a:rPr lang="fr-FR" sz="1600" i="1">
                            <a:latin typeface="Cambria Math" panose="02040503050406030204" pitchFamily="18" charset="0"/>
                          </a:rPr>
                        </m:ctrlPr>
                      </m:dPr>
                      <m:e>
                        <m:sSub>
                          <m:sSubPr>
                            <m:ctrlPr>
                              <a:rPr lang="fr-FR" sz="1600" i="1">
                                <a:latin typeface="Cambria Math" panose="02040503050406030204" pitchFamily="18" charset="0"/>
                              </a:rPr>
                            </m:ctrlPr>
                          </m:sSubPr>
                          <m:e>
                            <m:r>
                              <a:rPr lang="fr-FR" sz="1600" i="1">
                                <a:latin typeface="Cambria Math" panose="02040503050406030204" pitchFamily="18" charset="0"/>
                              </a:rPr>
                              <m:t>𝐻</m:t>
                            </m:r>
                          </m:e>
                          <m:sub>
                            <m:r>
                              <a:rPr lang="fr-FR" sz="1600" i="1">
                                <a:latin typeface="Cambria Math" panose="02040503050406030204" pitchFamily="18" charset="0"/>
                              </a:rPr>
                              <m:t>𝑠</m:t>
                            </m:r>
                          </m:sub>
                        </m:sSub>
                        <m:r>
                          <a:rPr lang="fr-FR" sz="1600" i="1">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𝑇</m:t>
                            </m:r>
                          </m:e>
                          <m:sub>
                            <m:r>
                              <a:rPr lang="fr-FR" sz="1600" i="1">
                                <a:latin typeface="Cambria Math" panose="02040503050406030204" pitchFamily="18" charset="0"/>
                              </a:rPr>
                              <m:t>𝑝</m:t>
                            </m:r>
                          </m:sub>
                        </m:sSub>
                      </m:e>
                    </m:d>
                  </m:oMath>
                </a14:m>
                <a:endParaRPr lang="fr-FR" sz="1600" dirty="0"/>
              </a:p>
              <a:p>
                <a:endParaRPr lang="fr-FR" sz="1600" dirty="0"/>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70E81277-B57C-A9E3-7BC6-ECAFEEC06EC9}"/>
                  </a:ext>
                </a:extLst>
              </p:cNvPr>
              <p:cNvSpPr>
                <a:spLocks noGrp="1" noRot="1" noChangeAspect="1" noMove="1" noResize="1" noEditPoints="1" noAdjustHandles="1" noChangeArrowheads="1" noChangeShapeType="1" noTextEdit="1"/>
              </p:cNvSpPr>
              <p:nvPr>
                <p:ph sz="quarter" idx="13"/>
              </p:nvPr>
            </p:nvSpPr>
            <p:spPr>
              <a:blipFill>
                <a:blip r:embed="rId2"/>
                <a:stretch>
                  <a:fillRect l="-289" t="-11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3E7654C1-D907-22F5-F402-B2F97635393D}"/>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3E7654C1-D907-22F5-F402-B2F97635393D}"/>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13" name="Image 12" descr="Une image contenant texte, capture d’écran, Caractère coloré&#10;&#10;Le contenu généré par l’IA peut être incorrect.">
            <a:extLst>
              <a:ext uri="{FF2B5EF4-FFF2-40B4-BE49-F238E27FC236}">
                <a16:creationId xmlns:a16="http://schemas.microsoft.com/office/drawing/2014/main" id="{D865B1E0-2920-A08C-80A0-2E49A849727E}"/>
              </a:ext>
            </a:extLst>
          </p:cNvPr>
          <p:cNvPicPr>
            <a:picLocks noChangeAspect="1"/>
          </p:cNvPicPr>
          <p:nvPr/>
        </p:nvPicPr>
        <p:blipFill>
          <a:blip r:embed="rId4"/>
          <a:stretch>
            <a:fillRect/>
          </a:stretch>
        </p:blipFill>
        <p:spPr>
          <a:xfrm>
            <a:off x="792000" y="1692000"/>
            <a:ext cx="7560000" cy="4519105"/>
          </a:xfrm>
          <a:prstGeom prst="rect">
            <a:avLst/>
          </a:prstGeom>
        </p:spPr>
      </p:pic>
    </p:spTree>
    <p:extLst>
      <p:ext uri="{BB962C8B-B14F-4D97-AF65-F5344CB8AC3E}">
        <p14:creationId xmlns:p14="http://schemas.microsoft.com/office/powerpoint/2010/main" val="817713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25BF9-F2A9-10FB-34EC-9256562B36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E5B3FF-E9B6-4368-DE58-0EBFE0A3A42D}"/>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F8DAEBE-66FC-F120-6203-E3A4E0681465}"/>
                  </a:ext>
                </a:extLst>
              </p:cNvPr>
              <p:cNvSpPr>
                <a:spLocks noGrp="1"/>
              </p:cNvSpPr>
              <p:nvPr>
                <p:ph sz="quarter" idx="13"/>
              </p:nvPr>
            </p:nvSpPr>
            <p:spPr/>
            <p:txBody>
              <a:bodyPr/>
              <a:lstStyle/>
              <a:p>
                <a14:m>
                  <m:oMath xmlns:m="http://schemas.openxmlformats.org/officeDocument/2006/math">
                    <m:r>
                      <a:rPr lang="fr-FR" sz="1600" b="1" i="1" dirty="0" smtClean="0">
                        <a:solidFill>
                          <a:schemeClr val="accent1">
                            <a:lumMod val="75000"/>
                          </a:schemeClr>
                        </a:solidFill>
                        <a:latin typeface="Cambria Math" panose="02040503050406030204" pitchFamily="18" charset="0"/>
                      </a:rPr>
                      <m:t>𝑲</m:t>
                    </m:r>
                    <m:r>
                      <a:rPr lang="fr-FR" sz="1600" i="1" dirty="0" smtClean="0">
                        <a:latin typeface="Cambria Math" panose="02040503050406030204" pitchFamily="18" charset="0"/>
                      </a:rPr>
                      <m:t>=30</m:t>
                    </m:r>
                  </m:oMath>
                </a14:m>
                <a:r>
                  <a:rPr lang="fr-FR" sz="1600" dirty="0"/>
                  <a:t> et</a:t>
                </a:r>
                <a:r>
                  <a:rPr lang="fr-FR" sz="1600" b="1" dirty="0"/>
                  <a:t> </a:t>
                </a:r>
                <a14:m>
                  <m:oMath xmlns:m="http://schemas.openxmlformats.org/officeDocument/2006/math">
                    <m:sSub>
                      <m:sSubPr>
                        <m:ctrlPr>
                          <a:rPr lang="fr-FR" sz="1600" b="1" i="1" dirty="0" smtClean="0">
                            <a:solidFill>
                              <a:srgbClr val="C00000"/>
                            </a:solidFill>
                            <a:latin typeface="Cambria Math" panose="02040503050406030204" pitchFamily="18" charset="0"/>
                          </a:rPr>
                        </m:ctrlPr>
                      </m:sSubPr>
                      <m:e>
                        <m:r>
                          <a:rPr lang="fr-FR" sz="1600" b="1" i="1" dirty="0" smtClean="0">
                            <a:solidFill>
                              <a:srgbClr val="C00000"/>
                            </a:solidFill>
                            <a:latin typeface="Cambria Math" panose="02040503050406030204" pitchFamily="18" charset="0"/>
                          </a:rPr>
                          <m:t>𝑲</m:t>
                        </m:r>
                      </m:e>
                      <m:sub>
                        <m:r>
                          <a:rPr lang="fr-FR" sz="1600" b="1" i="1" dirty="0" smtClean="0">
                            <a:solidFill>
                              <a:srgbClr val="C00000"/>
                            </a:solidFill>
                            <a:latin typeface="Cambria Math" panose="02040503050406030204" pitchFamily="18" charset="0"/>
                          </a:rPr>
                          <m:t>𝒔</m:t>
                        </m:r>
                      </m:sub>
                    </m:sSub>
                    <m:r>
                      <a:rPr lang="fr-FR" sz="1600" i="1" dirty="0" smtClean="0">
                        <a:latin typeface="Cambria Math" panose="02040503050406030204" pitchFamily="18" charset="0"/>
                      </a:rPr>
                      <m:t>=30</m:t>
                    </m:r>
                  </m:oMath>
                </a14:m>
                <a:r>
                  <a:rPr lang="fr-FR" sz="1600" dirty="0"/>
                  <a:t> : densité bivariée et contour centennal dans le plan </a:t>
                </a:r>
                <a14:m>
                  <m:oMath xmlns:m="http://schemas.openxmlformats.org/officeDocument/2006/math">
                    <m:d>
                      <m:dPr>
                        <m:ctrlPr>
                          <a:rPr lang="fr-FR" sz="1600" i="1">
                            <a:latin typeface="Cambria Math" panose="02040503050406030204" pitchFamily="18" charset="0"/>
                          </a:rPr>
                        </m:ctrlPr>
                      </m:dPr>
                      <m:e>
                        <m:sSub>
                          <m:sSubPr>
                            <m:ctrlPr>
                              <a:rPr lang="fr-FR" sz="1600" i="1">
                                <a:latin typeface="Cambria Math" panose="02040503050406030204" pitchFamily="18" charset="0"/>
                              </a:rPr>
                            </m:ctrlPr>
                          </m:sSubPr>
                          <m:e>
                            <m:r>
                              <a:rPr lang="fr-FR" sz="1600" i="1">
                                <a:latin typeface="Cambria Math" panose="02040503050406030204" pitchFamily="18" charset="0"/>
                              </a:rPr>
                              <m:t>𝐻</m:t>
                            </m:r>
                          </m:e>
                          <m:sub>
                            <m:r>
                              <a:rPr lang="fr-FR" sz="1600" i="1">
                                <a:latin typeface="Cambria Math" panose="02040503050406030204" pitchFamily="18" charset="0"/>
                              </a:rPr>
                              <m:t>𝑠</m:t>
                            </m:r>
                          </m:sub>
                        </m:sSub>
                        <m:r>
                          <a:rPr lang="fr-FR" sz="1600" i="1">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𝑇</m:t>
                            </m:r>
                          </m:e>
                          <m:sub>
                            <m:r>
                              <a:rPr lang="fr-FR" sz="1600" i="1">
                                <a:latin typeface="Cambria Math" panose="02040503050406030204" pitchFamily="18" charset="0"/>
                              </a:rPr>
                              <m:t>𝑝</m:t>
                            </m:r>
                          </m:sub>
                        </m:sSub>
                      </m:e>
                    </m:d>
                  </m:oMath>
                </a14:m>
                <a:endParaRPr lang="fr-FR" sz="1600" dirty="0"/>
              </a:p>
              <a:p>
                <a:endParaRPr lang="fr-FR" sz="1600" dirty="0"/>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9F8DAEBE-66FC-F120-6203-E3A4E0681465}"/>
                  </a:ext>
                </a:extLst>
              </p:cNvPr>
              <p:cNvSpPr>
                <a:spLocks noGrp="1" noRot="1" noChangeAspect="1" noMove="1" noResize="1" noEditPoints="1" noAdjustHandles="1" noChangeArrowheads="1" noChangeShapeType="1" noTextEdit="1"/>
              </p:cNvSpPr>
              <p:nvPr>
                <p:ph sz="quarter" idx="13"/>
              </p:nvPr>
            </p:nvSpPr>
            <p:spPr>
              <a:blipFill>
                <a:blip r:embed="rId2"/>
                <a:stretch>
                  <a:fillRect l="-289" t="-11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663CFC7B-0DEF-9EF0-12C8-2442DFC5168B}"/>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663CFC7B-0DEF-9EF0-12C8-2442DFC5168B}"/>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15" name="Image 14" descr="Une image contenant texte, capture d’écran&#10;&#10;Le contenu généré par l’IA peut être incorrect.">
            <a:extLst>
              <a:ext uri="{FF2B5EF4-FFF2-40B4-BE49-F238E27FC236}">
                <a16:creationId xmlns:a16="http://schemas.microsoft.com/office/drawing/2014/main" id="{5879909E-E1EC-044E-1C22-8E60E6FAC399}"/>
              </a:ext>
            </a:extLst>
          </p:cNvPr>
          <p:cNvPicPr>
            <a:picLocks noChangeAspect="1"/>
          </p:cNvPicPr>
          <p:nvPr/>
        </p:nvPicPr>
        <p:blipFill>
          <a:blip r:embed="rId4"/>
          <a:stretch>
            <a:fillRect/>
          </a:stretch>
        </p:blipFill>
        <p:spPr>
          <a:xfrm>
            <a:off x="792000" y="1692000"/>
            <a:ext cx="7560000" cy="4519106"/>
          </a:xfrm>
          <a:prstGeom prst="rect">
            <a:avLst/>
          </a:prstGeom>
        </p:spPr>
      </p:pic>
    </p:spTree>
    <p:extLst>
      <p:ext uri="{BB962C8B-B14F-4D97-AF65-F5344CB8AC3E}">
        <p14:creationId xmlns:p14="http://schemas.microsoft.com/office/powerpoint/2010/main" val="1427212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5992-8672-856E-185D-E4E9CCA6DC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3E1937-7951-59C5-1E14-790A2960B91B}"/>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453338F1-8DF6-6DAD-4721-FC2783015C22}"/>
                  </a:ext>
                </a:extLst>
              </p:cNvPr>
              <p:cNvSpPr>
                <a:spLocks noGrp="1"/>
              </p:cNvSpPr>
              <p:nvPr>
                <p:ph sz="quarter" idx="13"/>
              </p:nvPr>
            </p:nvSpPr>
            <p:spPr/>
            <p:txBody>
              <a:bodyPr/>
              <a:lstStyle/>
              <a:p>
                <a:pPr>
                  <a:spcAft>
                    <a:spcPts val="1200"/>
                  </a:spcAft>
                </a:pPr>
                <a14:m>
                  <m:oMath xmlns:m="http://schemas.openxmlformats.org/officeDocument/2006/math">
                    <m:r>
                      <a:rPr lang="fr-FR" sz="1600" b="1" i="1" dirty="0">
                        <a:solidFill>
                          <a:schemeClr val="accent1">
                            <a:lumMod val="75000"/>
                          </a:schemeClr>
                        </a:solidFill>
                        <a:latin typeface="Cambria Math" panose="02040503050406030204" pitchFamily="18" charset="0"/>
                      </a:rPr>
                      <m:t>𝑲</m:t>
                    </m:r>
                    <m:r>
                      <a:rPr lang="fr-FR" sz="1600" i="1" dirty="0">
                        <a:latin typeface="Cambria Math" panose="02040503050406030204" pitchFamily="18" charset="0"/>
                      </a:rPr>
                      <m:t>=40</m:t>
                    </m:r>
                  </m:oMath>
                </a14:m>
                <a:r>
                  <a:rPr lang="fr-FR" sz="1600" dirty="0"/>
                  <a:t> et</a:t>
                </a:r>
                <a:r>
                  <a:rPr lang="fr-FR" sz="1600" b="1" dirty="0"/>
                  <a:t> </a:t>
                </a:r>
                <a14:m>
                  <m:oMath xmlns:m="http://schemas.openxmlformats.org/officeDocument/2006/math">
                    <m:sSub>
                      <m:sSubPr>
                        <m:ctrlPr>
                          <a:rPr lang="fr-FR" sz="1600" b="1" i="1" dirty="0">
                            <a:solidFill>
                              <a:srgbClr val="C00000"/>
                            </a:solidFill>
                            <a:latin typeface="Cambria Math" panose="02040503050406030204" pitchFamily="18" charset="0"/>
                          </a:rPr>
                        </m:ctrlPr>
                      </m:sSubPr>
                      <m:e>
                        <m:r>
                          <a:rPr lang="fr-FR" sz="1600" b="1" i="1" dirty="0">
                            <a:solidFill>
                              <a:srgbClr val="C00000"/>
                            </a:solidFill>
                            <a:latin typeface="Cambria Math" panose="02040503050406030204" pitchFamily="18" charset="0"/>
                          </a:rPr>
                          <m:t>𝑲</m:t>
                        </m:r>
                      </m:e>
                      <m:sub>
                        <m:r>
                          <a:rPr lang="fr-FR" sz="1600" b="1" i="1" dirty="0">
                            <a:solidFill>
                              <a:srgbClr val="C00000"/>
                            </a:solidFill>
                            <a:latin typeface="Cambria Math" panose="02040503050406030204" pitchFamily="18" charset="0"/>
                          </a:rPr>
                          <m:t>𝒔</m:t>
                        </m:r>
                      </m:sub>
                    </m:sSub>
                    <m:r>
                      <a:rPr lang="fr-FR" sz="1600" i="1" dirty="0">
                        <a:latin typeface="Cambria Math" panose="02040503050406030204" pitchFamily="18" charset="0"/>
                      </a:rPr>
                      <m:t>=5</m:t>
                    </m:r>
                  </m:oMath>
                </a14:m>
                <a:r>
                  <a:rPr lang="fr-FR" sz="1600" dirty="0"/>
                  <a:t> : densité bivariée et contour centennal dans le plan </a:t>
                </a:r>
                <a14:m>
                  <m:oMath xmlns:m="http://schemas.openxmlformats.org/officeDocument/2006/math">
                    <m:d>
                      <m:dPr>
                        <m:ctrlPr>
                          <a:rPr lang="fr-FR" sz="1600" i="1">
                            <a:latin typeface="Cambria Math" panose="02040503050406030204" pitchFamily="18" charset="0"/>
                          </a:rPr>
                        </m:ctrlPr>
                      </m:dPr>
                      <m:e>
                        <m:sSub>
                          <m:sSubPr>
                            <m:ctrlPr>
                              <a:rPr lang="fr-FR" sz="1600" i="1">
                                <a:latin typeface="Cambria Math" panose="02040503050406030204" pitchFamily="18" charset="0"/>
                              </a:rPr>
                            </m:ctrlPr>
                          </m:sSubPr>
                          <m:e>
                            <m:r>
                              <a:rPr lang="fr-FR" sz="1600" i="1">
                                <a:latin typeface="Cambria Math" panose="02040503050406030204" pitchFamily="18" charset="0"/>
                              </a:rPr>
                              <m:t>𝐻</m:t>
                            </m:r>
                          </m:e>
                          <m:sub>
                            <m:r>
                              <a:rPr lang="fr-FR" sz="1600" i="1">
                                <a:latin typeface="Cambria Math" panose="02040503050406030204" pitchFamily="18" charset="0"/>
                              </a:rPr>
                              <m:t>𝑠</m:t>
                            </m:r>
                          </m:sub>
                        </m:sSub>
                        <m:r>
                          <a:rPr lang="fr-FR" sz="1600" i="1">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𝑇</m:t>
                            </m:r>
                          </m:e>
                          <m:sub>
                            <m:r>
                              <a:rPr lang="fr-FR" sz="1600" i="1">
                                <a:latin typeface="Cambria Math" panose="02040503050406030204" pitchFamily="18" charset="0"/>
                              </a:rPr>
                              <m:t>𝑝</m:t>
                            </m:r>
                          </m:sub>
                        </m:sSub>
                      </m:e>
                    </m:d>
                  </m:oMath>
                </a14:m>
                <a:endParaRPr lang="fr-FR" sz="1600" dirty="0"/>
              </a:p>
              <a:p>
                <a:pPr>
                  <a:spcAft>
                    <a:spcPts val="1200"/>
                  </a:spcAft>
                </a:pPr>
                <a:endParaRPr lang="fr-FR" sz="1600" dirty="0"/>
              </a:p>
              <a:p>
                <a:pPr marL="0" indent="0">
                  <a:buNone/>
                </a:pPr>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453338F1-8DF6-6DAD-4721-FC2783015C22}"/>
                  </a:ext>
                </a:extLst>
              </p:cNvPr>
              <p:cNvSpPr>
                <a:spLocks noGrp="1" noRot="1" noChangeAspect="1" noMove="1" noResize="1" noEditPoints="1" noAdjustHandles="1" noChangeArrowheads="1" noChangeShapeType="1" noTextEdit="1"/>
              </p:cNvSpPr>
              <p:nvPr>
                <p:ph sz="quarter" idx="13"/>
              </p:nvPr>
            </p:nvSpPr>
            <p:spPr>
              <a:blipFill>
                <a:blip r:embed="rId2"/>
                <a:stretch>
                  <a:fillRect l="-289" t="-11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995501D7-FAF9-76AE-B345-24CA131404D6}"/>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995501D7-FAF9-76AE-B345-24CA131404D6}"/>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10" name="Image 9" descr="Une image contenant texte, capture d’écran, Tracé&#10;&#10;Le contenu généré par l’IA peut être incorrect.">
            <a:extLst>
              <a:ext uri="{FF2B5EF4-FFF2-40B4-BE49-F238E27FC236}">
                <a16:creationId xmlns:a16="http://schemas.microsoft.com/office/drawing/2014/main" id="{214F9980-F1B7-E9F0-6352-F93809BDC6E2}"/>
              </a:ext>
            </a:extLst>
          </p:cNvPr>
          <p:cNvPicPr>
            <a:picLocks noChangeAspect="1"/>
          </p:cNvPicPr>
          <p:nvPr/>
        </p:nvPicPr>
        <p:blipFill>
          <a:blip r:embed="rId4"/>
          <a:stretch>
            <a:fillRect/>
          </a:stretch>
        </p:blipFill>
        <p:spPr>
          <a:xfrm>
            <a:off x="792000" y="1692000"/>
            <a:ext cx="7560000" cy="4519105"/>
          </a:xfrm>
          <a:prstGeom prst="rect">
            <a:avLst/>
          </a:prstGeom>
        </p:spPr>
      </p:pic>
    </p:spTree>
    <p:extLst>
      <p:ext uri="{BB962C8B-B14F-4D97-AF65-F5344CB8AC3E}">
        <p14:creationId xmlns:p14="http://schemas.microsoft.com/office/powerpoint/2010/main" val="30137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02F66-96A6-531F-B868-F0B4D28E68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E583098-1D9E-A74F-8C05-831055CD173B}"/>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74B1E9F-B01E-C942-D0AD-E7D7E6221CE4}"/>
                  </a:ext>
                </a:extLst>
              </p:cNvPr>
              <p:cNvSpPr>
                <a:spLocks noGrp="1"/>
              </p:cNvSpPr>
              <p:nvPr>
                <p:ph sz="quarter" idx="13"/>
              </p:nvPr>
            </p:nvSpPr>
            <p:spPr/>
            <p:txBody>
              <a:bodyPr/>
              <a:lstStyle/>
              <a:p>
                <a:pPr>
                  <a:spcAft>
                    <a:spcPts val="1200"/>
                  </a:spcAft>
                </a:pPr>
                <a:r>
                  <a:rPr lang="fr-FR" sz="1600" dirty="0"/>
                  <a:t>Choix </a:t>
                </a:r>
                <a14:m>
                  <m:oMath xmlns:m="http://schemas.openxmlformats.org/officeDocument/2006/math">
                    <m:r>
                      <a:rPr lang="fr-FR" sz="1600" b="1" i="1" dirty="0" smtClean="0">
                        <a:solidFill>
                          <a:schemeClr val="accent1">
                            <a:lumMod val="75000"/>
                          </a:schemeClr>
                        </a:solidFill>
                        <a:latin typeface="Cambria Math" panose="02040503050406030204" pitchFamily="18" charset="0"/>
                      </a:rPr>
                      <m:t>𝑲</m:t>
                    </m:r>
                    <m:r>
                      <a:rPr lang="fr-FR" sz="1600" i="1" dirty="0" smtClean="0">
                        <a:latin typeface="Cambria Math" panose="02040503050406030204" pitchFamily="18" charset="0"/>
                      </a:rPr>
                      <m:t>=40</m:t>
                    </m:r>
                  </m:oMath>
                </a14:m>
                <a:r>
                  <a:rPr lang="fr-FR" sz="1600" dirty="0"/>
                  <a:t> et</a:t>
                </a:r>
                <a:r>
                  <a:rPr lang="fr-FR" sz="1600" b="1" dirty="0"/>
                  <a:t> </a:t>
                </a:r>
                <a14:m>
                  <m:oMath xmlns:m="http://schemas.openxmlformats.org/officeDocument/2006/math">
                    <m:sSub>
                      <m:sSubPr>
                        <m:ctrlPr>
                          <a:rPr lang="fr-FR" sz="1600" b="1" i="1" dirty="0" smtClean="0">
                            <a:solidFill>
                              <a:srgbClr val="C00000"/>
                            </a:solidFill>
                            <a:latin typeface="Cambria Math" panose="02040503050406030204" pitchFamily="18" charset="0"/>
                          </a:rPr>
                        </m:ctrlPr>
                      </m:sSubPr>
                      <m:e>
                        <m:r>
                          <a:rPr lang="fr-FR" sz="1600" b="1" i="1" dirty="0" smtClean="0">
                            <a:solidFill>
                              <a:srgbClr val="C00000"/>
                            </a:solidFill>
                            <a:latin typeface="Cambria Math" panose="02040503050406030204" pitchFamily="18" charset="0"/>
                          </a:rPr>
                          <m:t>𝑲</m:t>
                        </m:r>
                      </m:e>
                      <m:sub>
                        <m:r>
                          <a:rPr lang="fr-FR" sz="1600" b="1" i="1" dirty="0" smtClean="0">
                            <a:solidFill>
                              <a:srgbClr val="C00000"/>
                            </a:solidFill>
                            <a:latin typeface="Cambria Math" panose="02040503050406030204" pitchFamily="18" charset="0"/>
                          </a:rPr>
                          <m:t>𝒔</m:t>
                        </m:r>
                      </m:sub>
                    </m:sSub>
                    <m:r>
                      <a:rPr lang="fr-FR" sz="1600" i="1" dirty="0" smtClean="0">
                        <a:latin typeface="Cambria Math" panose="02040503050406030204" pitchFamily="18" charset="0"/>
                      </a:rPr>
                      <m:t>=5</m:t>
                    </m:r>
                  </m:oMath>
                </a14:m>
                <a:endParaRPr lang="fr-FR" sz="1600" dirty="0"/>
              </a:p>
              <a:p>
                <a:pPr>
                  <a:spcAft>
                    <a:spcPts val="1200"/>
                  </a:spcAft>
                </a:pPr>
                <a:r>
                  <a:rPr lang="fr-FR" sz="1600" dirty="0"/>
                  <a:t>Vérification de l’ajustement GPD pour différents angles (points rouges)</a:t>
                </a:r>
              </a:p>
              <a:p>
                <a:pPr marL="0" indent="0">
                  <a:spcAft>
                    <a:spcPts val="1200"/>
                  </a:spcAft>
                  <a:buNone/>
                </a:pPr>
                <a:endParaRPr lang="fr-FR" sz="1600" dirty="0"/>
              </a:p>
              <a:p>
                <a:endParaRPr lang="fr-FR" sz="1600" dirty="0"/>
              </a:p>
              <a:p>
                <a:endParaRPr lang="fr-FR" dirty="0"/>
              </a:p>
            </p:txBody>
          </p:sp>
        </mc:Choice>
        <mc:Fallback xmlns="">
          <p:sp>
            <p:nvSpPr>
              <p:cNvPr id="3" name="Espace réservé du contenu 2">
                <a:extLst>
                  <a:ext uri="{FF2B5EF4-FFF2-40B4-BE49-F238E27FC236}">
                    <a16:creationId xmlns:a16="http://schemas.microsoft.com/office/drawing/2014/main" id="{074B1E9F-B01E-C942-D0AD-E7D7E6221CE4}"/>
                  </a:ext>
                </a:extLst>
              </p:cNvPr>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4A6B0B38-6418-60EE-56A9-9F23BC39FE13}"/>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4A6B0B38-6418-60EE-56A9-9F23BC39FE13}"/>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6" name="Image 5" descr="Une image contenant texte, diagramme, ligne, Tracé&#10;&#10;Le contenu généré par l’IA peut être incorrect.">
            <a:extLst>
              <a:ext uri="{FF2B5EF4-FFF2-40B4-BE49-F238E27FC236}">
                <a16:creationId xmlns:a16="http://schemas.microsoft.com/office/drawing/2014/main" id="{D7E614DF-6419-A4B1-D586-6E6727291018}"/>
              </a:ext>
            </a:extLst>
          </p:cNvPr>
          <p:cNvPicPr>
            <a:picLocks noChangeAspect="1"/>
          </p:cNvPicPr>
          <p:nvPr/>
        </p:nvPicPr>
        <p:blipFill>
          <a:blip r:embed="rId4"/>
          <a:stretch>
            <a:fillRect/>
          </a:stretch>
        </p:blipFill>
        <p:spPr>
          <a:xfrm>
            <a:off x="4352200" y="2478291"/>
            <a:ext cx="4431797" cy="3798683"/>
          </a:xfrm>
          <a:prstGeom prst="rect">
            <a:avLst/>
          </a:prstGeom>
        </p:spPr>
      </p:pic>
      <p:pic>
        <p:nvPicPr>
          <p:cNvPr id="8" name="Image 7" descr="Une image contenant texte, diagramme, capture d’écran&#10;&#10;Le contenu généré par l’IA peut être incorrect.">
            <a:extLst>
              <a:ext uri="{FF2B5EF4-FFF2-40B4-BE49-F238E27FC236}">
                <a16:creationId xmlns:a16="http://schemas.microsoft.com/office/drawing/2014/main" id="{2E338C7A-A8D3-9EEB-B638-E9F858C2DA57}"/>
              </a:ext>
            </a:extLst>
          </p:cNvPr>
          <p:cNvPicPr>
            <a:picLocks noChangeAspect="1"/>
          </p:cNvPicPr>
          <p:nvPr/>
        </p:nvPicPr>
        <p:blipFill>
          <a:blip r:embed="rId5"/>
          <a:stretch>
            <a:fillRect/>
          </a:stretch>
        </p:blipFill>
        <p:spPr>
          <a:xfrm>
            <a:off x="179114" y="2677952"/>
            <a:ext cx="4072685" cy="3490873"/>
          </a:xfrm>
          <a:prstGeom prst="rect">
            <a:avLst/>
          </a:prstGeom>
        </p:spPr>
      </p:pic>
    </p:spTree>
    <p:extLst>
      <p:ext uri="{BB962C8B-B14F-4D97-AF65-F5344CB8AC3E}">
        <p14:creationId xmlns:p14="http://schemas.microsoft.com/office/powerpoint/2010/main" val="375099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8C3D4-D102-6413-A91D-530845964C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89A2692-1B77-C52B-9777-B5DDCF2857AE}"/>
              </a:ext>
            </a:extLst>
          </p:cNvPr>
          <p:cNvSpPr>
            <a:spLocks noGrp="1"/>
          </p:cNvSpPr>
          <p:nvPr>
            <p:ph type="title"/>
          </p:nvPr>
        </p:nvSpPr>
        <p:spPr/>
        <p:txBody>
          <a:bodyPr/>
          <a:lstStyle/>
          <a:p>
            <a:r>
              <a:rPr lang="fr-FR" dirty="0"/>
              <a:t>Comparaison des approches</a:t>
            </a:r>
          </a:p>
        </p:txBody>
      </p:sp>
      <p:sp>
        <p:nvSpPr>
          <p:cNvPr id="3" name="Espace réservé du contenu 2">
            <a:extLst>
              <a:ext uri="{FF2B5EF4-FFF2-40B4-BE49-F238E27FC236}">
                <a16:creationId xmlns:a16="http://schemas.microsoft.com/office/drawing/2014/main" id="{B6066E37-1660-A162-7E44-22E7CA2F7109}"/>
              </a:ext>
            </a:extLst>
          </p:cNvPr>
          <p:cNvSpPr>
            <a:spLocks noGrp="1"/>
          </p:cNvSpPr>
          <p:nvPr>
            <p:ph sz="quarter" idx="13"/>
          </p:nvPr>
        </p:nvSpPr>
        <p:spPr/>
        <p:txBody>
          <a:bodyPr/>
          <a:lstStyle/>
          <a:p>
            <a:r>
              <a:rPr lang="fr-FR" sz="1600" dirty="0"/>
              <a:t>Comparaison méthode paramétrique et SPAR</a:t>
            </a:r>
          </a:p>
          <a:p>
            <a:pPr marL="0" indent="0">
              <a:buNone/>
            </a:pPr>
            <a:endParaRPr lang="fr-FR" sz="1600" dirty="0"/>
          </a:p>
          <a:p>
            <a:endParaRPr lang="fr-FR" dirty="0"/>
          </a:p>
          <a:p>
            <a:endParaRPr lang="fr-FR" dirty="0"/>
          </a:p>
        </p:txBody>
      </p:sp>
      <mc:AlternateContent xmlns:mc="http://schemas.openxmlformats.org/markup-compatibility/2006" xmlns:a14="http://schemas.microsoft.com/office/drawing/2010/main">
        <mc:Choice Requires="a14">
          <p:sp>
            <p:nvSpPr>
              <p:cNvPr id="4" name="Espace réservé du texte 3">
                <a:extLst>
                  <a:ext uri="{FF2B5EF4-FFF2-40B4-BE49-F238E27FC236}">
                    <a16:creationId xmlns:a16="http://schemas.microsoft.com/office/drawing/2014/main" id="{09BC24AF-8D67-EBC0-6A94-717A9CA206BD}"/>
                  </a:ext>
                </a:extLst>
              </p:cNvPr>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a:extLst>
                  <a:ext uri="{FF2B5EF4-FFF2-40B4-BE49-F238E27FC236}">
                    <a16:creationId xmlns:a16="http://schemas.microsoft.com/office/drawing/2014/main" id="{09BC24AF-8D67-EBC0-6A94-717A9CA206BD}"/>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724" t="-7895" b="-7895"/>
                </a:stretch>
              </a:blipFill>
            </p:spPr>
            <p:txBody>
              <a:bodyPr/>
              <a:lstStyle/>
              <a:p>
                <a:r>
                  <a:rPr lang="fr-FR">
                    <a:noFill/>
                  </a:rPr>
                  <a:t> </a:t>
                </a:r>
              </a:p>
            </p:txBody>
          </p:sp>
        </mc:Fallback>
      </mc:AlternateContent>
      <p:pic>
        <p:nvPicPr>
          <p:cNvPr id="8" name="Image 7">
            <a:extLst>
              <a:ext uri="{FF2B5EF4-FFF2-40B4-BE49-F238E27FC236}">
                <a16:creationId xmlns:a16="http://schemas.microsoft.com/office/drawing/2014/main" id="{F64C4168-6796-CFD1-F861-AD610D010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2424508"/>
            <a:ext cx="4315500" cy="2579806"/>
          </a:xfrm>
          <a:prstGeom prst="rect">
            <a:avLst/>
          </a:prstGeom>
          <a:noFill/>
          <a:ln>
            <a:noFill/>
          </a:ln>
        </p:spPr>
      </p:pic>
      <p:pic>
        <p:nvPicPr>
          <p:cNvPr id="10" name="Image 9" descr="Une image contenant texte, capture d’écran, Tracé&#10;&#10;Le contenu généré par l’IA peut être incorrect.">
            <a:extLst>
              <a:ext uri="{FF2B5EF4-FFF2-40B4-BE49-F238E27FC236}">
                <a16:creationId xmlns:a16="http://schemas.microsoft.com/office/drawing/2014/main" id="{03FF08DD-E4A2-EB93-7A06-B99539F0112C}"/>
              </a:ext>
            </a:extLst>
          </p:cNvPr>
          <p:cNvPicPr>
            <a:picLocks noChangeAspect="1"/>
          </p:cNvPicPr>
          <p:nvPr/>
        </p:nvPicPr>
        <p:blipFill>
          <a:blip r:embed="rId4"/>
          <a:stretch>
            <a:fillRect/>
          </a:stretch>
        </p:blipFill>
        <p:spPr>
          <a:xfrm>
            <a:off x="4468500" y="2424658"/>
            <a:ext cx="4315500" cy="2579656"/>
          </a:xfrm>
          <a:prstGeom prst="rect">
            <a:avLst/>
          </a:prstGeom>
        </p:spPr>
      </p:pic>
    </p:spTree>
    <p:extLst>
      <p:ext uri="{BB962C8B-B14F-4D97-AF65-F5344CB8AC3E}">
        <p14:creationId xmlns:p14="http://schemas.microsoft.com/office/powerpoint/2010/main" val="35369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Comparaison des approches</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p:txBody>
              <a:bodyPr/>
              <a:lstStyle/>
              <a:p>
                <a:r>
                  <a:rPr lang="fr-FR" sz="1600" dirty="0"/>
                  <a:t>Comparaison méthode paramétrique et SPAR : </a:t>
                </a:r>
                <a:br>
                  <a:rPr lang="fr-FR" sz="1600" dirty="0"/>
                </a:br>
                <a:r>
                  <a:rPr lang="fr-FR" sz="1600" dirty="0"/>
                  <a:t>prise en compte des états de mer intermédiaires avec </a:t>
                </a:r>
                <a14:m>
                  <m:oMath xmlns:m="http://schemas.openxmlformats.org/officeDocument/2006/math">
                    <m:sSub>
                      <m:sSubPr>
                        <m:ctrlPr>
                          <a:rPr lang="fr-FR" sz="1600" b="0" i="1" dirty="0" smtClean="0">
                            <a:latin typeface="Cambria Math" panose="02040503050406030204" pitchFamily="18" charset="0"/>
                          </a:rPr>
                        </m:ctrlPr>
                      </m:sSubPr>
                      <m:e>
                        <m:r>
                          <a:rPr lang="fr-FR" sz="1600" i="1" dirty="0" smtClean="0">
                            <a:latin typeface="Cambria Math" panose="02040503050406030204" pitchFamily="18" charset="0"/>
                          </a:rPr>
                          <m:t>𝑇</m:t>
                        </m:r>
                      </m:e>
                      <m:sub>
                        <m:r>
                          <a:rPr lang="fr-FR" sz="1600" i="1" dirty="0" smtClean="0">
                            <a:latin typeface="Cambria Math" panose="02040503050406030204" pitchFamily="18" charset="0"/>
                          </a:rPr>
                          <m:t>𝑝</m:t>
                        </m:r>
                      </m:sub>
                    </m:sSub>
                  </m:oMath>
                </a14:m>
                <a:r>
                  <a:rPr lang="fr-FR" sz="1600" dirty="0"/>
                  <a:t> entre 10 et 15 s </a:t>
                </a:r>
                <a:br>
                  <a:rPr lang="fr-FR" sz="1600" dirty="0"/>
                </a:br>
                <a:r>
                  <a:rPr lang="fr-FR" sz="1600" dirty="0"/>
                  <a:t>pour </a:t>
                </a:r>
                <a14:m>
                  <m:oMath xmlns:m="http://schemas.openxmlformats.org/officeDocument/2006/math">
                    <m:sSub>
                      <m:sSubPr>
                        <m:ctrlPr>
                          <a:rPr lang="fr-FR" sz="1600" b="0" i="1" dirty="0" smtClean="0">
                            <a:latin typeface="Cambria Math" panose="02040503050406030204" pitchFamily="18" charset="0"/>
                          </a:rPr>
                        </m:ctrlPr>
                      </m:sSubPr>
                      <m:e>
                        <m:r>
                          <a:rPr lang="fr-FR" sz="1600" i="1" dirty="0" smtClean="0">
                            <a:latin typeface="Cambria Math" panose="02040503050406030204" pitchFamily="18" charset="0"/>
                          </a:rPr>
                          <m:t>𝐻</m:t>
                        </m:r>
                      </m:e>
                      <m:sub>
                        <m:r>
                          <a:rPr lang="fr-FR" sz="1600" i="1" dirty="0" smtClean="0">
                            <a:latin typeface="Cambria Math" panose="02040503050406030204" pitchFamily="18" charset="0"/>
                          </a:rPr>
                          <m:t>𝑚</m:t>
                        </m:r>
                        <m:r>
                          <a:rPr lang="fr-FR" sz="1600" i="1" dirty="0" smtClean="0">
                            <a:latin typeface="Cambria Math" panose="02040503050406030204" pitchFamily="18" charset="0"/>
                          </a:rPr>
                          <m:t>0</m:t>
                        </m:r>
                      </m:sub>
                    </m:sSub>
                  </m:oMath>
                </a14:m>
                <a:r>
                  <a:rPr lang="fr-FR" sz="1600" dirty="0"/>
                  <a:t> entre 2 et 5 m</a:t>
                </a:r>
              </a:p>
              <a:p>
                <a:endParaRPr lang="fr-FR" dirty="0"/>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Espace réservé du texte 3"/>
              <p:cNvSpPr>
                <a:spLocks noGrp="1"/>
              </p:cNvSpPr>
              <p:nvPr>
                <p:ph type="body" sz="quarter" idx="14"/>
              </p:nvPr>
            </p:nvSpPr>
            <p:spPr/>
            <p:txBody>
              <a:bodyPr/>
              <a:lstStyle/>
              <a:p>
                <a:r>
                  <a:rPr lang="fr-FR" dirty="0"/>
                  <a:t>Application pour les distributions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𝑇</m:t>
                        </m:r>
                      </m:e>
                      <m:sub>
                        <m:r>
                          <a:rPr lang="fr-FR" b="0" i="1" smtClean="0">
                            <a:latin typeface="Cambria Math" panose="02040503050406030204" pitchFamily="18" charset="0"/>
                          </a:rPr>
                          <m:t>𝑝</m:t>
                        </m:r>
                      </m:sub>
                    </m:sSub>
                  </m:oMath>
                </a14:m>
                <a:endParaRPr lang="fr-FR"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sz="quarter" idx="14"/>
              </p:nvPr>
            </p:nvSpPr>
            <p:spPr>
              <a:blipFill>
                <a:blip r:embed="rId3"/>
                <a:stretch>
                  <a:fillRect l="-724" t="-7895" b="-7895"/>
                </a:stretch>
              </a:blipFill>
            </p:spPr>
            <p:txBody>
              <a:bodyPr/>
              <a:lstStyle/>
              <a:p>
                <a:r>
                  <a:rPr lang="fr-FR">
                    <a:noFill/>
                  </a:rPr>
                  <a:t> </a:t>
                </a:r>
              </a:p>
            </p:txBody>
          </p:sp>
        </mc:Fallback>
      </mc:AlternateContent>
      <p:pic>
        <p:nvPicPr>
          <p:cNvPr id="8" name="Image 7">
            <a:extLst>
              <a:ext uri="{FF2B5EF4-FFF2-40B4-BE49-F238E27FC236}">
                <a16:creationId xmlns:a16="http://schemas.microsoft.com/office/drawing/2014/main" id="{58414118-DDD0-CF04-C3C3-0C20FD7801F0}"/>
              </a:ext>
            </a:extLst>
          </p:cNvPr>
          <p:cNvPicPr>
            <a:picLocks noChangeAspect="1"/>
          </p:cNvPicPr>
          <p:nvPr/>
        </p:nvPicPr>
        <p:blipFill>
          <a:blip r:embed="rId4"/>
          <a:stretch>
            <a:fillRect/>
          </a:stretch>
        </p:blipFill>
        <p:spPr>
          <a:xfrm>
            <a:off x="4364575" y="2548057"/>
            <a:ext cx="4578089" cy="3067939"/>
          </a:xfrm>
          <a:prstGeom prst="rect">
            <a:avLst/>
          </a:prstGeom>
        </p:spPr>
      </p:pic>
      <p:pic>
        <p:nvPicPr>
          <p:cNvPr id="9" name="Image 8">
            <a:extLst>
              <a:ext uri="{FF2B5EF4-FFF2-40B4-BE49-F238E27FC236}">
                <a16:creationId xmlns:a16="http://schemas.microsoft.com/office/drawing/2014/main" id="{0590C774-8B93-A8F9-68AE-3B7BBDA04F22}"/>
              </a:ext>
            </a:extLst>
          </p:cNvPr>
          <p:cNvPicPr>
            <a:picLocks noChangeAspect="1"/>
          </p:cNvPicPr>
          <p:nvPr/>
        </p:nvPicPr>
        <p:blipFill>
          <a:blip r:embed="rId5"/>
          <a:stretch>
            <a:fillRect/>
          </a:stretch>
        </p:blipFill>
        <p:spPr>
          <a:xfrm>
            <a:off x="-6089" y="2431855"/>
            <a:ext cx="4578089" cy="3053638"/>
          </a:xfrm>
          <a:prstGeom prst="rect">
            <a:avLst/>
          </a:prstGeom>
        </p:spPr>
      </p:pic>
    </p:spTree>
    <p:extLst>
      <p:ext uri="{BB962C8B-B14F-4D97-AF65-F5344CB8AC3E}">
        <p14:creationId xmlns:p14="http://schemas.microsoft.com/office/powerpoint/2010/main" val="36814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B971A-7770-927F-5330-786CDF9A79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4841B2C-2CB4-EBA4-C594-4EBD55DF7FF0}"/>
              </a:ext>
            </a:extLst>
          </p:cNvPr>
          <p:cNvSpPr>
            <a:spLocks noGrp="1"/>
          </p:cNvSpPr>
          <p:nvPr>
            <p:ph type="title"/>
          </p:nvPr>
        </p:nvSpPr>
        <p:spPr/>
        <p:txBody>
          <a:bodyPr/>
          <a:lstStyle/>
          <a:p>
            <a:r>
              <a:rPr lang="fr-FR" dirty="0"/>
              <a:t>L’approche SPAR : la flexibilité pour suivre les observations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149A64A-AFE2-B3B2-94A3-2F4C6B3F0241}"/>
                  </a:ext>
                </a:extLst>
              </p:cNvPr>
              <p:cNvSpPr>
                <a:spLocks noGrp="1"/>
              </p:cNvSpPr>
              <p:nvPr>
                <p:ph sz="quarter" idx="13"/>
              </p:nvPr>
            </p:nvSpPr>
            <p:spPr/>
            <p:txBody>
              <a:bodyPr/>
              <a:lstStyle/>
              <a:p>
                <a:r>
                  <a:rPr lang="fr-FR" sz="1600" dirty="0"/>
                  <a:t>Utilisation pour les couples </a:t>
                </a:r>
                <a14:m>
                  <m:oMath xmlns:m="http://schemas.openxmlformats.org/officeDocument/2006/math">
                    <m:sSub>
                      <m:sSubPr>
                        <m:ctrlPr>
                          <a:rPr lang="fr-FR" sz="1600" b="0" i="1" dirty="0" smtClean="0">
                            <a:latin typeface="Cambria Math" panose="02040503050406030204" pitchFamily="18" charset="0"/>
                          </a:rPr>
                        </m:ctrlPr>
                      </m:sSubPr>
                      <m:e>
                        <m:r>
                          <a:rPr lang="fr-FR" sz="1600" i="1" dirty="0" smtClean="0">
                            <a:latin typeface="Cambria Math" panose="02040503050406030204" pitchFamily="18" charset="0"/>
                          </a:rPr>
                          <m:t>𝐻</m:t>
                        </m:r>
                      </m:e>
                      <m:sub>
                        <m:r>
                          <a:rPr lang="fr-FR" sz="1600" i="1" dirty="0" smtClean="0">
                            <a:latin typeface="Cambria Math" panose="02040503050406030204" pitchFamily="18" charset="0"/>
                          </a:rPr>
                          <m:t>𝑠</m:t>
                        </m:r>
                      </m:sub>
                    </m:sSub>
                    <m:r>
                      <a:rPr lang="fr-FR" sz="1600" i="1" dirty="0" smtClean="0">
                        <a:latin typeface="Cambria Math" panose="02040503050406030204" pitchFamily="18" charset="0"/>
                      </a:rPr>
                      <m:t>/</m:t>
                    </m:r>
                    <m:sSub>
                      <m:sSubPr>
                        <m:ctrlPr>
                          <a:rPr lang="fr-FR" sz="1600" b="0" i="1" dirty="0" smtClean="0">
                            <a:latin typeface="Cambria Math" panose="02040503050406030204" pitchFamily="18" charset="0"/>
                          </a:rPr>
                        </m:ctrlPr>
                      </m:sSubPr>
                      <m:e>
                        <m:r>
                          <a:rPr lang="fr-FR" sz="1600" i="1" dirty="0" err="1">
                            <a:latin typeface="Cambria Math" panose="02040503050406030204" pitchFamily="18" charset="0"/>
                          </a:rPr>
                          <m:t>𝑇</m:t>
                        </m:r>
                      </m:e>
                      <m:sub>
                        <m:r>
                          <a:rPr lang="fr-FR" sz="1600" i="1" dirty="0" err="1">
                            <a:latin typeface="Cambria Math" panose="02040503050406030204" pitchFamily="18" charset="0"/>
                          </a:rPr>
                          <m:t>𝑝</m:t>
                        </m:r>
                      </m:sub>
                    </m:sSub>
                  </m:oMath>
                </a14:m>
                <a:endParaRPr lang="fr-FR" sz="1600" dirty="0"/>
              </a:p>
              <a:p>
                <a:pPr marL="0" indent="0">
                  <a:buNone/>
                </a:pPr>
                <a:endParaRPr lang="fr-FR" dirty="0"/>
              </a:p>
              <a:p>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0149A64A-AFE2-B3B2-94A3-2F4C6B3F0241}"/>
                  </a:ext>
                </a:extLst>
              </p:cNvPr>
              <p:cNvSpPr>
                <a:spLocks noGrp="1" noRot="1" noChangeAspect="1" noMove="1" noResize="1" noEditPoints="1" noAdjustHandles="1" noChangeArrowheads="1" noChangeShapeType="1" noTextEdit="1"/>
              </p:cNvSpPr>
              <p:nvPr>
                <p:ph sz="quarter" idx="13"/>
              </p:nvPr>
            </p:nvSpPr>
            <p:spPr>
              <a:blipFill>
                <a:blip r:embed="rId2"/>
                <a:stretch>
                  <a:fillRect l="-289" t="-476"/>
                </a:stretch>
              </a:blipFill>
            </p:spPr>
            <p:txBody>
              <a:bodyPr/>
              <a:lstStyle/>
              <a:p>
                <a:r>
                  <a:rPr lang="fr-FR">
                    <a:noFill/>
                  </a:rPr>
                  <a:t> </a:t>
                </a:r>
              </a:p>
            </p:txBody>
          </p:sp>
        </mc:Fallback>
      </mc:AlternateContent>
      <p:sp>
        <p:nvSpPr>
          <p:cNvPr id="4" name="Espace réservé du texte 3">
            <a:extLst>
              <a:ext uri="{FF2B5EF4-FFF2-40B4-BE49-F238E27FC236}">
                <a16:creationId xmlns:a16="http://schemas.microsoft.com/office/drawing/2014/main" id="{718E0C7D-EFF3-D67B-36CC-6089040AAAC2}"/>
              </a:ext>
            </a:extLst>
          </p:cNvPr>
          <p:cNvSpPr>
            <a:spLocks noGrp="1"/>
          </p:cNvSpPr>
          <p:nvPr>
            <p:ph type="body" sz="quarter" idx="14"/>
          </p:nvPr>
        </p:nvSpPr>
        <p:spPr/>
        <p:txBody>
          <a:bodyPr/>
          <a:lstStyle/>
          <a:p>
            <a:r>
              <a:rPr lang="fr-FR" dirty="0"/>
              <a:t>Autres cas d’application</a:t>
            </a:r>
          </a:p>
        </p:txBody>
      </p:sp>
      <p:pic>
        <p:nvPicPr>
          <p:cNvPr id="6" name="Image 5">
            <a:extLst>
              <a:ext uri="{FF2B5EF4-FFF2-40B4-BE49-F238E27FC236}">
                <a16:creationId xmlns:a16="http://schemas.microsoft.com/office/drawing/2014/main" id="{CA165A52-4111-CBE8-E8A9-1CD3F3ED6AC2}"/>
              </a:ext>
            </a:extLst>
          </p:cNvPr>
          <p:cNvPicPr>
            <a:picLocks noChangeAspect="1"/>
          </p:cNvPicPr>
          <p:nvPr/>
        </p:nvPicPr>
        <p:blipFill>
          <a:blip r:embed="rId3"/>
          <a:srcRect/>
          <a:stretch/>
        </p:blipFill>
        <p:spPr>
          <a:xfrm>
            <a:off x="781813" y="1728000"/>
            <a:ext cx="7560000" cy="4519106"/>
          </a:xfrm>
          <a:prstGeom prst="rect">
            <a:avLst/>
          </a:prstGeom>
        </p:spPr>
      </p:pic>
    </p:spTree>
    <p:extLst>
      <p:ext uri="{BB962C8B-B14F-4D97-AF65-F5344CB8AC3E}">
        <p14:creationId xmlns:p14="http://schemas.microsoft.com/office/powerpoint/2010/main" val="388718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Evènements multivariés : définition</a:t>
            </a:r>
          </a:p>
        </p:txBody>
      </p:sp>
      <p:sp>
        <p:nvSpPr>
          <p:cNvPr id="4" name="Espace réservé du texte 3"/>
          <p:cNvSpPr>
            <a:spLocks noGrp="1"/>
          </p:cNvSpPr>
          <p:nvPr>
            <p:ph type="body" sz="quarter" idx="14"/>
          </p:nvPr>
        </p:nvSpPr>
        <p:spPr/>
        <p:txBody>
          <a:bodyPr/>
          <a:lstStyle/>
          <a:p>
            <a:r>
              <a:rPr lang="fr-FR" dirty="0"/>
              <a:t>Phénomènes météo-océaniques : description et composantes</a:t>
            </a:r>
          </a:p>
        </p:txBody>
      </p:sp>
      <p:grpSp>
        <p:nvGrpSpPr>
          <p:cNvPr id="13" name="Groupe 12"/>
          <p:cNvGrpSpPr/>
          <p:nvPr/>
        </p:nvGrpSpPr>
        <p:grpSpPr>
          <a:xfrm>
            <a:off x="593120" y="2669316"/>
            <a:ext cx="2330908" cy="1340880"/>
            <a:chOff x="422512" y="1138911"/>
            <a:chExt cx="2330908" cy="134088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12" y="1347238"/>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Connecteur droit avec flèche 18"/>
            <p:cNvCxnSpPr/>
            <p:nvPr/>
          </p:nvCxnSpPr>
          <p:spPr>
            <a:xfrm>
              <a:off x="1285387" y="1707561"/>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ZoneTexte 21"/>
                <p:cNvSpPr txBox="1"/>
                <p:nvPr/>
              </p:nvSpPr>
              <p:spPr>
                <a:xfrm>
                  <a:off x="2066437" y="1138911"/>
                  <a:ext cx="686983" cy="13408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solidFill>
                                  <a:schemeClr val="tx2"/>
                                </a:solidFill>
                                <a:latin typeface="Cambria Math" panose="02040503050406030204" pitchFamily="18" charset="0"/>
                                <a:cs typeface="Lato" panose="020F0502020204030203" pitchFamily="34" charset="0"/>
                              </a:rPr>
                            </m:ctrlPr>
                          </m:dPr>
                          <m:e>
                            <m:eqArr>
                              <m:eqArrPr>
                                <m:ctrlPr>
                                  <a:rPr lang="fr-FR" b="0" i="1" smtClean="0">
                                    <a:solidFill>
                                      <a:schemeClr val="tx2"/>
                                    </a:solidFill>
                                    <a:latin typeface="Cambria Math" panose="02040503050406030204" pitchFamily="18" charset="0"/>
                                    <a:cs typeface="Lato" panose="020F0502020204030203" pitchFamily="34" charset="0"/>
                                  </a:rPr>
                                </m:ctrlPr>
                              </m:eqArrPr>
                              <m:e>
                                <m:eqArr>
                                  <m:eqArrPr>
                                    <m:ctrlPr>
                                      <a:rPr lang="fr-FR" b="0" i="1" smtClean="0">
                                        <a:solidFill>
                                          <a:schemeClr val="tx2"/>
                                        </a:solidFill>
                                        <a:latin typeface="Cambria Math" panose="02040503050406030204" pitchFamily="18" charset="0"/>
                                        <a:cs typeface="Lato" panose="020F0502020204030203" pitchFamily="34" charset="0"/>
                                      </a:rPr>
                                    </m:ctrlPr>
                                  </m:eqArrPr>
                                  <m:e>
                                    <m:sSub>
                                      <m:sSubPr>
                                        <m:ctrlPr>
                                          <a:rPr lang="fr-FR" b="0" i="1" smtClean="0">
                                            <a:solidFill>
                                              <a:schemeClr val="tx2"/>
                                            </a:solidFill>
                                            <a:latin typeface="Cambria Math" panose="02040503050406030204" pitchFamily="18" charset="0"/>
                                            <a:cs typeface="Lato" panose="020F0502020204030203" pitchFamily="34" charset="0"/>
                                          </a:rPr>
                                        </m:ctrlPr>
                                      </m:sSubPr>
                                      <m:e>
                                        <m:r>
                                          <a:rPr lang="fr-FR" b="0" i="1" smtClean="0">
                                            <a:solidFill>
                                              <a:schemeClr val="tx2"/>
                                            </a:solidFill>
                                            <a:latin typeface="Cambria Math"/>
                                            <a:cs typeface="Lato" panose="020F0502020204030203" pitchFamily="34" charset="0"/>
                                          </a:rPr>
                                          <m:t>𝐻</m:t>
                                        </m:r>
                                      </m:e>
                                      <m:sub>
                                        <m:r>
                                          <a:rPr lang="fr-FR" b="0" i="1" smtClean="0">
                                            <a:solidFill>
                                              <a:schemeClr val="tx2"/>
                                            </a:solidFill>
                                            <a:latin typeface="Cambria Math"/>
                                            <a:cs typeface="Lato" panose="020F0502020204030203" pitchFamily="34" charset="0"/>
                                          </a:rPr>
                                          <m:t>𝑠</m:t>
                                        </m:r>
                                      </m:sub>
                                    </m:sSub>
                                  </m:e>
                                  <m:e>
                                    <m:sSub>
                                      <m:sSubPr>
                                        <m:ctrlPr>
                                          <a:rPr lang="fr-FR" b="0" i="1" smtClean="0">
                                            <a:solidFill>
                                              <a:schemeClr val="tx2"/>
                                            </a:solidFill>
                                            <a:latin typeface="Cambria Math" panose="02040503050406030204" pitchFamily="18" charset="0"/>
                                            <a:cs typeface="Lato" panose="020F0502020204030203" pitchFamily="34" charset="0"/>
                                          </a:rPr>
                                        </m:ctrlPr>
                                      </m:sSubPr>
                                      <m:e>
                                        <m:r>
                                          <a:rPr lang="fr-FR" b="0" i="1" smtClean="0">
                                            <a:solidFill>
                                              <a:schemeClr val="tx2"/>
                                            </a:solidFill>
                                            <a:latin typeface="Cambria Math"/>
                                            <a:cs typeface="Lato" panose="020F0502020204030203" pitchFamily="34" charset="0"/>
                                          </a:rPr>
                                          <m:t>𝑇</m:t>
                                        </m:r>
                                      </m:e>
                                      <m:sub>
                                        <m:r>
                                          <a:rPr lang="fr-FR" b="0" i="1" smtClean="0">
                                            <a:solidFill>
                                              <a:schemeClr val="tx2"/>
                                            </a:solidFill>
                                            <a:latin typeface="Cambria Math"/>
                                            <a:cs typeface="Lato" panose="020F0502020204030203" pitchFamily="34" charset="0"/>
                                          </a:rPr>
                                          <m:t>𝑝</m:t>
                                        </m:r>
                                      </m:sub>
                                    </m:sSub>
                                  </m:e>
                                  <m:e>
                                    <m:sSub>
                                      <m:sSubPr>
                                        <m:ctrlPr>
                                          <a:rPr lang="fr-FR" b="0" i="1" smtClean="0">
                                            <a:solidFill>
                                              <a:schemeClr val="tx2"/>
                                            </a:solidFill>
                                            <a:latin typeface="Cambria Math" panose="02040503050406030204" pitchFamily="18" charset="0"/>
                                            <a:cs typeface="Lato" panose="020F0502020204030203" pitchFamily="34" charset="0"/>
                                          </a:rPr>
                                        </m:ctrlPr>
                                      </m:sSubPr>
                                      <m:e>
                                        <m:r>
                                          <a:rPr lang="fr-FR" b="0" i="1" smtClean="0">
                                            <a:solidFill>
                                              <a:schemeClr val="tx2"/>
                                            </a:solidFill>
                                            <a:latin typeface="Cambria Math"/>
                                            <a:cs typeface="Lato" panose="020F0502020204030203" pitchFamily="34" charset="0"/>
                                          </a:rPr>
                                          <m:t>𝜃</m:t>
                                        </m:r>
                                      </m:e>
                                      <m:sub>
                                        <m:r>
                                          <a:rPr lang="fr-FR" b="0" i="1" smtClean="0">
                                            <a:solidFill>
                                              <a:schemeClr val="tx2"/>
                                            </a:solidFill>
                                            <a:latin typeface="Cambria Math"/>
                                            <a:cs typeface="Lato" panose="020F0502020204030203" pitchFamily="34" charset="0"/>
                                          </a:rPr>
                                          <m:t>𝑝</m:t>
                                        </m:r>
                                      </m:sub>
                                    </m:sSub>
                                    <m:r>
                                      <a:rPr lang="fr-FR" b="0" i="1" smtClean="0">
                                        <a:solidFill>
                                          <a:schemeClr val="tx2"/>
                                        </a:solidFill>
                                        <a:latin typeface="Cambria Math"/>
                                        <a:cs typeface="Lato" panose="020F0502020204030203" pitchFamily="34" charset="0"/>
                                      </a:rPr>
                                      <m:t> </m:t>
                                    </m:r>
                                  </m:e>
                                  <m:e>
                                    <m:r>
                                      <a:rPr lang="fr-FR" b="0" i="1" smtClean="0">
                                        <a:solidFill>
                                          <a:schemeClr val="tx2"/>
                                        </a:solidFill>
                                        <a:latin typeface="Cambria Math"/>
                                        <a:cs typeface="Lato" panose="020F0502020204030203" pitchFamily="34" charset="0"/>
                                      </a:rPr>
                                      <m:t>…</m:t>
                                    </m:r>
                                  </m:e>
                                </m:eqArr>
                              </m:e>
                            </m:eqArr>
                          </m:e>
                        </m:d>
                      </m:oMath>
                    </m:oMathPara>
                  </a14:m>
                  <a:endParaRPr lang="fr-FR" dirty="0">
                    <a:solidFill>
                      <a:schemeClr val="tx2"/>
                    </a:solidFill>
                    <a:latin typeface="Lato" panose="020F0502020204030203" pitchFamily="34" charset="0"/>
                    <a:cs typeface="Lato" panose="020F0502020204030203" pitchFamily="34" charset="0"/>
                  </a:endParaRPr>
                </a:p>
              </p:txBody>
            </p:sp>
          </mc:Choice>
          <mc:Fallback xmlns="">
            <p:sp>
              <p:nvSpPr>
                <p:cNvPr id="22" name="ZoneTexte 21"/>
                <p:cNvSpPr txBox="1">
                  <a:spLocks noRot="1" noChangeAspect="1" noMove="1" noResize="1" noEditPoints="1" noAdjustHandles="1" noChangeArrowheads="1" noChangeShapeType="1" noTextEdit="1"/>
                </p:cNvSpPr>
                <p:nvPr/>
              </p:nvSpPr>
              <p:spPr>
                <a:xfrm>
                  <a:off x="2066437" y="1138911"/>
                  <a:ext cx="686983" cy="1340880"/>
                </a:xfrm>
                <a:prstGeom prst="rect">
                  <a:avLst/>
                </a:prstGeom>
                <a:blipFill>
                  <a:blip r:embed="rId3"/>
                  <a:stretch>
                    <a:fillRect/>
                  </a:stretch>
                </a:blipFill>
              </p:spPr>
              <p:txBody>
                <a:bodyPr/>
                <a:lstStyle/>
                <a:p>
                  <a:r>
                    <a:rPr lang="fr-FR">
                      <a:noFill/>
                    </a:rPr>
                    <a:t> </a:t>
                  </a:r>
                </a:p>
              </p:txBody>
            </p:sp>
          </mc:Fallback>
        </mc:AlternateContent>
      </p:grpSp>
      <p:grpSp>
        <p:nvGrpSpPr>
          <p:cNvPr id="5" name="Groupe 4"/>
          <p:cNvGrpSpPr/>
          <p:nvPr/>
        </p:nvGrpSpPr>
        <p:grpSpPr>
          <a:xfrm>
            <a:off x="4127870" y="2414800"/>
            <a:ext cx="3426415" cy="1686566"/>
            <a:chOff x="5228027" y="908843"/>
            <a:chExt cx="3426415" cy="1686566"/>
          </a:xfrm>
        </p:grpSpPr>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027" y="1373220"/>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Connecteur droit avec flèche 23"/>
            <p:cNvCxnSpPr/>
            <p:nvPr/>
          </p:nvCxnSpPr>
          <p:spPr>
            <a:xfrm>
              <a:off x="7410977" y="2051244"/>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ZoneTexte 24"/>
                <p:cNvSpPr txBox="1"/>
                <p:nvPr/>
              </p:nvSpPr>
              <p:spPr>
                <a:xfrm>
                  <a:off x="8134877" y="1670669"/>
                  <a:ext cx="519565" cy="9247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200" i="1" smtClean="0">
                                <a:solidFill>
                                  <a:schemeClr val="tx2"/>
                                </a:solidFill>
                                <a:latin typeface="Cambria Math" panose="02040503050406030204" pitchFamily="18" charset="0"/>
                                <a:cs typeface="Lato" panose="020F0502020204030203" pitchFamily="34" charset="0"/>
                              </a:rPr>
                            </m:ctrlPr>
                          </m:dPr>
                          <m:e>
                            <m:eqArr>
                              <m:eqArrPr>
                                <m:ctrlPr>
                                  <a:rPr lang="fr-FR" sz="1200" b="0" i="1" smtClean="0">
                                    <a:solidFill>
                                      <a:schemeClr val="tx2"/>
                                    </a:solidFill>
                                    <a:latin typeface="Cambria Math" panose="02040503050406030204" pitchFamily="18" charset="0"/>
                                    <a:cs typeface="Lato" panose="020F0502020204030203" pitchFamily="34" charset="0"/>
                                  </a:rPr>
                                </m:ctrlPr>
                              </m:eqArrPr>
                              <m:e>
                                <m:eqArr>
                                  <m:eqArrPr>
                                    <m:ctrlPr>
                                      <a:rPr lang="fr-FR" sz="1200" b="0" i="1" smtClean="0">
                                        <a:solidFill>
                                          <a:schemeClr val="tx2"/>
                                        </a:solidFill>
                                        <a:latin typeface="Cambria Math" panose="02040503050406030204" pitchFamily="18" charset="0"/>
                                        <a:cs typeface="Lato" panose="020F0502020204030203" pitchFamily="34" charset="0"/>
                                      </a:rPr>
                                    </m:ctrlPr>
                                  </m:eqArrPr>
                                  <m:e>
                                    <m:sSub>
                                      <m:sSubPr>
                                        <m:ctrlPr>
                                          <a:rPr lang="fr-FR" sz="1200" b="0" i="1" smtClean="0">
                                            <a:solidFill>
                                              <a:schemeClr val="tx2"/>
                                            </a:solidFill>
                                            <a:latin typeface="Cambria Math" panose="02040503050406030204" pitchFamily="18" charset="0"/>
                                            <a:cs typeface="Lato" panose="020F0502020204030203" pitchFamily="34" charset="0"/>
                                          </a:rPr>
                                        </m:ctrlPr>
                                      </m:sSubPr>
                                      <m:e>
                                        <m:r>
                                          <a:rPr lang="fr-FR" sz="1200" b="0" i="1" smtClean="0">
                                            <a:solidFill>
                                              <a:schemeClr val="tx2"/>
                                            </a:solidFill>
                                            <a:latin typeface="Cambria Math"/>
                                            <a:cs typeface="Lato" panose="020F0502020204030203" pitchFamily="34" charset="0"/>
                                          </a:rPr>
                                          <m:t>𝐻</m:t>
                                        </m:r>
                                      </m:e>
                                      <m:sub>
                                        <m:r>
                                          <a:rPr lang="fr-FR" sz="1200" b="0" i="1" smtClean="0">
                                            <a:solidFill>
                                              <a:schemeClr val="tx2"/>
                                            </a:solidFill>
                                            <a:latin typeface="Cambria Math"/>
                                            <a:cs typeface="Lato" panose="020F0502020204030203" pitchFamily="34" charset="0"/>
                                          </a:rPr>
                                          <m:t>𝑠</m:t>
                                        </m:r>
                                      </m:sub>
                                    </m:sSub>
                                  </m:e>
                                  <m:e>
                                    <m:sSub>
                                      <m:sSubPr>
                                        <m:ctrlPr>
                                          <a:rPr lang="fr-FR" sz="1200" b="0" i="1" smtClean="0">
                                            <a:solidFill>
                                              <a:schemeClr val="tx2"/>
                                            </a:solidFill>
                                            <a:latin typeface="Cambria Math" panose="02040503050406030204" pitchFamily="18" charset="0"/>
                                            <a:cs typeface="Lato" panose="020F0502020204030203" pitchFamily="34" charset="0"/>
                                          </a:rPr>
                                        </m:ctrlPr>
                                      </m:sSubPr>
                                      <m:e>
                                        <m:r>
                                          <a:rPr lang="fr-FR" sz="1200" b="0" i="1" smtClean="0">
                                            <a:solidFill>
                                              <a:schemeClr val="tx2"/>
                                            </a:solidFill>
                                            <a:latin typeface="Cambria Math"/>
                                            <a:cs typeface="Lato" panose="020F0502020204030203" pitchFamily="34" charset="0"/>
                                          </a:rPr>
                                          <m:t>𝑇</m:t>
                                        </m:r>
                                      </m:e>
                                      <m:sub>
                                        <m:r>
                                          <a:rPr lang="fr-FR" sz="1200" b="0" i="1" smtClean="0">
                                            <a:solidFill>
                                              <a:schemeClr val="tx2"/>
                                            </a:solidFill>
                                            <a:latin typeface="Cambria Math"/>
                                            <a:cs typeface="Lato" panose="020F0502020204030203" pitchFamily="34" charset="0"/>
                                          </a:rPr>
                                          <m:t>𝑝</m:t>
                                        </m:r>
                                      </m:sub>
                                    </m:sSub>
                                  </m:e>
                                  <m:e>
                                    <m:sSub>
                                      <m:sSubPr>
                                        <m:ctrlPr>
                                          <a:rPr lang="fr-FR" sz="1200" b="0" i="1" smtClean="0">
                                            <a:solidFill>
                                              <a:schemeClr val="tx2"/>
                                            </a:solidFill>
                                            <a:latin typeface="Cambria Math" panose="02040503050406030204" pitchFamily="18" charset="0"/>
                                            <a:cs typeface="Lato" panose="020F0502020204030203" pitchFamily="34" charset="0"/>
                                          </a:rPr>
                                        </m:ctrlPr>
                                      </m:sSubPr>
                                      <m:e>
                                        <m:r>
                                          <a:rPr lang="fr-FR" sz="1200" b="0" i="1" smtClean="0">
                                            <a:solidFill>
                                              <a:schemeClr val="tx2"/>
                                            </a:solidFill>
                                            <a:latin typeface="Cambria Math"/>
                                            <a:cs typeface="Lato" panose="020F0502020204030203" pitchFamily="34" charset="0"/>
                                          </a:rPr>
                                          <m:t>𝜃</m:t>
                                        </m:r>
                                      </m:e>
                                      <m:sub>
                                        <m:r>
                                          <a:rPr lang="fr-FR" sz="1200" b="0" i="1" smtClean="0">
                                            <a:solidFill>
                                              <a:schemeClr val="tx2"/>
                                            </a:solidFill>
                                            <a:latin typeface="Cambria Math"/>
                                            <a:cs typeface="Lato" panose="020F0502020204030203" pitchFamily="34" charset="0"/>
                                          </a:rPr>
                                          <m:t>𝑝</m:t>
                                        </m:r>
                                      </m:sub>
                                    </m:sSub>
                                    <m:r>
                                      <a:rPr lang="fr-FR" sz="1200" b="0" i="1" smtClean="0">
                                        <a:solidFill>
                                          <a:schemeClr val="tx2"/>
                                        </a:solidFill>
                                        <a:latin typeface="Cambria Math"/>
                                        <a:cs typeface="Lato" panose="020F0502020204030203" pitchFamily="34" charset="0"/>
                                      </a:rPr>
                                      <m:t> </m:t>
                                    </m:r>
                                  </m:e>
                                  <m:e>
                                    <m:r>
                                      <a:rPr lang="fr-FR" sz="1200" b="0" i="1" smtClean="0">
                                        <a:solidFill>
                                          <a:schemeClr val="tx2"/>
                                        </a:solidFill>
                                        <a:latin typeface="Cambria Math"/>
                                        <a:cs typeface="Lato" panose="020F0502020204030203" pitchFamily="34" charset="0"/>
                                      </a:rPr>
                                      <m:t>…</m:t>
                                    </m:r>
                                  </m:e>
                                </m:eqArr>
                              </m:e>
                            </m:eqArr>
                          </m:e>
                        </m:d>
                      </m:oMath>
                    </m:oMathPara>
                  </a14:m>
                  <a:endParaRPr lang="fr-FR" sz="1200" dirty="0">
                    <a:solidFill>
                      <a:schemeClr val="tx2"/>
                    </a:solidFill>
                    <a:latin typeface="Lato" panose="020F0502020204030203" pitchFamily="34" charset="0"/>
                    <a:cs typeface="Lato" panose="020F0502020204030203" pitchFamily="34" charset="0"/>
                  </a:endParaRPr>
                </a:p>
              </p:txBody>
            </p:sp>
          </mc:Choice>
          <mc:Fallback xmlns="">
            <p:sp>
              <p:nvSpPr>
                <p:cNvPr id="25" name="ZoneTexte 24"/>
                <p:cNvSpPr txBox="1">
                  <a:spLocks noRot="1" noChangeAspect="1" noMove="1" noResize="1" noEditPoints="1" noAdjustHandles="1" noChangeArrowheads="1" noChangeShapeType="1" noTextEdit="1"/>
                </p:cNvSpPr>
                <p:nvPr/>
              </p:nvSpPr>
              <p:spPr>
                <a:xfrm>
                  <a:off x="8134877" y="1670669"/>
                  <a:ext cx="519565" cy="924740"/>
                </a:xfrm>
                <a:prstGeom prst="rect">
                  <a:avLst/>
                </a:prstGeom>
                <a:blipFill>
                  <a:blip r:embed="rId4"/>
                  <a:stretch>
                    <a:fillRect/>
                  </a:stretch>
                </a:blipFill>
              </p:spPr>
              <p:txBody>
                <a:bodyPr/>
                <a:lstStyle/>
                <a:p>
                  <a:r>
                    <a:rPr lang="fr-FR">
                      <a:noFill/>
                    </a:rPr>
                    <a:t> </a:t>
                  </a:r>
                </a:p>
              </p:txBody>
            </p:sp>
          </mc:Fallback>
        </mc:AlternateContent>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827" y="932175"/>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827" y="1690920"/>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Connecteur droit avec flèche 27"/>
            <p:cNvCxnSpPr/>
            <p:nvPr/>
          </p:nvCxnSpPr>
          <p:spPr>
            <a:xfrm>
              <a:off x="7410977" y="1289418"/>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ZoneTexte 29"/>
                <p:cNvSpPr txBox="1"/>
                <p:nvPr/>
              </p:nvSpPr>
              <p:spPr>
                <a:xfrm>
                  <a:off x="8134877" y="908843"/>
                  <a:ext cx="519565" cy="9247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200" i="1" smtClean="0">
                                <a:solidFill>
                                  <a:schemeClr val="tx2"/>
                                </a:solidFill>
                                <a:latin typeface="Cambria Math" panose="02040503050406030204" pitchFamily="18" charset="0"/>
                                <a:cs typeface="Lato" panose="020F0502020204030203" pitchFamily="34" charset="0"/>
                              </a:rPr>
                            </m:ctrlPr>
                          </m:dPr>
                          <m:e>
                            <m:eqArr>
                              <m:eqArrPr>
                                <m:ctrlPr>
                                  <a:rPr lang="fr-FR" sz="1200" b="0" i="1" smtClean="0">
                                    <a:solidFill>
                                      <a:schemeClr val="tx2"/>
                                    </a:solidFill>
                                    <a:latin typeface="Cambria Math" panose="02040503050406030204" pitchFamily="18" charset="0"/>
                                    <a:cs typeface="Lato" panose="020F0502020204030203" pitchFamily="34" charset="0"/>
                                  </a:rPr>
                                </m:ctrlPr>
                              </m:eqArrPr>
                              <m:e>
                                <m:eqArr>
                                  <m:eqArrPr>
                                    <m:ctrlPr>
                                      <a:rPr lang="fr-FR" sz="1200" b="0" i="1" smtClean="0">
                                        <a:solidFill>
                                          <a:schemeClr val="tx2"/>
                                        </a:solidFill>
                                        <a:latin typeface="Cambria Math" panose="02040503050406030204" pitchFamily="18" charset="0"/>
                                        <a:cs typeface="Lato" panose="020F0502020204030203" pitchFamily="34" charset="0"/>
                                      </a:rPr>
                                    </m:ctrlPr>
                                  </m:eqArrPr>
                                  <m:e>
                                    <m:sSub>
                                      <m:sSubPr>
                                        <m:ctrlPr>
                                          <a:rPr lang="fr-FR" sz="1200" b="0" i="1" smtClean="0">
                                            <a:solidFill>
                                              <a:schemeClr val="tx2"/>
                                            </a:solidFill>
                                            <a:latin typeface="Cambria Math" panose="02040503050406030204" pitchFamily="18" charset="0"/>
                                            <a:cs typeface="Lato" panose="020F0502020204030203" pitchFamily="34" charset="0"/>
                                          </a:rPr>
                                        </m:ctrlPr>
                                      </m:sSubPr>
                                      <m:e>
                                        <m:r>
                                          <a:rPr lang="fr-FR" sz="1200" b="0" i="1" smtClean="0">
                                            <a:solidFill>
                                              <a:schemeClr val="tx2"/>
                                            </a:solidFill>
                                            <a:latin typeface="Cambria Math"/>
                                            <a:cs typeface="Lato" panose="020F0502020204030203" pitchFamily="34" charset="0"/>
                                          </a:rPr>
                                          <m:t>𝐻</m:t>
                                        </m:r>
                                      </m:e>
                                      <m:sub>
                                        <m:r>
                                          <a:rPr lang="fr-FR" sz="1200" b="0" i="1" smtClean="0">
                                            <a:solidFill>
                                              <a:schemeClr val="tx2"/>
                                            </a:solidFill>
                                            <a:latin typeface="Cambria Math"/>
                                            <a:cs typeface="Lato" panose="020F0502020204030203" pitchFamily="34" charset="0"/>
                                          </a:rPr>
                                          <m:t>𝑠</m:t>
                                        </m:r>
                                      </m:sub>
                                    </m:sSub>
                                  </m:e>
                                  <m:e>
                                    <m:sSub>
                                      <m:sSubPr>
                                        <m:ctrlPr>
                                          <a:rPr lang="fr-FR" sz="1200" b="0" i="1" smtClean="0">
                                            <a:solidFill>
                                              <a:schemeClr val="tx2"/>
                                            </a:solidFill>
                                            <a:latin typeface="Cambria Math" panose="02040503050406030204" pitchFamily="18" charset="0"/>
                                            <a:cs typeface="Lato" panose="020F0502020204030203" pitchFamily="34" charset="0"/>
                                          </a:rPr>
                                        </m:ctrlPr>
                                      </m:sSubPr>
                                      <m:e>
                                        <m:r>
                                          <a:rPr lang="fr-FR" sz="1200" b="0" i="1" smtClean="0">
                                            <a:solidFill>
                                              <a:schemeClr val="tx2"/>
                                            </a:solidFill>
                                            <a:latin typeface="Cambria Math"/>
                                            <a:cs typeface="Lato" panose="020F0502020204030203" pitchFamily="34" charset="0"/>
                                          </a:rPr>
                                          <m:t>𝑇</m:t>
                                        </m:r>
                                      </m:e>
                                      <m:sub>
                                        <m:r>
                                          <a:rPr lang="fr-FR" sz="1200" b="0" i="1" smtClean="0">
                                            <a:solidFill>
                                              <a:schemeClr val="tx2"/>
                                            </a:solidFill>
                                            <a:latin typeface="Cambria Math"/>
                                            <a:cs typeface="Lato" panose="020F0502020204030203" pitchFamily="34" charset="0"/>
                                          </a:rPr>
                                          <m:t>𝑝</m:t>
                                        </m:r>
                                      </m:sub>
                                    </m:sSub>
                                  </m:e>
                                  <m:e>
                                    <m:sSub>
                                      <m:sSubPr>
                                        <m:ctrlPr>
                                          <a:rPr lang="fr-FR" sz="1200" b="0" i="1" smtClean="0">
                                            <a:solidFill>
                                              <a:schemeClr val="tx2"/>
                                            </a:solidFill>
                                            <a:latin typeface="Cambria Math" panose="02040503050406030204" pitchFamily="18" charset="0"/>
                                            <a:cs typeface="Lato" panose="020F0502020204030203" pitchFamily="34" charset="0"/>
                                          </a:rPr>
                                        </m:ctrlPr>
                                      </m:sSubPr>
                                      <m:e>
                                        <m:r>
                                          <a:rPr lang="fr-FR" sz="1200" b="0" i="1" smtClean="0">
                                            <a:solidFill>
                                              <a:schemeClr val="tx2"/>
                                            </a:solidFill>
                                            <a:latin typeface="Cambria Math"/>
                                            <a:cs typeface="Lato" panose="020F0502020204030203" pitchFamily="34" charset="0"/>
                                          </a:rPr>
                                          <m:t>𝜃</m:t>
                                        </m:r>
                                      </m:e>
                                      <m:sub>
                                        <m:r>
                                          <a:rPr lang="fr-FR" sz="1200" b="0" i="1" smtClean="0">
                                            <a:solidFill>
                                              <a:schemeClr val="tx2"/>
                                            </a:solidFill>
                                            <a:latin typeface="Cambria Math"/>
                                            <a:cs typeface="Lato" panose="020F0502020204030203" pitchFamily="34" charset="0"/>
                                          </a:rPr>
                                          <m:t>𝑝</m:t>
                                        </m:r>
                                      </m:sub>
                                    </m:sSub>
                                    <m:r>
                                      <a:rPr lang="fr-FR" sz="1200" b="0" i="1" smtClean="0">
                                        <a:solidFill>
                                          <a:schemeClr val="tx2"/>
                                        </a:solidFill>
                                        <a:latin typeface="Cambria Math"/>
                                        <a:cs typeface="Lato" panose="020F0502020204030203" pitchFamily="34" charset="0"/>
                                      </a:rPr>
                                      <m:t> </m:t>
                                    </m:r>
                                  </m:e>
                                  <m:e>
                                    <m:r>
                                      <a:rPr lang="fr-FR" sz="1200" b="0" i="1" smtClean="0">
                                        <a:solidFill>
                                          <a:schemeClr val="tx2"/>
                                        </a:solidFill>
                                        <a:latin typeface="Cambria Math"/>
                                        <a:cs typeface="Lato" panose="020F0502020204030203" pitchFamily="34" charset="0"/>
                                      </a:rPr>
                                      <m:t>…</m:t>
                                    </m:r>
                                  </m:e>
                                </m:eqArr>
                              </m:e>
                            </m:eqArr>
                          </m:e>
                        </m:d>
                      </m:oMath>
                    </m:oMathPara>
                  </a14:m>
                  <a:endParaRPr lang="fr-FR" sz="1200" dirty="0">
                    <a:solidFill>
                      <a:schemeClr val="tx2"/>
                    </a:solidFill>
                    <a:latin typeface="Lato" panose="020F0502020204030203" pitchFamily="34" charset="0"/>
                    <a:cs typeface="Lato" panose="020F0502020204030203" pitchFamily="34" charset="0"/>
                  </a:endParaRPr>
                </a:p>
              </p:txBody>
            </p:sp>
          </mc:Choice>
          <mc:Fallback xmlns="">
            <p:sp>
              <p:nvSpPr>
                <p:cNvPr id="30" name="ZoneTexte 29"/>
                <p:cNvSpPr txBox="1">
                  <a:spLocks noRot="1" noChangeAspect="1" noMove="1" noResize="1" noEditPoints="1" noAdjustHandles="1" noChangeArrowheads="1" noChangeShapeType="1" noTextEdit="1"/>
                </p:cNvSpPr>
                <p:nvPr/>
              </p:nvSpPr>
              <p:spPr>
                <a:xfrm>
                  <a:off x="8134877" y="908843"/>
                  <a:ext cx="519565" cy="924740"/>
                </a:xfrm>
                <a:prstGeom prst="rect">
                  <a:avLst/>
                </a:prstGeom>
                <a:blipFill>
                  <a:blip r:embed="rId7"/>
                  <a:stretch>
                    <a:fillRect/>
                  </a:stretch>
                </a:blipFill>
              </p:spPr>
              <p:txBody>
                <a:bodyPr/>
                <a:lstStyle/>
                <a:p>
                  <a:r>
                    <a:rPr lang="fr-FR">
                      <a:noFill/>
                    </a:rPr>
                    <a:t> </a:t>
                  </a:r>
                </a:p>
              </p:txBody>
            </p:sp>
          </mc:Fallback>
        </mc:AlternateContent>
        <p:cxnSp>
          <p:nvCxnSpPr>
            <p:cNvPr id="31" name="Connecteur droit avec flèche 30"/>
            <p:cNvCxnSpPr/>
            <p:nvPr/>
          </p:nvCxnSpPr>
          <p:spPr>
            <a:xfrm flipV="1">
              <a:off x="6029852" y="1311548"/>
              <a:ext cx="527775" cy="421995"/>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6029852" y="1733543"/>
              <a:ext cx="527775" cy="360323"/>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6" name="Groupe 5"/>
          <p:cNvGrpSpPr/>
          <p:nvPr/>
        </p:nvGrpSpPr>
        <p:grpSpPr>
          <a:xfrm>
            <a:off x="5913035" y="1071696"/>
            <a:ext cx="2997365" cy="1533368"/>
            <a:chOff x="5228027" y="3077380"/>
            <a:chExt cx="2997365" cy="1533368"/>
          </a:xfrm>
        </p:grpSpPr>
        <p:pic>
          <p:nvPicPr>
            <p:cNvPr id="1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8027" y="3283200"/>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Connecteur droit avec flèche 44"/>
            <p:cNvCxnSpPr/>
            <p:nvPr/>
          </p:nvCxnSpPr>
          <p:spPr>
            <a:xfrm>
              <a:off x="6024979" y="3646030"/>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ZoneTexte 45"/>
                <p:cNvSpPr txBox="1"/>
                <p:nvPr/>
              </p:nvSpPr>
              <p:spPr>
                <a:xfrm>
                  <a:off x="6806029" y="3077380"/>
                  <a:ext cx="1419363" cy="1533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solidFill>
                                  <a:schemeClr val="tx2"/>
                                </a:solidFill>
                                <a:latin typeface="Cambria Math" panose="02040503050406030204" pitchFamily="18" charset="0"/>
                                <a:cs typeface="Lato" panose="020F0502020204030203" pitchFamily="34" charset="0"/>
                              </a:rPr>
                            </m:ctrlPr>
                          </m:dPr>
                          <m:e>
                            <m:eqArr>
                              <m:eqArrPr>
                                <m:ctrlPr>
                                  <a:rPr lang="fr-FR" b="0" i="1" smtClean="0">
                                    <a:solidFill>
                                      <a:schemeClr val="tx2"/>
                                    </a:solidFill>
                                    <a:latin typeface="Cambria Math" panose="02040503050406030204" pitchFamily="18" charset="0"/>
                                    <a:cs typeface="Lato" panose="020F0502020204030203" pitchFamily="34" charset="0"/>
                                  </a:rPr>
                                </m:ctrlPr>
                              </m:eqArrPr>
                              <m:e>
                                <m:eqArr>
                                  <m:eqArrPr>
                                    <m:ctrlPr>
                                      <a:rPr lang="fr-FR" b="0" i="1" smtClean="0">
                                        <a:solidFill>
                                          <a:schemeClr val="tx2"/>
                                        </a:solidFill>
                                        <a:latin typeface="Cambria Math" panose="02040503050406030204" pitchFamily="18" charset="0"/>
                                        <a:cs typeface="Lato" panose="020F0502020204030203" pitchFamily="34" charset="0"/>
                                      </a:rPr>
                                    </m:ctrlPr>
                                  </m:eqArrPr>
                                  <m:e>
                                    <m:sSub>
                                      <m:sSubPr>
                                        <m:ctrlPr>
                                          <a:rPr lang="fr-FR" b="0" i="1" smtClean="0">
                                            <a:solidFill>
                                              <a:schemeClr val="tx2"/>
                                            </a:solidFill>
                                            <a:latin typeface="Cambria Math" panose="02040503050406030204" pitchFamily="18" charset="0"/>
                                            <a:cs typeface="Lato" panose="020F0502020204030203" pitchFamily="34" charset="0"/>
                                          </a:rPr>
                                        </m:ctrlPr>
                                      </m:sSubPr>
                                      <m:e>
                                        <m:r>
                                          <a:rPr lang="fr-FR" b="0" i="1" smtClean="0">
                                            <a:solidFill>
                                              <a:schemeClr val="tx2"/>
                                            </a:solidFill>
                                            <a:latin typeface="Cambria Math"/>
                                            <a:cs typeface="Lato" panose="020F0502020204030203" pitchFamily="34" charset="0"/>
                                          </a:rPr>
                                          <m:t>𝑉</m:t>
                                        </m:r>
                                      </m:e>
                                      <m:sub>
                                        <m:r>
                                          <a:rPr lang="fr-FR" b="0" i="1" smtClean="0">
                                            <a:solidFill>
                                              <a:schemeClr val="tx2"/>
                                            </a:solidFill>
                                            <a:latin typeface="Cambria Math"/>
                                            <a:cs typeface="Lato" panose="020F0502020204030203" pitchFamily="34" charset="0"/>
                                          </a:rPr>
                                          <m:t>𝑠𝑢𝑟𝑓𝑎𝑐𝑒</m:t>
                                        </m:r>
                                      </m:sub>
                                    </m:sSub>
                                  </m:e>
                                  <m:e>
                                    <m:sSub>
                                      <m:sSubPr>
                                        <m:ctrlPr>
                                          <a:rPr lang="fr-FR" i="1">
                                            <a:solidFill>
                                              <a:schemeClr val="tx2"/>
                                            </a:solidFill>
                                            <a:latin typeface="Cambria Math" panose="02040503050406030204" pitchFamily="18" charset="0"/>
                                            <a:cs typeface="Lato" panose="020F0502020204030203" pitchFamily="34" charset="0"/>
                                          </a:rPr>
                                        </m:ctrlPr>
                                      </m:sSubPr>
                                      <m:e>
                                        <m:r>
                                          <a:rPr lang="fr-FR" i="1">
                                            <a:solidFill>
                                              <a:schemeClr val="tx2"/>
                                            </a:solidFill>
                                            <a:latin typeface="Cambria Math"/>
                                            <a:cs typeface="Lato" panose="020F0502020204030203" pitchFamily="34" charset="0"/>
                                          </a:rPr>
                                          <m:t>𝜃</m:t>
                                        </m:r>
                                      </m:e>
                                      <m:sub>
                                        <m:r>
                                          <a:rPr lang="fr-FR" b="0" i="1" smtClean="0">
                                            <a:solidFill>
                                              <a:schemeClr val="tx2"/>
                                            </a:solidFill>
                                            <a:latin typeface="Cambria Math"/>
                                            <a:cs typeface="Lato" panose="020F0502020204030203" pitchFamily="34" charset="0"/>
                                          </a:rPr>
                                          <m:t>𝑠𝑢𝑟𝑓𝑎𝑐𝑒</m:t>
                                        </m:r>
                                      </m:sub>
                                    </m:sSub>
                                  </m:e>
                                  <m:e>
                                    <m:r>
                                      <a:rPr lang="fr-FR" b="0" i="1" smtClean="0">
                                        <a:solidFill>
                                          <a:schemeClr val="tx2"/>
                                        </a:solidFill>
                                        <a:latin typeface="Cambria Math"/>
                                        <a:cs typeface="Lato" panose="020F0502020204030203" pitchFamily="34" charset="0"/>
                                      </a:rPr>
                                      <m:t>…</m:t>
                                    </m:r>
                                  </m:e>
                                  <m:e>
                                    <m:sSub>
                                      <m:sSubPr>
                                        <m:ctrlPr>
                                          <a:rPr lang="fr-FR" i="1">
                                            <a:solidFill>
                                              <a:schemeClr val="tx2"/>
                                            </a:solidFill>
                                            <a:latin typeface="Cambria Math" panose="02040503050406030204" pitchFamily="18" charset="0"/>
                                            <a:cs typeface="Lato" panose="020F0502020204030203" pitchFamily="34" charset="0"/>
                                          </a:rPr>
                                        </m:ctrlPr>
                                      </m:sSubPr>
                                      <m:e>
                                        <m:r>
                                          <a:rPr lang="fr-FR" i="1">
                                            <a:solidFill>
                                              <a:schemeClr val="tx2"/>
                                            </a:solidFill>
                                            <a:latin typeface="Cambria Math"/>
                                            <a:cs typeface="Lato" panose="020F0502020204030203" pitchFamily="34" charset="0"/>
                                          </a:rPr>
                                          <m:t>𝑉</m:t>
                                        </m:r>
                                      </m:e>
                                      <m:sub>
                                        <m:r>
                                          <a:rPr lang="fr-FR" b="0" i="1" smtClean="0">
                                            <a:solidFill>
                                              <a:schemeClr val="tx2"/>
                                            </a:solidFill>
                                            <a:latin typeface="Cambria Math"/>
                                            <a:cs typeface="Lato" panose="020F0502020204030203" pitchFamily="34" charset="0"/>
                                          </a:rPr>
                                          <m:t>𝑠𝑒𝑎𝑏𝑜𝑡𝑡𝑜𝑚</m:t>
                                        </m:r>
                                      </m:sub>
                                    </m:sSub>
                                  </m:e>
                                  <m:e>
                                    <m:sSub>
                                      <m:sSubPr>
                                        <m:ctrlPr>
                                          <a:rPr lang="fr-FR" i="1">
                                            <a:solidFill>
                                              <a:schemeClr val="tx2"/>
                                            </a:solidFill>
                                            <a:latin typeface="Cambria Math" panose="02040503050406030204" pitchFamily="18" charset="0"/>
                                            <a:cs typeface="Lato" panose="020F0502020204030203" pitchFamily="34" charset="0"/>
                                          </a:rPr>
                                        </m:ctrlPr>
                                      </m:sSubPr>
                                      <m:e>
                                        <m:r>
                                          <a:rPr lang="fr-FR" i="1">
                                            <a:solidFill>
                                              <a:schemeClr val="tx2"/>
                                            </a:solidFill>
                                            <a:latin typeface="Cambria Math"/>
                                            <a:cs typeface="Lato" panose="020F0502020204030203" pitchFamily="34" charset="0"/>
                                          </a:rPr>
                                          <m:t>𝜃</m:t>
                                        </m:r>
                                      </m:e>
                                      <m:sub>
                                        <m:r>
                                          <a:rPr lang="fr-FR" i="1">
                                            <a:solidFill>
                                              <a:schemeClr val="tx2"/>
                                            </a:solidFill>
                                            <a:latin typeface="Cambria Math"/>
                                            <a:cs typeface="Lato" panose="020F0502020204030203" pitchFamily="34" charset="0"/>
                                          </a:rPr>
                                          <m:t>𝑠</m:t>
                                        </m:r>
                                        <m:r>
                                          <a:rPr lang="fr-FR" b="0" i="1" smtClean="0">
                                            <a:solidFill>
                                              <a:schemeClr val="tx2"/>
                                            </a:solidFill>
                                            <a:latin typeface="Cambria Math"/>
                                            <a:cs typeface="Lato" panose="020F0502020204030203" pitchFamily="34" charset="0"/>
                                          </a:rPr>
                                          <m:t>𝑒𝑎𝑏𝑜𝑡𝑡𝑜𝑚</m:t>
                                        </m:r>
                                      </m:sub>
                                    </m:sSub>
                                  </m:e>
                                </m:eqArr>
                              </m:e>
                            </m:eqArr>
                          </m:e>
                        </m:d>
                      </m:oMath>
                    </m:oMathPara>
                  </a14:m>
                  <a:endParaRPr lang="fr-FR" dirty="0">
                    <a:solidFill>
                      <a:schemeClr val="tx2"/>
                    </a:solidFill>
                    <a:latin typeface="Lato" panose="020F0502020204030203" pitchFamily="34" charset="0"/>
                    <a:cs typeface="Lato" panose="020F0502020204030203" pitchFamily="34" charset="0"/>
                  </a:endParaRPr>
                </a:p>
              </p:txBody>
            </p:sp>
          </mc:Choice>
          <mc:Fallback xmlns="">
            <p:sp>
              <p:nvSpPr>
                <p:cNvPr id="46" name="ZoneTexte 45"/>
                <p:cNvSpPr txBox="1">
                  <a:spLocks noRot="1" noChangeAspect="1" noMove="1" noResize="1" noEditPoints="1" noAdjustHandles="1" noChangeArrowheads="1" noChangeShapeType="1" noTextEdit="1"/>
                </p:cNvSpPr>
                <p:nvPr/>
              </p:nvSpPr>
              <p:spPr>
                <a:xfrm>
                  <a:off x="6806029" y="3077380"/>
                  <a:ext cx="1419363" cy="1533368"/>
                </a:xfrm>
                <a:prstGeom prst="rect">
                  <a:avLst/>
                </a:prstGeom>
                <a:blipFill>
                  <a:blip r:embed="rId9"/>
                  <a:stretch>
                    <a:fillRect/>
                  </a:stretch>
                </a:blipFill>
              </p:spPr>
              <p:txBody>
                <a:bodyPr/>
                <a:lstStyle/>
                <a:p>
                  <a:r>
                    <a:rPr lang="fr-FR">
                      <a:noFill/>
                    </a:rPr>
                    <a:t> </a:t>
                  </a:r>
                </a:p>
              </p:txBody>
            </p:sp>
          </mc:Fallback>
        </mc:AlternateContent>
      </p:grpSp>
      <p:grpSp>
        <p:nvGrpSpPr>
          <p:cNvPr id="8" name="Groupe 7"/>
          <p:cNvGrpSpPr/>
          <p:nvPr/>
        </p:nvGrpSpPr>
        <p:grpSpPr>
          <a:xfrm>
            <a:off x="2934502" y="1275105"/>
            <a:ext cx="2504964" cy="817837"/>
            <a:chOff x="422512" y="5124451"/>
            <a:chExt cx="2504964" cy="817837"/>
          </a:xfrm>
        </p:grpSpPr>
        <p:pic>
          <p:nvPicPr>
            <p:cNvPr id="1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512" y="5124451"/>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Connecteur droit avec flèche 50"/>
            <p:cNvCxnSpPr/>
            <p:nvPr/>
          </p:nvCxnSpPr>
          <p:spPr>
            <a:xfrm>
              <a:off x="1361587" y="5536472"/>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ZoneTexte 51"/>
                <p:cNvSpPr txBox="1"/>
                <p:nvPr/>
              </p:nvSpPr>
              <p:spPr>
                <a:xfrm>
                  <a:off x="2077693" y="5232094"/>
                  <a:ext cx="849783"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solidFill>
                                  <a:schemeClr val="tx2"/>
                                </a:solidFill>
                                <a:latin typeface="Cambria Math" panose="02040503050406030204" pitchFamily="18" charset="0"/>
                                <a:cs typeface="Lato" panose="020F0502020204030203" pitchFamily="34" charset="0"/>
                              </a:rPr>
                            </m:ctrlPr>
                          </m:dPr>
                          <m:e>
                            <m:eqArr>
                              <m:eqArrPr>
                                <m:ctrlPr>
                                  <a:rPr lang="fr-FR" b="0" i="1" smtClean="0">
                                    <a:solidFill>
                                      <a:schemeClr val="tx2"/>
                                    </a:solidFill>
                                    <a:latin typeface="Cambria Math" panose="02040503050406030204" pitchFamily="18" charset="0"/>
                                    <a:cs typeface="Lato" panose="020F0502020204030203" pitchFamily="34" charset="0"/>
                                  </a:rPr>
                                </m:ctrlPr>
                              </m:eqArrPr>
                              <m:e>
                                <m:eqArr>
                                  <m:eqArrPr>
                                    <m:ctrlPr>
                                      <a:rPr lang="fr-FR" b="0" i="1" smtClean="0">
                                        <a:solidFill>
                                          <a:schemeClr val="tx2"/>
                                        </a:solidFill>
                                        <a:latin typeface="Cambria Math" panose="02040503050406030204" pitchFamily="18" charset="0"/>
                                        <a:cs typeface="Lato" panose="020F0502020204030203" pitchFamily="34" charset="0"/>
                                      </a:rPr>
                                    </m:ctrlPr>
                                  </m:eqArrPr>
                                  <m:e>
                                    <m:sSub>
                                      <m:sSubPr>
                                        <m:ctrlPr>
                                          <a:rPr lang="fr-FR" b="0" i="1" smtClean="0">
                                            <a:solidFill>
                                              <a:schemeClr val="tx2"/>
                                            </a:solidFill>
                                            <a:latin typeface="Cambria Math" panose="02040503050406030204" pitchFamily="18" charset="0"/>
                                            <a:cs typeface="Lato" panose="020F0502020204030203" pitchFamily="34" charset="0"/>
                                          </a:rPr>
                                        </m:ctrlPr>
                                      </m:sSubPr>
                                      <m:e>
                                        <m:r>
                                          <a:rPr lang="fr-FR" b="0" i="1" smtClean="0">
                                            <a:solidFill>
                                              <a:schemeClr val="tx2"/>
                                            </a:solidFill>
                                            <a:latin typeface="Cambria Math"/>
                                            <a:cs typeface="Lato" panose="020F0502020204030203" pitchFamily="34" charset="0"/>
                                          </a:rPr>
                                          <m:t>𝑉</m:t>
                                        </m:r>
                                      </m:e>
                                      <m:sub>
                                        <m:r>
                                          <a:rPr lang="fr-FR" b="0" i="1" smtClean="0">
                                            <a:solidFill>
                                              <a:schemeClr val="tx2"/>
                                            </a:solidFill>
                                            <a:latin typeface="Cambria Math"/>
                                            <a:cs typeface="Lato" panose="020F0502020204030203" pitchFamily="34" charset="0"/>
                                          </a:rPr>
                                          <m:t>𝑤𝑛𝑑</m:t>
                                        </m:r>
                                      </m:sub>
                                    </m:sSub>
                                  </m:e>
                                  <m:e>
                                    <m:sSub>
                                      <m:sSubPr>
                                        <m:ctrlPr>
                                          <a:rPr lang="fr-FR" b="0" i="1" smtClean="0">
                                            <a:solidFill>
                                              <a:schemeClr val="tx2"/>
                                            </a:solidFill>
                                            <a:latin typeface="Cambria Math" panose="02040503050406030204" pitchFamily="18" charset="0"/>
                                            <a:cs typeface="Lato" panose="020F0502020204030203" pitchFamily="34" charset="0"/>
                                          </a:rPr>
                                        </m:ctrlPr>
                                      </m:sSubPr>
                                      <m:e>
                                        <m:r>
                                          <a:rPr lang="fr-FR" b="0" i="1" smtClean="0">
                                            <a:solidFill>
                                              <a:schemeClr val="tx2"/>
                                            </a:solidFill>
                                            <a:latin typeface="Cambria Math"/>
                                            <a:cs typeface="Lato" panose="020F0502020204030203" pitchFamily="34" charset="0"/>
                                          </a:rPr>
                                          <m:t>𝜃</m:t>
                                        </m:r>
                                      </m:e>
                                      <m:sub>
                                        <m:r>
                                          <a:rPr lang="fr-FR" b="0" i="1" smtClean="0">
                                            <a:solidFill>
                                              <a:schemeClr val="tx2"/>
                                            </a:solidFill>
                                            <a:latin typeface="Cambria Math"/>
                                            <a:cs typeface="Lato" panose="020F0502020204030203" pitchFamily="34" charset="0"/>
                                          </a:rPr>
                                          <m:t>𝑤𝑛𝑑</m:t>
                                        </m:r>
                                      </m:sub>
                                    </m:sSub>
                                  </m:e>
                                </m:eqArr>
                              </m:e>
                            </m:eqArr>
                          </m:e>
                        </m:d>
                      </m:oMath>
                    </m:oMathPara>
                  </a14:m>
                  <a:endParaRPr lang="fr-FR" dirty="0">
                    <a:solidFill>
                      <a:schemeClr val="tx2"/>
                    </a:solidFill>
                    <a:latin typeface="Lato" panose="020F0502020204030203" pitchFamily="34" charset="0"/>
                    <a:cs typeface="Lato" panose="020F0502020204030203" pitchFamily="34" charset="0"/>
                  </a:endParaRPr>
                </a:p>
              </p:txBody>
            </p:sp>
          </mc:Choice>
          <mc:Fallback xmlns="">
            <p:sp>
              <p:nvSpPr>
                <p:cNvPr id="52" name="ZoneTexte 51"/>
                <p:cNvSpPr txBox="1">
                  <a:spLocks noRot="1" noChangeAspect="1" noMove="1" noResize="1" noEditPoints="1" noAdjustHandles="1" noChangeArrowheads="1" noChangeShapeType="1" noTextEdit="1"/>
                </p:cNvSpPr>
                <p:nvPr/>
              </p:nvSpPr>
              <p:spPr>
                <a:xfrm>
                  <a:off x="2077693" y="5232094"/>
                  <a:ext cx="849783" cy="710194"/>
                </a:xfrm>
                <a:prstGeom prst="rect">
                  <a:avLst/>
                </a:prstGeom>
                <a:blipFill>
                  <a:blip r:embed="rId11"/>
                  <a:stretch>
                    <a:fillRect/>
                  </a:stretch>
                </a:blipFill>
              </p:spPr>
              <p:txBody>
                <a:bodyPr/>
                <a:lstStyle/>
                <a:p>
                  <a:r>
                    <a:rPr lang="fr-FR">
                      <a:noFill/>
                    </a:rPr>
                    <a:t> </a:t>
                  </a:r>
                </a:p>
              </p:txBody>
            </p:sp>
          </mc:Fallback>
        </mc:AlternateContent>
      </p:grpSp>
      <p:grpSp>
        <p:nvGrpSpPr>
          <p:cNvPr id="3" name="Groupe 2"/>
          <p:cNvGrpSpPr/>
          <p:nvPr/>
        </p:nvGrpSpPr>
        <p:grpSpPr>
          <a:xfrm>
            <a:off x="593120" y="1279893"/>
            <a:ext cx="1887677" cy="720646"/>
            <a:chOff x="5228027" y="5176149"/>
            <a:chExt cx="1887677" cy="720646"/>
          </a:xfrm>
        </p:grpSpPr>
        <p:pic>
          <p:nvPicPr>
            <p:cNvPr id="1331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8027" y="5176149"/>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Connecteur droit avec flèche 53"/>
            <p:cNvCxnSpPr/>
            <p:nvPr/>
          </p:nvCxnSpPr>
          <p:spPr>
            <a:xfrm>
              <a:off x="6024979" y="5550734"/>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5" name="ZoneTexte 54"/>
                <p:cNvSpPr txBox="1"/>
                <p:nvPr/>
              </p:nvSpPr>
              <p:spPr>
                <a:xfrm>
                  <a:off x="6729829" y="5351806"/>
                  <a:ext cx="385875" cy="369332"/>
                </a:xfrm>
                <a:prstGeom prst="rect">
                  <a:avLst/>
                </a:prstGeom>
                <a:noFill/>
              </p:spPr>
              <p:txBody>
                <a:bodyPr wrap="none" rtlCol="0" anchor="ctr">
                  <a:spAutoFit/>
                </a:bodyPr>
                <a:lstStyle/>
                <a:p>
                  <a:pPr/>
                  <a14:m>
                    <m:oMathPara xmlns:m="http://schemas.openxmlformats.org/officeDocument/2006/math">
                      <m:oMathParaPr>
                        <m:jc m:val="centerGroup"/>
                      </m:oMathParaPr>
                      <m:oMath xmlns:m="http://schemas.openxmlformats.org/officeDocument/2006/math">
                        <m:r>
                          <a:rPr lang="fr-FR" b="0" i="1" smtClean="0">
                            <a:solidFill>
                              <a:schemeClr val="tx2"/>
                            </a:solidFill>
                            <a:latin typeface="Cambria Math"/>
                            <a:cs typeface="Lato" panose="020F0502020204030203" pitchFamily="34" charset="0"/>
                          </a:rPr>
                          <m:t>𝑇</m:t>
                        </m:r>
                      </m:oMath>
                    </m:oMathPara>
                  </a14:m>
                  <a:endParaRPr lang="fr-FR" dirty="0">
                    <a:solidFill>
                      <a:schemeClr val="tx2"/>
                    </a:solidFill>
                    <a:latin typeface="Lato" panose="020F0502020204030203" pitchFamily="34" charset="0"/>
                    <a:cs typeface="Lato" panose="020F0502020204030203" pitchFamily="34" charset="0"/>
                  </a:endParaRPr>
                </a:p>
              </p:txBody>
            </p:sp>
          </mc:Choice>
          <mc:Fallback xmlns="">
            <p:sp>
              <p:nvSpPr>
                <p:cNvPr id="55" name="ZoneTexte 54"/>
                <p:cNvSpPr txBox="1">
                  <a:spLocks noRot="1" noChangeAspect="1" noMove="1" noResize="1" noEditPoints="1" noAdjustHandles="1" noChangeArrowheads="1" noChangeShapeType="1" noTextEdit="1"/>
                </p:cNvSpPr>
                <p:nvPr/>
              </p:nvSpPr>
              <p:spPr>
                <a:xfrm>
                  <a:off x="6729829" y="5351806"/>
                  <a:ext cx="385875" cy="369332"/>
                </a:xfrm>
                <a:prstGeom prst="rect">
                  <a:avLst/>
                </a:prstGeom>
                <a:blipFill rotWithShape="1">
                  <a:blip r:embed="rId18"/>
                  <a:stretch>
                    <a:fillRect/>
                  </a:stretch>
                </a:blipFill>
              </p:spPr>
              <p:txBody>
                <a:bodyPr/>
                <a:lstStyle/>
                <a:p>
                  <a:r>
                    <a:rPr lang="fr-FR">
                      <a:noFill/>
                    </a:rPr>
                    <a:t> </a:t>
                  </a:r>
                </a:p>
              </p:txBody>
            </p:sp>
          </mc:Fallback>
        </mc:AlternateContent>
      </p:grpSp>
      <p:grpSp>
        <p:nvGrpSpPr>
          <p:cNvPr id="7" name="Groupe 6"/>
          <p:cNvGrpSpPr/>
          <p:nvPr/>
        </p:nvGrpSpPr>
        <p:grpSpPr>
          <a:xfrm>
            <a:off x="593120" y="4019982"/>
            <a:ext cx="3840026" cy="2263627"/>
            <a:chOff x="422512" y="2517287"/>
            <a:chExt cx="3840026" cy="2263627"/>
          </a:xfrm>
        </p:grpSpPr>
        <p:pic>
          <p:nvPicPr>
            <p:cNvPr id="57"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66437" y="4060268"/>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2512" y="3283319"/>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66437" y="3283200"/>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 name="Connecteur droit avec flèche 38"/>
            <p:cNvCxnSpPr/>
            <p:nvPr/>
          </p:nvCxnSpPr>
          <p:spPr>
            <a:xfrm flipV="1">
              <a:off x="1285386" y="2884325"/>
              <a:ext cx="704851" cy="759319"/>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a:off x="1285386" y="3643642"/>
              <a:ext cx="704851" cy="762687"/>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7" name="Connecteur droit avec flèche 46"/>
            <p:cNvCxnSpPr/>
            <p:nvPr/>
          </p:nvCxnSpPr>
          <p:spPr>
            <a:xfrm>
              <a:off x="2866537" y="3621502"/>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8" name="ZoneTexte 47"/>
                <p:cNvSpPr txBox="1"/>
                <p:nvPr/>
              </p:nvSpPr>
              <p:spPr>
                <a:xfrm>
                  <a:off x="3571387" y="3461364"/>
                  <a:ext cx="385875" cy="369332"/>
                </a:xfrm>
                <a:prstGeom prst="rect">
                  <a:avLst/>
                </a:prstGeom>
                <a:noFill/>
              </p:spPr>
              <p:txBody>
                <a:bodyPr wrap="none" rtlCol="0" anchor="ctr">
                  <a:spAutoFit/>
                </a:bodyPr>
                <a:lstStyle/>
                <a:p>
                  <a:pPr/>
                  <a14:m>
                    <m:oMathPara xmlns:m="http://schemas.openxmlformats.org/officeDocument/2006/math">
                      <m:oMathParaPr>
                        <m:jc m:val="centerGroup"/>
                      </m:oMathParaPr>
                      <m:oMath xmlns:m="http://schemas.openxmlformats.org/officeDocument/2006/math">
                        <m:r>
                          <a:rPr lang="fr-FR" b="0" i="1" smtClean="0">
                            <a:solidFill>
                              <a:schemeClr val="tx2"/>
                            </a:solidFill>
                            <a:latin typeface="Cambria Math"/>
                            <a:cs typeface="Lato" panose="020F0502020204030203" pitchFamily="34" charset="0"/>
                          </a:rPr>
                          <m:t>𝑇</m:t>
                        </m:r>
                      </m:oMath>
                    </m:oMathPara>
                  </a14:m>
                  <a:endParaRPr lang="fr-FR" dirty="0">
                    <a:solidFill>
                      <a:schemeClr val="tx2"/>
                    </a:solidFill>
                    <a:latin typeface="Lato" panose="020F0502020204030203" pitchFamily="34" charset="0"/>
                    <a:cs typeface="Lato" panose="020F0502020204030203" pitchFamily="34" charset="0"/>
                  </a:endParaRPr>
                </a:p>
              </p:txBody>
            </p:sp>
          </mc:Choice>
          <mc:Fallback xmlns="">
            <p:sp>
              <p:nvSpPr>
                <p:cNvPr id="48" name="ZoneTexte 47"/>
                <p:cNvSpPr txBox="1">
                  <a:spLocks noRot="1" noChangeAspect="1" noMove="1" noResize="1" noEditPoints="1" noAdjustHandles="1" noChangeArrowheads="1" noChangeShapeType="1" noTextEdit="1"/>
                </p:cNvSpPr>
                <p:nvPr/>
              </p:nvSpPr>
              <p:spPr>
                <a:xfrm>
                  <a:off x="3571387" y="3461364"/>
                  <a:ext cx="385875" cy="369332"/>
                </a:xfrm>
                <a:prstGeom prst="rect">
                  <a:avLst/>
                </a:prstGeom>
                <a:blipFill rotWithShape="1">
                  <a:blip r:embed="rId22"/>
                  <a:stretch>
                    <a:fillRect/>
                  </a:stretch>
                </a:blipFill>
              </p:spPr>
              <p:txBody>
                <a:bodyPr/>
                <a:lstStyle/>
                <a:p>
                  <a:r>
                    <a:rPr lang="fr-FR">
                      <a:noFill/>
                    </a:rPr>
                    <a:t> </a:t>
                  </a:r>
                </a:p>
              </p:txBody>
            </p:sp>
          </mc:Fallback>
        </mc:AlternateContent>
        <p:cxnSp>
          <p:nvCxnSpPr>
            <p:cNvPr id="49" name="Connecteur droit avec flèche 48"/>
            <p:cNvCxnSpPr/>
            <p:nvPr/>
          </p:nvCxnSpPr>
          <p:spPr>
            <a:xfrm>
              <a:off x="2866537" y="4420591"/>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ZoneTexte 49"/>
                <p:cNvSpPr txBox="1"/>
                <p:nvPr/>
              </p:nvSpPr>
              <p:spPr>
                <a:xfrm>
                  <a:off x="3571387" y="4221663"/>
                  <a:ext cx="370294" cy="369332"/>
                </a:xfrm>
                <a:prstGeom prst="rect">
                  <a:avLst/>
                </a:prstGeom>
                <a:noFill/>
              </p:spPr>
              <p:txBody>
                <a:bodyPr wrap="none" rtlCol="0" anchor="ctr">
                  <a:spAutoFit/>
                </a:bodyPr>
                <a:lstStyle/>
                <a:p>
                  <a:pPr/>
                  <a14:m>
                    <m:oMathPara xmlns:m="http://schemas.openxmlformats.org/officeDocument/2006/math">
                      <m:oMathParaPr>
                        <m:jc m:val="centerGroup"/>
                      </m:oMathParaPr>
                      <m:oMath xmlns:m="http://schemas.openxmlformats.org/officeDocument/2006/math">
                        <m:r>
                          <a:rPr lang="fr-FR" b="0" i="1" smtClean="0">
                            <a:solidFill>
                              <a:schemeClr val="tx2"/>
                            </a:solidFill>
                            <a:latin typeface="Cambria Math"/>
                            <a:cs typeface="Lato" panose="020F0502020204030203" pitchFamily="34" charset="0"/>
                          </a:rPr>
                          <m:t>𝑆</m:t>
                        </m:r>
                      </m:oMath>
                    </m:oMathPara>
                  </a14:m>
                  <a:endParaRPr lang="fr-FR" dirty="0">
                    <a:solidFill>
                      <a:schemeClr val="tx2"/>
                    </a:solidFill>
                    <a:latin typeface="Lato" panose="020F0502020204030203" pitchFamily="34" charset="0"/>
                    <a:cs typeface="Lato" panose="020F0502020204030203" pitchFamily="34" charset="0"/>
                  </a:endParaRPr>
                </a:p>
              </p:txBody>
            </p:sp>
          </mc:Choice>
          <mc:Fallback xmlns="">
            <p:sp>
              <p:nvSpPr>
                <p:cNvPr id="50" name="ZoneTexte 49"/>
                <p:cNvSpPr txBox="1">
                  <a:spLocks noRot="1" noChangeAspect="1" noMove="1" noResize="1" noEditPoints="1" noAdjustHandles="1" noChangeArrowheads="1" noChangeShapeType="1" noTextEdit="1"/>
                </p:cNvSpPr>
                <p:nvPr/>
              </p:nvSpPr>
              <p:spPr>
                <a:xfrm>
                  <a:off x="3571387" y="4221663"/>
                  <a:ext cx="370294" cy="369332"/>
                </a:xfrm>
                <a:prstGeom prst="rect">
                  <a:avLst/>
                </a:prstGeom>
                <a:blipFill rotWithShape="1">
                  <a:blip r:embed="rId15"/>
                  <a:stretch>
                    <a:fillRect/>
                  </a:stretch>
                </a:blipFill>
              </p:spPr>
              <p:txBody>
                <a:bodyPr/>
                <a:lstStyle/>
                <a:p>
                  <a:r>
                    <a:rPr lang="fr-FR">
                      <a:noFill/>
                    </a:rPr>
                    <a:t> </a:t>
                  </a:r>
                </a:p>
              </p:txBody>
            </p:sp>
          </mc:Fallback>
        </mc:AlternateContent>
        <p:pic>
          <p:nvPicPr>
            <p:cNvPr id="1026"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66437" y="2517287"/>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Connecteur droit avec flèche 34"/>
            <p:cNvCxnSpPr/>
            <p:nvPr/>
          </p:nvCxnSpPr>
          <p:spPr>
            <a:xfrm>
              <a:off x="2866537" y="2859797"/>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ZoneTexte 35"/>
                <p:cNvSpPr txBox="1"/>
                <p:nvPr/>
              </p:nvSpPr>
              <p:spPr>
                <a:xfrm>
                  <a:off x="3571387" y="2699659"/>
                  <a:ext cx="691151" cy="369332"/>
                </a:xfrm>
                <a:prstGeom prst="rect">
                  <a:avLst/>
                </a:prstGeom>
                <a:noFill/>
              </p:spPr>
              <p:txBody>
                <a:bodyPr wrap="none" rtlCol="0" anchor="ctr">
                  <a:spAutoFit/>
                </a:bodyPr>
                <a:lstStyle/>
                <a:p>
                  <a:pPr/>
                  <a14:m>
                    <m:oMathPara xmlns:m="http://schemas.openxmlformats.org/officeDocument/2006/math">
                      <m:oMathParaPr>
                        <m:jc m:val="centerGroup"/>
                      </m:oMathParaPr>
                      <m:oMath xmlns:m="http://schemas.openxmlformats.org/officeDocument/2006/math">
                        <m:r>
                          <a:rPr lang="fr-FR" b="0" i="1" smtClean="0">
                            <a:solidFill>
                              <a:schemeClr val="tx2"/>
                            </a:solidFill>
                            <a:latin typeface="Cambria Math"/>
                            <a:cs typeface="Lato" panose="020F0502020204030203" pitchFamily="34" charset="0"/>
                          </a:rPr>
                          <m:t>𝑀𝑆𝐿</m:t>
                        </m:r>
                      </m:oMath>
                    </m:oMathPara>
                  </a14:m>
                  <a:endParaRPr lang="fr-FR" dirty="0">
                    <a:solidFill>
                      <a:schemeClr val="tx2"/>
                    </a:solidFill>
                    <a:latin typeface="Lato" panose="020F0502020204030203" pitchFamily="34" charset="0"/>
                    <a:cs typeface="Lato" panose="020F0502020204030203" pitchFamily="34" charset="0"/>
                  </a:endParaRPr>
                </a:p>
              </p:txBody>
            </p:sp>
          </mc:Choice>
          <mc:Fallback xmlns="">
            <p:sp>
              <p:nvSpPr>
                <p:cNvPr id="36" name="ZoneTexte 35"/>
                <p:cNvSpPr txBox="1">
                  <a:spLocks noRot="1" noChangeAspect="1" noMove="1" noResize="1" noEditPoints="1" noAdjustHandles="1" noChangeArrowheads="1" noChangeShapeType="1" noTextEdit="1"/>
                </p:cNvSpPr>
                <p:nvPr/>
              </p:nvSpPr>
              <p:spPr>
                <a:xfrm>
                  <a:off x="3571387" y="2699659"/>
                  <a:ext cx="691151" cy="369332"/>
                </a:xfrm>
                <a:prstGeom prst="rect">
                  <a:avLst/>
                </a:prstGeom>
                <a:blipFill rotWithShape="1">
                  <a:blip r:embed="rId24"/>
                  <a:stretch>
                    <a:fillRect/>
                  </a:stretch>
                </a:blipFill>
              </p:spPr>
              <p:txBody>
                <a:bodyPr/>
                <a:lstStyle/>
                <a:p>
                  <a:r>
                    <a:rPr lang="fr-FR">
                      <a:noFill/>
                    </a:rPr>
                    <a:t> </a:t>
                  </a:r>
                </a:p>
              </p:txBody>
            </p:sp>
          </mc:Fallback>
        </mc:AlternateContent>
        <p:cxnSp>
          <p:nvCxnSpPr>
            <p:cNvPr id="41" name="Connecteur droit avec flèche 40"/>
            <p:cNvCxnSpPr/>
            <p:nvPr/>
          </p:nvCxnSpPr>
          <p:spPr>
            <a:xfrm>
              <a:off x="1285386" y="3646030"/>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078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023E-B046-681B-98AB-5523132F07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B3EF242-EB4D-405D-BB26-5F24F3517D9A}"/>
              </a:ext>
            </a:extLst>
          </p:cNvPr>
          <p:cNvSpPr>
            <a:spLocks noGrp="1"/>
          </p:cNvSpPr>
          <p:nvPr>
            <p:ph type="title"/>
          </p:nvPr>
        </p:nvSpPr>
        <p:spPr/>
        <p:txBody>
          <a:bodyPr/>
          <a:lstStyle/>
          <a:p>
            <a:r>
              <a:rPr lang="fr-FR" dirty="0"/>
              <a:t>Application de l’approche SPAR à d’autres combinaisons météo-océaniques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BF08783-BA63-D267-E913-7395E3297588}"/>
                  </a:ext>
                </a:extLst>
              </p:cNvPr>
              <p:cNvSpPr>
                <a:spLocks noGrp="1"/>
              </p:cNvSpPr>
              <p:nvPr>
                <p:ph sz="quarter" idx="13"/>
              </p:nvPr>
            </p:nvSpPr>
            <p:spPr/>
            <p:txBody>
              <a:bodyPr/>
              <a:lstStyle/>
              <a:p>
                <a:r>
                  <a:rPr lang="fr-FR" sz="1600" dirty="0"/>
                  <a:t>Utilisation pour les couples </a:t>
                </a:r>
                <a14:m>
                  <m:oMath xmlns:m="http://schemas.openxmlformats.org/officeDocument/2006/math">
                    <m:sSub>
                      <m:sSubPr>
                        <m:ctrlPr>
                          <a:rPr lang="fr-FR" sz="1600" b="0" i="1" dirty="0" smtClean="0">
                            <a:latin typeface="Cambria Math" panose="02040503050406030204" pitchFamily="18" charset="0"/>
                          </a:rPr>
                        </m:ctrlPr>
                      </m:sSubPr>
                      <m:e>
                        <m:r>
                          <a:rPr lang="fr-FR" sz="1600" i="1" dirty="0" smtClean="0">
                            <a:latin typeface="Cambria Math" panose="02040503050406030204" pitchFamily="18" charset="0"/>
                          </a:rPr>
                          <m:t>𝐻</m:t>
                        </m:r>
                      </m:e>
                      <m:sub>
                        <m:r>
                          <a:rPr lang="fr-FR" sz="1600" i="1" dirty="0" smtClean="0">
                            <a:latin typeface="Cambria Math" panose="02040503050406030204" pitchFamily="18" charset="0"/>
                          </a:rPr>
                          <m:t>𝑠</m:t>
                        </m:r>
                      </m:sub>
                    </m:sSub>
                    <m:r>
                      <a:rPr lang="fr-FR" sz="1600" i="1" dirty="0" smtClean="0">
                        <a:latin typeface="Cambria Math" panose="02040503050406030204" pitchFamily="18" charset="0"/>
                      </a:rPr>
                      <m:t>/</m:t>
                    </m:r>
                    <m:sSub>
                      <m:sSubPr>
                        <m:ctrlPr>
                          <a:rPr lang="fr-FR" sz="1600" b="0" i="1" dirty="0" smtClean="0">
                            <a:latin typeface="Cambria Math" panose="02040503050406030204" pitchFamily="18" charset="0"/>
                          </a:rPr>
                        </m:ctrlPr>
                      </m:sSubPr>
                      <m:e>
                        <m:r>
                          <a:rPr lang="fr-FR" sz="1600" i="1" dirty="0" err="1">
                            <a:latin typeface="Cambria Math" panose="02040503050406030204" pitchFamily="18" charset="0"/>
                          </a:rPr>
                          <m:t>𝑊</m:t>
                        </m:r>
                      </m:e>
                      <m:sub>
                        <m:r>
                          <a:rPr lang="fr-FR" sz="1600" i="1" dirty="0" err="1">
                            <a:latin typeface="Cambria Math" panose="02040503050406030204" pitchFamily="18" charset="0"/>
                          </a:rPr>
                          <m:t>𝑠</m:t>
                        </m:r>
                      </m:sub>
                    </m:sSub>
                  </m:oMath>
                </a14:m>
                <a:endParaRPr lang="fr-FR" sz="1600" dirty="0"/>
              </a:p>
              <a:p>
                <a:pPr marL="0" indent="0">
                  <a:buNone/>
                </a:pPr>
                <a:endParaRPr lang="fr-FR" sz="1600" dirty="0"/>
              </a:p>
              <a:p>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9BF08783-BA63-D267-E913-7395E3297588}"/>
                  </a:ext>
                </a:extLst>
              </p:cNvPr>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a:extLst>
              <a:ext uri="{FF2B5EF4-FFF2-40B4-BE49-F238E27FC236}">
                <a16:creationId xmlns:a16="http://schemas.microsoft.com/office/drawing/2014/main" id="{780CF3E0-2F57-FBF7-392E-6FFE37320709}"/>
              </a:ext>
            </a:extLst>
          </p:cNvPr>
          <p:cNvSpPr>
            <a:spLocks noGrp="1"/>
          </p:cNvSpPr>
          <p:nvPr>
            <p:ph type="body" sz="quarter" idx="14"/>
          </p:nvPr>
        </p:nvSpPr>
        <p:spPr/>
        <p:txBody>
          <a:bodyPr/>
          <a:lstStyle/>
          <a:p>
            <a:r>
              <a:rPr lang="fr-FR" dirty="0"/>
              <a:t>Autres cas d’application</a:t>
            </a:r>
          </a:p>
        </p:txBody>
      </p:sp>
      <p:pic>
        <p:nvPicPr>
          <p:cNvPr id="10" name="Image 9" descr="Une image contenant capture d’écran, diagramme, texte, Caractère coloré&#10;&#10;Le contenu généré par l’IA peut être incorrect.">
            <a:extLst>
              <a:ext uri="{FF2B5EF4-FFF2-40B4-BE49-F238E27FC236}">
                <a16:creationId xmlns:a16="http://schemas.microsoft.com/office/drawing/2014/main" id="{37CEA3E9-17B3-7455-3CC0-ED90E20F2186}"/>
              </a:ext>
            </a:extLst>
          </p:cNvPr>
          <p:cNvPicPr>
            <a:picLocks noChangeAspect="1"/>
          </p:cNvPicPr>
          <p:nvPr/>
        </p:nvPicPr>
        <p:blipFill>
          <a:blip r:embed="rId3"/>
          <a:srcRect t="-598"/>
          <a:stretch/>
        </p:blipFill>
        <p:spPr>
          <a:xfrm>
            <a:off x="792000" y="1692000"/>
            <a:ext cx="7560000" cy="4546097"/>
          </a:xfrm>
          <a:prstGeom prst="rect">
            <a:avLst/>
          </a:prstGeom>
        </p:spPr>
      </p:pic>
    </p:spTree>
    <p:extLst>
      <p:ext uri="{BB962C8B-B14F-4D97-AF65-F5344CB8AC3E}">
        <p14:creationId xmlns:p14="http://schemas.microsoft.com/office/powerpoint/2010/main" val="36288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53825-37B3-697F-82BE-B1ACDC3B57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18F83F-605F-169D-206A-6748BB44C59D}"/>
              </a:ext>
            </a:extLst>
          </p:cNvPr>
          <p:cNvSpPr>
            <a:spLocks noGrp="1"/>
          </p:cNvSpPr>
          <p:nvPr>
            <p:ph type="title"/>
          </p:nvPr>
        </p:nvSpPr>
        <p:spPr/>
        <p:txBody>
          <a:bodyPr/>
          <a:lstStyle/>
          <a:p>
            <a:r>
              <a:rPr lang="fr-FR" dirty="0"/>
              <a:t>Application de l’approche SPAR à d’autres combinaisons météo-océaniques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3B362522-F0F1-3048-F9F6-CB76AD71B40B}"/>
                  </a:ext>
                </a:extLst>
              </p:cNvPr>
              <p:cNvSpPr>
                <a:spLocks noGrp="1"/>
              </p:cNvSpPr>
              <p:nvPr>
                <p:ph sz="quarter" idx="13"/>
              </p:nvPr>
            </p:nvSpPr>
            <p:spPr/>
            <p:txBody>
              <a:bodyPr/>
              <a:lstStyle/>
              <a:p>
                <a:r>
                  <a:rPr lang="fr-FR" sz="1600" dirty="0"/>
                  <a:t>Utilisation pour les couples </a:t>
                </a:r>
                <a14:m>
                  <m:oMath xmlns:m="http://schemas.openxmlformats.org/officeDocument/2006/math">
                    <m:sSub>
                      <m:sSubPr>
                        <m:ctrlPr>
                          <a:rPr lang="fr-FR" sz="1600" b="0" i="1" dirty="0" smtClean="0">
                            <a:latin typeface="Cambria Math" panose="02040503050406030204" pitchFamily="18" charset="0"/>
                          </a:rPr>
                        </m:ctrlPr>
                      </m:sSubPr>
                      <m:e>
                        <m:r>
                          <a:rPr lang="fr-FR" sz="1600" i="1" dirty="0" smtClean="0">
                            <a:latin typeface="Cambria Math" panose="02040503050406030204" pitchFamily="18" charset="0"/>
                          </a:rPr>
                          <m:t>𝐻</m:t>
                        </m:r>
                      </m:e>
                      <m:sub>
                        <m:r>
                          <a:rPr lang="fr-FR" sz="1600" i="1" dirty="0" smtClean="0">
                            <a:latin typeface="Cambria Math" panose="02040503050406030204" pitchFamily="18" charset="0"/>
                          </a:rPr>
                          <m:t>𝑠</m:t>
                        </m:r>
                      </m:sub>
                    </m:sSub>
                    <m:r>
                      <a:rPr lang="fr-FR" sz="1600" i="1" dirty="0" smtClean="0">
                        <a:latin typeface="Cambria Math" panose="02040503050406030204" pitchFamily="18" charset="0"/>
                      </a:rPr>
                      <m:t>/</m:t>
                    </m:r>
                    <m:sSub>
                      <m:sSubPr>
                        <m:ctrlPr>
                          <a:rPr lang="fr-FR" sz="1600" b="0" i="1" dirty="0" smtClean="0">
                            <a:latin typeface="Cambria Math" panose="02040503050406030204" pitchFamily="18" charset="0"/>
                          </a:rPr>
                        </m:ctrlPr>
                      </m:sSubPr>
                      <m:e>
                        <m:r>
                          <a:rPr lang="fr-FR" sz="1600" i="1" dirty="0" err="1">
                            <a:latin typeface="Cambria Math" panose="02040503050406030204" pitchFamily="18" charset="0"/>
                          </a:rPr>
                          <m:t>𝑊</m:t>
                        </m:r>
                      </m:e>
                      <m:sub>
                        <m:r>
                          <a:rPr lang="fr-FR" sz="1600" i="1" dirty="0" err="1">
                            <a:latin typeface="Cambria Math" panose="02040503050406030204" pitchFamily="18" charset="0"/>
                          </a:rPr>
                          <m:t>𝑠</m:t>
                        </m:r>
                      </m:sub>
                    </m:sSub>
                  </m:oMath>
                </a14:m>
                <a:endParaRPr lang="fr-FR" sz="1600" dirty="0"/>
              </a:p>
              <a:p>
                <a:endParaRPr lang="fr-FR" sz="1600" dirty="0"/>
              </a:p>
              <a:p>
                <a:pPr marL="0" indent="0">
                  <a:buNone/>
                </a:pPr>
                <a:endParaRPr lang="fr-FR" dirty="0"/>
              </a:p>
              <a:p>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3B362522-F0F1-3048-F9F6-CB76AD71B40B}"/>
                  </a:ext>
                </a:extLst>
              </p:cNvPr>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a:extLst>
              <a:ext uri="{FF2B5EF4-FFF2-40B4-BE49-F238E27FC236}">
                <a16:creationId xmlns:a16="http://schemas.microsoft.com/office/drawing/2014/main" id="{C84941C0-8673-5681-E10C-1560B00889A4}"/>
              </a:ext>
            </a:extLst>
          </p:cNvPr>
          <p:cNvSpPr>
            <a:spLocks noGrp="1"/>
          </p:cNvSpPr>
          <p:nvPr>
            <p:ph type="body" sz="quarter" idx="14"/>
          </p:nvPr>
        </p:nvSpPr>
        <p:spPr/>
        <p:txBody>
          <a:bodyPr/>
          <a:lstStyle/>
          <a:p>
            <a:r>
              <a:rPr lang="fr-FR" dirty="0"/>
              <a:t>Autres cas d’application</a:t>
            </a:r>
          </a:p>
        </p:txBody>
      </p:sp>
      <p:pic>
        <p:nvPicPr>
          <p:cNvPr id="7" name="Image 6">
            <a:extLst>
              <a:ext uri="{FF2B5EF4-FFF2-40B4-BE49-F238E27FC236}">
                <a16:creationId xmlns:a16="http://schemas.microsoft.com/office/drawing/2014/main" id="{FA63C06F-9B01-CE10-29DA-665B80F34683}"/>
              </a:ext>
            </a:extLst>
          </p:cNvPr>
          <p:cNvPicPr>
            <a:picLocks noChangeAspect="1"/>
          </p:cNvPicPr>
          <p:nvPr/>
        </p:nvPicPr>
        <p:blipFill>
          <a:blip r:embed="rId3"/>
          <a:srcRect/>
          <a:stretch/>
        </p:blipFill>
        <p:spPr>
          <a:xfrm>
            <a:off x="792000" y="1728000"/>
            <a:ext cx="7560000" cy="4519106"/>
          </a:xfrm>
          <a:prstGeom prst="rect">
            <a:avLst/>
          </a:prstGeom>
        </p:spPr>
      </p:pic>
    </p:spTree>
    <p:extLst>
      <p:ext uri="{BB962C8B-B14F-4D97-AF65-F5344CB8AC3E}">
        <p14:creationId xmlns:p14="http://schemas.microsoft.com/office/powerpoint/2010/main" val="37755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868E7-EAEC-579C-6CF4-AA698DC8EE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DF9295-9FBB-1A36-DC1A-2C6B25BDA98A}"/>
              </a:ext>
            </a:extLst>
          </p:cNvPr>
          <p:cNvSpPr>
            <a:spLocks noGrp="1"/>
          </p:cNvSpPr>
          <p:nvPr>
            <p:ph type="title"/>
          </p:nvPr>
        </p:nvSpPr>
        <p:spPr/>
        <p:txBody>
          <a:bodyPr/>
          <a:lstStyle/>
          <a:p>
            <a:r>
              <a:rPr lang="fr-FR" dirty="0"/>
              <a:t>Application de l’approche SPAR à d’autres combinaisons météo-océaniques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DA0B8EF-9733-0114-FE7F-5BF6FCD28167}"/>
                  </a:ext>
                </a:extLst>
              </p:cNvPr>
              <p:cNvSpPr>
                <a:spLocks noGrp="1"/>
              </p:cNvSpPr>
              <p:nvPr>
                <p:ph sz="quarter" idx="13"/>
              </p:nvPr>
            </p:nvSpPr>
            <p:spPr/>
            <p:txBody>
              <a:bodyPr/>
              <a:lstStyle/>
              <a:p>
                <a:r>
                  <a:rPr lang="fr-FR" sz="1600" dirty="0"/>
                  <a:t>Utilisation pour les couples </a:t>
                </a:r>
                <a14:m>
                  <m:oMath xmlns:m="http://schemas.openxmlformats.org/officeDocument/2006/math">
                    <m:sSub>
                      <m:sSubPr>
                        <m:ctrlPr>
                          <a:rPr lang="fr-FR" sz="1600" b="0" i="1" dirty="0" smtClean="0">
                            <a:latin typeface="Cambria Math" panose="02040503050406030204" pitchFamily="18" charset="0"/>
                          </a:rPr>
                        </m:ctrlPr>
                      </m:sSubPr>
                      <m:e>
                        <m:r>
                          <a:rPr lang="fr-FR" sz="1600" i="1" dirty="0" smtClean="0">
                            <a:latin typeface="Cambria Math" panose="02040503050406030204" pitchFamily="18" charset="0"/>
                          </a:rPr>
                          <m:t>𝑊</m:t>
                        </m:r>
                      </m:e>
                      <m:sub>
                        <m:r>
                          <a:rPr lang="fr-FR" sz="1600" i="1" dirty="0" smtClean="0">
                            <a:latin typeface="Cambria Math" panose="02040503050406030204" pitchFamily="18" charset="0"/>
                          </a:rPr>
                          <m:t>𝑠</m:t>
                        </m:r>
                      </m:sub>
                    </m:sSub>
                    <m:r>
                      <a:rPr lang="fr-FR" sz="1600" i="1" dirty="0">
                        <a:latin typeface="Cambria Math" panose="02040503050406030204" pitchFamily="18" charset="0"/>
                      </a:rPr>
                      <m:t>/</m:t>
                    </m:r>
                    <m:sSub>
                      <m:sSubPr>
                        <m:ctrlPr>
                          <a:rPr lang="fr-FR" sz="1600" b="0" i="1" dirty="0" smtClean="0">
                            <a:latin typeface="Cambria Math" panose="02040503050406030204" pitchFamily="18" charset="0"/>
                          </a:rPr>
                        </m:ctrlPr>
                      </m:sSubPr>
                      <m:e>
                        <m:r>
                          <a:rPr lang="fr-FR" sz="1600" i="1" dirty="0">
                            <a:latin typeface="Cambria Math" panose="02040503050406030204" pitchFamily="18" charset="0"/>
                          </a:rPr>
                          <m:t>𝐻</m:t>
                        </m:r>
                      </m:e>
                      <m:sub>
                        <m:r>
                          <a:rPr lang="fr-FR" sz="1600" i="1" dirty="0">
                            <a:latin typeface="Cambria Math" panose="02040503050406030204" pitchFamily="18" charset="0"/>
                          </a:rPr>
                          <m:t>𝑠</m:t>
                        </m:r>
                      </m:sub>
                    </m:sSub>
                  </m:oMath>
                </a14:m>
                <a:endParaRPr lang="fr-FR" sz="1600" dirty="0"/>
              </a:p>
              <a:p>
                <a:endParaRPr lang="fr-FR" dirty="0"/>
              </a:p>
              <a:p>
                <a:pPr marL="0" indent="0">
                  <a:buNone/>
                </a:pPr>
                <a:endParaRPr lang="fr-FR" dirty="0"/>
              </a:p>
              <a:p>
                <a:endParaRPr lang="fr-FR" dirty="0"/>
              </a:p>
              <a:p>
                <a:endParaRPr lang="fr-FR" dirty="0"/>
              </a:p>
              <a:p>
                <a:endParaRPr lang="fr-FR" dirty="0"/>
              </a:p>
              <a:p>
                <a:endParaRPr lang="fr-FR" dirty="0"/>
              </a:p>
            </p:txBody>
          </p:sp>
        </mc:Choice>
        <mc:Fallback xmlns="">
          <p:sp>
            <p:nvSpPr>
              <p:cNvPr id="3" name="Espace réservé du contenu 2">
                <a:extLst>
                  <a:ext uri="{FF2B5EF4-FFF2-40B4-BE49-F238E27FC236}">
                    <a16:creationId xmlns:a16="http://schemas.microsoft.com/office/drawing/2014/main" id="{0DA0B8EF-9733-0114-FE7F-5BF6FCD28167}"/>
                  </a:ext>
                </a:extLst>
              </p:cNvPr>
              <p:cNvSpPr>
                <a:spLocks noGrp="1" noRot="1" noChangeAspect="1" noMove="1" noResize="1" noEditPoints="1" noAdjustHandles="1" noChangeArrowheads="1" noChangeShapeType="1" noTextEdit="1"/>
              </p:cNvSpPr>
              <p:nvPr>
                <p:ph sz="quarter" idx="13"/>
              </p:nvPr>
            </p:nvSpPr>
            <p:spPr>
              <a:blipFill>
                <a:blip r:embed="rId2"/>
                <a:stretch>
                  <a:fillRect l="-289" t="-357"/>
                </a:stretch>
              </a:blipFill>
            </p:spPr>
            <p:txBody>
              <a:bodyPr/>
              <a:lstStyle/>
              <a:p>
                <a:r>
                  <a:rPr lang="fr-FR">
                    <a:noFill/>
                  </a:rPr>
                  <a:t> </a:t>
                </a:r>
              </a:p>
            </p:txBody>
          </p:sp>
        </mc:Fallback>
      </mc:AlternateContent>
      <p:sp>
        <p:nvSpPr>
          <p:cNvPr id="4" name="Espace réservé du texte 3">
            <a:extLst>
              <a:ext uri="{FF2B5EF4-FFF2-40B4-BE49-F238E27FC236}">
                <a16:creationId xmlns:a16="http://schemas.microsoft.com/office/drawing/2014/main" id="{A3CCA577-ADD8-CD6E-9864-CFA5D6A8E31B}"/>
              </a:ext>
            </a:extLst>
          </p:cNvPr>
          <p:cNvSpPr>
            <a:spLocks noGrp="1"/>
          </p:cNvSpPr>
          <p:nvPr>
            <p:ph type="body" sz="quarter" idx="14"/>
          </p:nvPr>
        </p:nvSpPr>
        <p:spPr/>
        <p:txBody>
          <a:bodyPr/>
          <a:lstStyle/>
          <a:p>
            <a:r>
              <a:rPr lang="fr-FR" dirty="0"/>
              <a:t>Autres cas d’application</a:t>
            </a:r>
          </a:p>
        </p:txBody>
      </p:sp>
      <p:pic>
        <p:nvPicPr>
          <p:cNvPr id="9" name="Image 8">
            <a:extLst>
              <a:ext uri="{FF2B5EF4-FFF2-40B4-BE49-F238E27FC236}">
                <a16:creationId xmlns:a16="http://schemas.microsoft.com/office/drawing/2014/main" id="{05EAF163-5214-4906-647F-9D911423EA62}"/>
              </a:ext>
            </a:extLst>
          </p:cNvPr>
          <p:cNvPicPr>
            <a:picLocks noChangeAspect="1"/>
          </p:cNvPicPr>
          <p:nvPr/>
        </p:nvPicPr>
        <p:blipFill>
          <a:blip r:embed="rId3"/>
          <a:srcRect/>
          <a:stretch/>
        </p:blipFill>
        <p:spPr>
          <a:xfrm>
            <a:off x="792000" y="1728000"/>
            <a:ext cx="7560000" cy="4519106"/>
          </a:xfrm>
          <a:prstGeom prst="rect">
            <a:avLst/>
          </a:prstGeom>
        </p:spPr>
      </p:pic>
    </p:spTree>
    <p:extLst>
      <p:ext uri="{BB962C8B-B14F-4D97-AF65-F5344CB8AC3E}">
        <p14:creationId xmlns:p14="http://schemas.microsoft.com/office/powerpoint/2010/main" val="198228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E954-0554-EE97-73F7-513035A3B0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8E6555-33B6-E2D6-41B8-47605D853D71}"/>
              </a:ext>
            </a:extLst>
          </p:cNvPr>
          <p:cNvSpPr>
            <a:spLocks noGrp="1"/>
          </p:cNvSpPr>
          <p:nvPr>
            <p:ph type="title"/>
          </p:nvPr>
        </p:nvSpPr>
        <p:spPr/>
        <p:txBody>
          <a:bodyPr/>
          <a:lstStyle/>
          <a:p>
            <a:r>
              <a:rPr lang="fr-FR" dirty="0"/>
              <a:t>Conclusions</a:t>
            </a:r>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4973F114-A765-A071-806D-512FF28EDA68}"/>
                  </a:ext>
                </a:extLst>
              </p:cNvPr>
              <p:cNvSpPr>
                <a:spLocks noGrp="1"/>
              </p:cNvSpPr>
              <p:nvPr>
                <p:ph sz="quarter" idx="13"/>
              </p:nvPr>
            </p:nvSpPr>
            <p:spPr>
              <a:xfrm>
                <a:off x="360000" y="874295"/>
                <a:ext cx="8424000" cy="5402679"/>
              </a:xfrm>
            </p:spPr>
            <p:txBody>
              <a:bodyPr/>
              <a:lstStyle/>
              <a:p>
                <a:pPr>
                  <a:spcAft>
                    <a:spcPts val="1200"/>
                  </a:spcAft>
                </a:pPr>
                <a:r>
                  <a:rPr lang="fr-FR" sz="1600" dirty="0"/>
                  <a:t>Modèle paramétrique : </a:t>
                </a:r>
              </a:p>
              <a:p>
                <a:pPr lvl="1">
                  <a:spcAft>
                    <a:spcPts val="600"/>
                  </a:spcAft>
                </a:pPr>
                <a:r>
                  <a:rPr lang="fr-FR" sz="1500" dirty="0"/>
                  <a:t>S’appuie d’abord sur la forme de dépendance pré-imposée</a:t>
                </a:r>
              </a:p>
              <a:p>
                <a:pPr lvl="1">
                  <a:spcAft>
                    <a:spcPts val="600"/>
                  </a:spcAft>
                </a:pPr>
                <a:r>
                  <a:rPr lang="fr-FR" sz="1500" dirty="0"/>
                  <a:t>Fonctionne bien si les données suivent le comportement « théorique » attendu</a:t>
                </a:r>
              </a:p>
              <a:p>
                <a:pPr lvl="1">
                  <a:spcAft>
                    <a:spcPts val="600"/>
                  </a:spcAft>
                </a:pPr>
                <a:r>
                  <a:rPr lang="fr-FR" sz="1500" dirty="0"/>
                  <a:t>Peut être amélioré par des interpolations </a:t>
                </a:r>
                <a:r>
                  <a:rPr lang="fr-FR" sz="1500" dirty="0" err="1"/>
                  <a:t>GAMs</a:t>
                </a:r>
                <a:r>
                  <a:rPr lang="fr-FR" sz="1500" dirty="0"/>
                  <a:t> des paramètres de la loi conditionnelle, </a:t>
                </a:r>
                <a:br>
                  <a:rPr lang="fr-FR" sz="1500" dirty="0"/>
                </a:br>
                <a:r>
                  <a:rPr lang="fr-FR" sz="1500" dirty="0"/>
                  <a:t>par l’emploi de la cambrure limite pour améliorer le fondement théorique de la loi…</a:t>
                </a:r>
              </a:p>
              <a:p>
                <a:pPr>
                  <a:spcAft>
                    <a:spcPts val="1200"/>
                  </a:spcAft>
                </a:pPr>
                <a:r>
                  <a:rPr lang="fr-FR" sz="1600" dirty="0"/>
                  <a:t>Modèle SPAR :</a:t>
                </a:r>
              </a:p>
              <a:p>
                <a:pPr lvl="1">
                  <a:spcAft>
                    <a:spcPts val="600"/>
                  </a:spcAft>
                </a:pPr>
                <a:r>
                  <a:rPr lang="fr-FR" sz="1500" dirty="0"/>
                  <a:t>Approche flexible plus centrée sur les données, s’adapte à différents couples de variables sans a priori physique</a:t>
                </a:r>
              </a:p>
              <a:p>
                <a:pPr lvl="1">
                  <a:spcAft>
                    <a:spcPts val="600"/>
                  </a:spcAft>
                </a:pPr>
                <a:r>
                  <a:rPr lang="fr-FR" sz="1500" dirty="0"/>
                  <a:t>4 paramètres à adapter (quantile seuil, nœuds GAM pour paramètre de forme et d’échelle, choix de la norme pour le passage en coordonnées polaires)</a:t>
                </a:r>
              </a:p>
              <a:p>
                <a:pPr lvl="1">
                  <a:spcAft>
                    <a:spcPts val="600"/>
                  </a:spcAft>
                </a:pPr>
                <a:r>
                  <a:rPr lang="fr-FR" sz="1500" dirty="0"/>
                  <a:t>Forte sensibilité aux paramètres </a:t>
                </a:r>
                <a:r>
                  <a:rPr lang="fr-FR" sz="1500" dirty="0">
                    <a:sym typeface="Wingdings" panose="05000000000000000000" pitchFamily="2" charset="2"/>
                  </a:rPr>
                  <a:t></a:t>
                </a:r>
                <a:r>
                  <a:rPr lang="fr-FR" sz="1500" dirty="0"/>
                  <a:t> contours ‘absurdes’ pour des temps de retour élevés</a:t>
                </a:r>
              </a:p>
              <a:p>
                <a:pPr lvl="1">
                  <a:spcAft>
                    <a:spcPts val="600"/>
                  </a:spcAft>
                </a:pPr>
                <a:r>
                  <a:rPr lang="fr-FR" sz="1500" dirty="0"/>
                  <a:t>Besoin de mettre en place une validation des choix de paramètres</a:t>
                </a:r>
              </a:p>
              <a:p>
                <a:pPr lvl="1">
                  <a:spcAft>
                    <a:spcPts val="600"/>
                  </a:spcAft>
                </a:pPr>
                <a:r>
                  <a:rPr lang="fr-FR" sz="1500" dirty="0"/>
                  <a:t>Artefacts (</a:t>
                </a:r>
                <a:r>
                  <a:rPr lang="fr-FR" sz="1500" i="1" dirty="0" err="1"/>
                  <a:t>cusps</a:t>
                </a:r>
                <a:r>
                  <a:rPr lang="fr-FR" sz="1500" dirty="0"/>
                  <a:t>) dans les contours liés au choix de la norme L1 </a:t>
                </a:r>
                <a:r>
                  <a:rPr lang="fr-FR" sz="1500" dirty="0">
                    <a:sym typeface="Wingdings" panose="05000000000000000000" pitchFamily="2" charset="2"/>
                  </a:rPr>
                  <a:t> passage en norme L2</a:t>
                </a:r>
                <a:endParaRPr lang="fr-FR" sz="1500" dirty="0"/>
              </a:p>
              <a:p>
                <a:pPr lvl="1">
                  <a:spcAft>
                    <a:spcPts val="600"/>
                  </a:spcAft>
                </a:pPr>
                <a:r>
                  <a:rPr lang="fr-FR" sz="1500" dirty="0"/>
                  <a:t>Intégration de contraintes sur la valeur limite du rayon (axes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𝐻</m:t>
                        </m:r>
                      </m:e>
                      <m:sub>
                        <m:r>
                          <a:rPr lang="fr-FR" sz="1500" b="0" i="1" smtClean="0">
                            <a:latin typeface="Cambria Math" panose="02040503050406030204" pitchFamily="18" charset="0"/>
                          </a:rPr>
                          <m:t>𝑠</m:t>
                        </m:r>
                      </m:sub>
                    </m:sSub>
                    <m:r>
                      <a:rPr lang="fr-FR" sz="1500" b="0" i="1" smtClean="0">
                        <a:latin typeface="Cambria Math" panose="02040503050406030204" pitchFamily="18" charset="0"/>
                      </a:rPr>
                      <m:t>,</m:t>
                    </m:r>
                    <m:sSub>
                      <m:sSubPr>
                        <m:ctrlPr>
                          <a:rPr lang="fr-FR" sz="1500" b="0" i="1" smtClean="0">
                            <a:latin typeface="Cambria Math" panose="02040503050406030204" pitchFamily="18" charset="0"/>
                          </a:rPr>
                        </m:ctrlPr>
                      </m:sSubPr>
                      <m:e>
                        <m:r>
                          <a:rPr lang="fr-FR" sz="1500" b="0" i="1" smtClean="0">
                            <a:latin typeface="Cambria Math" panose="02040503050406030204" pitchFamily="18" charset="0"/>
                          </a:rPr>
                          <m:t>𝑇</m:t>
                        </m:r>
                      </m:e>
                      <m:sub>
                        <m:r>
                          <a:rPr lang="fr-FR" sz="1500" b="0" i="1" smtClean="0">
                            <a:latin typeface="Cambria Math" panose="02040503050406030204" pitchFamily="18" charset="0"/>
                          </a:rPr>
                          <m:t>𝑝</m:t>
                        </m:r>
                      </m:sub>
                    </m:sSub>
                    <m:r>
                      <a:rPr lang="fr-FR" sz="1500" b="0" i="1" smtClean="0">
                        <a:latin typeface="Cambria Math" panose="02040503050406030204" pitchFamily="18" charset="0"/>
                      </a:rPr>
                      <m:t>=0</m:t>
                    </m:r>
                  </m:oMath>
                </a14:m>
                <a:r>
                  <a:rPr lang="fr-FR" sz="1500" dirty="0"/>
                  <a:t>, cambrure limite)</a:t>
                </a:r>
              </a:p>
              <a:p>
                <a:pPr>
                  <a:spcAft>
                    <a:spcPts val="1200"/>
                  </a:spcAft>
                </a:pPr>
                <a:r>
                  <a:rPr lang="fr-FR" sz="1600" dirty="0"/>
                  <a:t>On dispose de deux approches complémentaires, de philosophie opposée, ce qui permet de faire face à un grand nombre de situations météo-océaniques réelles</a:t>
                </a:r>
              </a:p>
              <a:p>
                <a:pPr marL="0" indent="0">
                  <a:spcAft>
                    <a:spcPts val="1200"/>
                  </a:spcAft>
                  <a:buNone/>
                </a:pPr>
                <a:endParaRPr lang="fr-FR" sz="1600" dirty="0"/>
              </a:p>
              <a:p>
                <a:pPr marL="0" indent="0">
                  <a:buNone/>
                </a:pPr>
                <a:endParaRPr lang="fr-FR" dirty="0"/>
              </a:p>
              <a:p>
                <a:endParaRPr lang="fr-FR" dirty="0"/>
              </a:p>
              <a:p>
                <a:endParaRPr lang="fr-FR" dirty="0"/>
              </a:p>
              <a:p>
                <a:endParaRPr lang="fr-FR" dirty="0"/>
              </a:p>
              <a:p>
                <a:endParaRPr lang="fr-FR" dirty="0"/>
              </a:p>
            </p:txBody>
          </p:sp>
        </mc:Choice>
        <mc:Fallback>
          <p:sp>
            <p:nvSpPr>
              <p:cNvPr id="3" name="Espace réservé du contenu 2">
                <a:extLst>
                  <a:ext uri="{FF2B5EF4-FFF2-40B4-BE49-F238E27FC236}">
                    <a16:creationId xmlns:a16="http://schemas.microsoft.com/office/drawing/2014/main" id="{4973F114-A765-A071-806D-512FF28EDA68}"/>
                  </a:ext>
                </a:extLst>
              </p:cNvPr>
              <p:cNvSpPr>
                <a:spLocks noGrp="1" noRot="1" noChangeAspect="1" noMove="1" noResize="1" noEditPoints="1" noAdjustHandles="1" noChangeArrowheads="1" noChangeShapeType="1" noTextEdit="1"/>
              </p:cNvSpPr>
              <p:nvPr>
                <p:ph sz="quarter" idx="13"/>
              </p:nvPr>
            </p:nvSpPr>
            <p:spPr>
              <a:xfrm>
                <a:off x="360000" y="874295"/>
                <a:ext cx="8424000" cy="5402679"/>
              </a:xfrm>
              <a:blipFill>
                <a:blip r:embed="rId2"/>
                <a:stretch>
                  <a:fillRect l="-289" t="-338"/>
                </a:stretch>
              </a:blipFill>
            </p:spPr>
            <p:txBody>
              <a:bodyPr/>
              <a:lstStyle/>
              <a:p>
                <a:r>
                  <a:rPr lang="fr-FR">
                    <a:noFill/>
                  </a:rPr>
                  <a:t> </a:t>
                </a:r>
              </a:p>
            </p:txBody>
          </p:sp>
        </mc:Fallback>
      </mc:AlternateContent>
    </p:spTree>
    <p:extLst>
      <p:ext uri="{BB962C8B-B14F-4D97-AF65-F5344CB8AC3E}">
        <p14:creationId xmlns:p14="http://schemas.microsoft.com/office/powerpoint/2010/main" val="131871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9AACC4-941E-484B-84B1-2016AD9E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00"/>
          <a:stretch/>
        </p:blipFill>
        <p:spPr bwMode="auto">
          <a:xfrm>
            <a:off x="0" y="1533525"/>
            <a:ext cx="91440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screen">
            <a:extLst>
              <a:ext uri="{28A0092B-C50C-407E-A947-70E740481C1C}">
                <a14:useLocalDpi xmlns:a14="http://schemas.microsoft.com/office/drawing/2010/main" val="0"/>
              </a:ext>
            </a:extLst>
          </a:blip>
          <a:srcRect t="1" b="33693"/>
          <a:stretch/>
        </p:blipFill>
        <p:spPr>
          <a:xfrm>
            <a:off x="0" y="5312635"/>
            <a:ext cx="9144000" cy="1545365"/>
          </a:xfrm>
          <a:prstGeom prst="rect">
            <a:avLst/>
          </a:prstGeom>
        </p:spPr>
      </p:pic>
      <p:sp>
        <p:nvSpPr>
          <p:cNvPr id="7" name="ZoneTexte 6"/>
          <p:cNvSpPr txBox="1"/>
          <p:nvPr/>
        </p:nvSpPr>
        <p:spPr>
          <a:xfrm rot="21073134">
            <a:off x="2130730" y="386687"/>
            <a:ext cx="4882541" cy="523220"/>
          </a:xfrm>
          <a:prstGeom prst="rect">
            <a:avLst/>
          </a:prstGeom>
          <a:noFill/>
        </p:spPr>
        <p:txBody>
          <a:bodyPr wrap="square" rtlCol="0">
            <a:spAutoFit/>
          </a:bodyPr>
          <a:lstStyle/>
          <a:p>
            <a:pPr algn="ctr"/>
            <a:r>
              <a:rPr lang="en-GB" sz="2800" dirty="0">
                <a:solidFill>
                  <a:srgbClr val="00B0F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t>Merci pour </a:t>
            </a:r>
            <a:r>
              <a:rPr lang="en-GB" sz="2800" dirty="0" err="1">
                <a:solidFill>
                  <a:srgbClr val="00B0F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t>votre</a:t>
            </a:r>
            <a:r>
              <a:rPr lang="en-GB" sz="2800" dirty="0">
                <a:solidFill>
                  <a:srgbClr val="00B0F0"/>
                </a:solidFill>
                <a:effectLst>
                  <a:outerShdw blurRad="38100" dist="38100" dir="2700000" algn="tl">
                    <a:srgbClr val="000000">
                      <a:alpha val="43137"/>
                    </a:srgbClr>
                  </a:outerShdw>
                </a:effectLst>
                <a:latin typeface="Lato" panose="020F0502020204030203" pitchFamily="34" charset="0"/>
                <a:cs typeface="Lato" panose="020F0502020204030203" pitchFamily="34" charset="0"/>
              </a:rPr>
              <a:t> attention !</a:t>
            </a:r>
          </a:p>
        </p:txBody>
      </p:sp>
      <p:pic>
        <p:nvPicPr>
          <p:cNvPr id="10" name="Image 9">
            <a:extLst>
              <a:ext uri="{FF2B5EF4-FFF2-40B4-BE49-F238E27FC236}">
                <a16:creationId xmlns:a16="http://schemas.microsoft.com/office/drawing/2014/main" id="{B92FC07E-9D2B-47A9-8115-5A7CE4C7B74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88987" y="5892065"/>
            <a:ext cx="2253984" cy="900000"/>
          </a:xfrm>
          <a:prstGeom prst="rect">
            <a:avLst/>
          </a:prstGeom>
        </p:spPr>
      </p:pic>
    </p:spTree>
    <p:extLst>
      <p:ext uri="{BB962C8B-B14F-4D97-AF65-F5344CB8AC3E}">
        <p14:creationId xmlns:p14="http://schemas.microsoft.com/office/powerpoint/2010/main" val="36246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Evènements multivariés : définition</a:t>
            </a:r>
          </a:p>
        </p:txBody>
      </p:sp>
      <p:sp>
        <p:nvSpPr>
          <p:cNvPr id="4" name="Espace réservé du texte 3"/>
          <p:cNvSpPr>
            <a:spLocks noGrp="1"/>
          </p:cNvSpPr>
          <p:nvPr>
            <p:ph type="body" sz="quarter" idx="14"/>
          </p:nvPr>
        </p:nvSpPr>
        <p:spPr/>
        <p:txBody>
          <a:bodyPr/>
          <a:lstStyle/>
          <a:p>
            <a:r>
              <a:rPr lang="fr-FR" dirty="0"/>
              <a:t>Combinaisons</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950" y="2007903"/>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25" y="2728549"/>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325" y="4170629"/>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25" y="3778595"/>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7250" y="2318038"/>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1100" y="3887078"/>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2350" y="2620066"/>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150" y="4280926"/>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Connecteur droit avec flèche 16"/>
          <p:cNvCxnSpPr/>
          <p:nvPr/>
        </p:nvCxnSpPr>
        <p:spPr>
          <a:xfrm>
            <a:off x="1381125" y="3232229"/>
            <a:ext cx="1390650" cy="711121"/>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872625" y="3549689"/>
            <a:ext cx="98925" cy="589229"/>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V="1">
            <a:off x="1609725" y="4276158"/>
            <a:ext cx="1295400" cy="256608"/>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V="1">
            <a:off x="1232625" y="2368226"/>
            <a:ext cx="1024800" cy="503680"/>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p:nvPr/>
        </p:nvCxnSpPr>
        <p:spPr>
          <a:xfrm>
            <a:off x="2905125" y="2728549"/>
            <a:ext cx="360000" cy="967151"/>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Flèche droite rayée 32"/>
          <p:cNvSpPr/>
          <p:nvPr/>
        </p:nvSpPr>
        <p:spPr>
          <a:xfrm>
            <a:off x="3924300" y="3232229"/>
            <a:ext cx="1466850" cy="798206"/>
          </a:xfrm>
          <a:prstGeom prst="stripedRightArrow">
            <a:avLst/>
          </a:prstGeom>
          <a:gradFill flip="none" rotWithShape="1">
            <a:gsLst>
              <a:gs pos="0">
                <a:srgbClr val="00375A"/>
              </a:gs>
              <a:gs pos="100000">
                <a:srgbClr val="6EAA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ZoneTexte 33"/>
          <p:cNvSpPr txBox="1"/>
          <p:nvPr/>
        </p:nvSpPr>
        <p:spPr>
          <a:xfrm>
            <a:off x="4393069" y="2318038"/>
            <a:ext cx="529312" cy="1015663"/>
          </a:xfrm>
          <a:prstGeom prst="rect">
            <a:avLst/>
          </a:prstGeom>
          <a:noFill/>
        </p:spPr>
        <p:txBody>
          <a:bodyPr wrap="none" rtlCol="0">
            <a:spAutoFit/>
          </a:bodyPr>
          <a:lstStyle/>
          <a:p>
            <a:r>
              <a:rPr lang="fr-FR" sz="6000" dirty="0">
                <a:latin typeface="Lato" panose="020F0502020204030203" pitchFamily="34" charset="0"/>
                <a:cs typeface="Lato" panose="020F0502020204030203" pitchFamily="34" charset="0"/>
              </a:rPr>
              <a:t>?</a:t>
            </a:r>
          </a:p>
        </p:txBody>
      </p:sp>
      <p:cxnSp>
        <p:nvCxnSpPr>
          <p:cNvPr id="35" name="Connecteur droit avec flèche 34"/>
          <p:cNvCxnSpPr/>
          <p:nvPr/>
        </p:nvCxnSpPr>
        <p:spPr>
          <a:xfrm flipV="1">
            <a:off x="1457325" y="2757125"/>
            <a:ext cx="927825" cy="1423030"/>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7"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5150" y="5005786"/>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Connecteur droit avec flèche 37"/>
          <p:cNvCxnSpPr/>
          <p:nvPr/>
        </p:nvCxnSpPr>
        <p:spPr>
          <a:xfrm>
            <a:off x="1457325" y="4810126"/>
            <a:ext cx="528637" cy="438149"/>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p:nvPr/>
        </p:nvCxnSpPr>
        <p:spPr>
          <a:xfrm flipV="1">
            <a:off x="2745150" y="4532766"/>
            <a:ext cx="339975" cy="563110"/>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flipV="1">
            <a:off x="2385150" y="2757125"/>
            <a:ext cx="196125" cy="2162726"/>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a:off x="1232625" y="3333701"/>
            <a:ext cx="1024800" cy="1586150"/>
          </a:xfrm>
          <a:prstGeom prst="straightConnector1">
            <a:avLst/>
          </a:prstGeom>
          <a:ln>
            <a:solidFill>
              <a:srgbClr val="00375A"/>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690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250"/>
                                        <p:tgtEl>
                                          <p:spTgt spid="26"/>
                                        </p:tgtEl>
                                      </p:cBhvr>
                                    </p:animEffect>
                                  </p:childTnLst>
                                </p:cTn>
                              </p:par>
                            </p:childTnLst>
                          </p:cTn>
                        </p:par>
                        <p:par>
                          <p:cTn id="24" fill="hold">
                            <p:stCondLst>
                              <p:cond delay="250"/>
                            </p:stCondLst>
                            <p:childTnLst>
                              <p:par>
                                <p:cTn id="25" presetID="22" presetClass="entr" presetSubtype="4"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250"/>
                                        <p:tgtEl>
                                          <p:spTgt spid="29"/>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250"/>
                                        <p:tgtEl>
                                          <p:spTgt spid="35"/>
                                        </p:tgtEl>
                                      </p:cBhvr>
                                    </p:animEffect>
                                  </p:childTnLst>
                                </p:cTn>
                              </p:par>
                            </p:childTnLst>
                          </p:cTn>
                        </p:par>
                        <p:par>
                          <p:cTn id="32" fill="hold">
                            <p:stCondLst>
                              <p:cond delay="75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250"/>
                                        <p:tgtEl>
                                          <p:spTgt spid="17"/>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250"/>
                                        <p:tgtEl>
                                          <p:spTgt spid="21"/>
                                        </p:tgtEl>
                                      </p:cBhvr>
                                    </p:animEffect>
                                  </p:childTnLst>
                                </p:cTn>
                              </p:par>
                            </p:childTnLst>
                          </p:cTn>
                        </p:par>
                        <p:par>
                          <p:cTn id="40" fill="hold">
                            <p:stCondLst>
                              <p:cond delay="1250"/>
                            </p:stCondLst>
                            <p:childTnLst>
                              <p:par>
                                <p:cTn id="41" presetID="22" presetClass="entr" presetSubtype="4"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250"/>
                                        <p:tgtEl>
                                          <p:spTgt spid="44"/>
                                        </p:tgtEl>
                                      </p:cBhvr>
                                    </p:animEffect>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250"/>
                                        <p:tgtEl>
                                          <p:spTgt spid="41"/>
                                        </p:tgtEl>
                                      </p:cBhvr>
                                    </p:animEffect>
                                  </p:childTnLst>
                                </p:cTn>
                              </p:par>
                            </p:childTnLst>
                          </p:cTn>
                        </p:par>
                        <p:par>
                          <p:cTn id="48" fill="hold">
                            <p:stCondLst>
                              <p:cond delay="1750"/>
                            </p:stCondLst>
                            <p:childTnLst>
                              <p:par>
                                <p:cTn id="49" presetID="22" presetClass="entr" presetSubtype="1"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250"/>
                                        <p:tgtEl>
                                          <p:spTgt spid="48"/>
                                        </p:tgtEl>
                                      </p:cBhvr>
                                    </p:animEffect>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250"/>
                                        <p:tgtEl>
                                          <p:spTgt spid="18"/>
                                        </p:tgtEl>
                                      </p:cBhvr>
                                    </p:animEffect>
                                  </p:childTnLst>
                                </p:cTn>
                              </p:par>
                            </p:childTnLst>
                          </p:cTn>
                        </p:par>
                        <p:par>
                          <p:cTn id="56" fill="hold">
                            <p:stCondLst>
                              <p:cond delay="2250"/>
                            </p:stCondLst>
                            <p:childTnLst>
                              <p:par>
                                <p:cTn id="57" presetID="22" presetClass="entr" presetSubtype="2"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right)">
                                      <p:cBhvr>
                                        <p:cTn id="59" dur="25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250"/>
                                        <p:tgtEl>
                                          <p:spTgt spid="33"/>
                                        </p:tgtEl>
                                      </p:cBhvr>
                                    </p:animEffect>
                                  </p:childTnLst>
                                </p:cTn>
                              </p:par>
                            </p:childTnLst>
                          </p:cTn>
                        </p:par>
                        <p:par>
                          <p:cTn id="65" fill="hold">
                            <p:stCondLst>
                              <p:cond delay="250"/>
                            </p:stCondLst>
                            <p:childTnLst>
                              <p:par>
                                <p:cTn id="66" presetID="1" presetClass="entr" presetSubtype="0" fill="hold" nodeType="afterEffect">
                                  <p:stCondLst>
                                    <p:cond delay="0"/>
                                  </p:stCondLst>
                                  <p:childTnLst>
                                    <p:set>
                                      <p:cBhvr>
                                        <p:cTn id="67" dur="1" fill="hold">
                                          <p:stCondLst>
                                            <p:cond delay="9"/>
                                          </p:stCondLst>
                                        </p:cTn>
                                        <p:tgtEl>
                                          <p:spTgt spid="13"/>
                                        </p:tgtEl>
                                        <p:attrNameLst>
                                          <p:attrName>style.visibility</p:attrName>
                                        </p:attrNameLst>
                                      </p:cBhvr>
                                      <p:to>
                                        <p:strVal val="visible"/>
                                      </p:to>
                                    </p:set>
                                  </p:childTnLst>
                                </p:cTn>
                              </p:par>
                            </p:childTnLst>
                          </p:cTn>
                        </p:par>
                        <p:par>
                          <p:cTn id="68" fill="hold">
                            <p:stCondLst>
                              <p:cond delay="260"/>
                            </p:stCondLst>
                            <p:childTnLst>
                              <p:par>
                                <p:cTn id="69" presetID="1" presetClass="entr" presetSubtype="0" fill="hold" nodeType="afterEffect">
                                  <p:stCondLst>
                                    <p:cond delay="500"/>
                                  </p:stCondLst>
                                  <p:childTnLst>
                                    <p:set>
                                      <p:cBhvr>
                                        <p:cTn id="70" dur="1" fill="hold">
                                          <p:stCondLst>
                                            <p:cond delay="0"/>
                                          </p:stCondLst>
                                        </p:cTn>
                                        <p:tgtEl>
                                          <p:spTgt spid="15"/>
                                        </p:tgtEl>
                                        <p:attrNameLst>
                                          <p:attrName>style.visibility</p:attrName>
                                        </p:attrNameLst>
                                      </p:cBhvr>
                                      <p:to>
                                        <p:strVal val="visible"/>
                                      </p:to>
                                    </p:set>
                                  </p:childTnLst>
                                </p:cTn>
                              </p:par>
                            </p:childTnLst>
                          </p:cTn>
                        </p:par>
                        <p:par>
                          <p:cTn id="71" fill="hold">
                            <p:stCondLst>
                              <p:cond delay="760"/>
                            </p:stCondLst>
                            <p:childTnLst>
                              <p:par>
                                <p:cTn id="72" presetID="1" presetClass="entr" presetSubtype="0" fill="hold" nodeType="afterEffect">
                                  <p:stCondLst>
                                    <p:cond delay="500"/>
                                  </p:stCondLst>
                                  <p:childTnLst>
                                    <p:set>
                                      <p:cBhvr>
                                        <p:cTn id="73" dur="1" fill="hold">
                                          <p:stCondLst>
                                            <p:cond delay="0"/>
                                          </p:stCondLst>
                                        </p:cTn>
                                        <p:tgtEl>
                                          <p:spTgt spid="14"/>
                                        </p:tgtEl>
                                        <p:attrNameLst>
                                          <p:attrName>style.visibility</p:attrName>
                                        </p:attrNameLst>
                                      </p:cBhvr>
                                      <p:to>
                                        <p:strVal val="visible"/>
                                      </p:to>
                                    </p:set>
                                  </p:childTnLst>
                                </p:cTn>
                              </p:par>
                            </p:childTnLst>
                          </p:cTn>
                        </p:par>
                        <p:par>
                          <p:cTn id="74" fill="hold">
                            <p:stCondLst>
                              <p:cond delay="1260"/>
                            </p:stCondLst>
                            <p:childTnLst>
                              <p:par>
                                <p:cTn id="75" presetID="1" presetClass="entr" presetSubtype="0" fill="hold" nodeType="afterEffect">
                                  <p:stCondLst>
                                    <p:cond delay="500"/>
                                  </p:stCondLst>
                                  <p:childTnLst>
                                    <p:set>
                                      <p:cBhvr>
                                        <p:cTn id="76" dur="1" fill="hold">
                                          <p:stCondLst>
                                            <p:cond delay="0"/>
                                          </p:stCondLst>
                                        </p:cTn>
                                        <p:tgtEl>
                                          <p:spTgt spid="16"/>
                                        </p:tgtEl>
                                        <p:attrNameLst>
                                          <p:attrName>style.visibility</p:attrName>
                                        </p:attrNameLst>
                                      </p:cBhvr>
                                      <p:to>
                                        <p:strVal val="visible"/>
                                      </p:to>
                                    </p:set>
                                  </p:childTnLst>
                                </p:cTn>
                              </p:par>
                            </p:childTnLst>
                          </p:cTn>
                        </p:par>
                        <p:par>
                          <p:cTn id="77" fill="hold">
                            <p:stCondLst>
                              <p:cond delay="1760"/>
                            </p:stCondLst>
                            <p:childTnLst>
                              <p:par>
                                <p:cTn id="78" presetID="53" presetClass="entr" presetSubtype="16" fill="hold" grpId="0" nodeType="afterEffect">
                                  <p:stCondLst>
                                    <p:cond delay="100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animEffect transition="in" filter="fade">
                                      <p:cBhvr>
                                        <p:cTn id="82" dur="500"/>
                                        <p:tgtEl>
                                          <p:spTgt spid="34"/>
                                        </p:tgtEl>
                                      </p:cBhvr>
                                    </p:animEffect>
                                  </p:childTnLst>
                                </p:cTn>
                              </p:par>
                            </p:childTnLst>
                          </p:cTn>
                        </p:par>
                        <p:par>
                          <p:cTn id="83" fill="hold">
                            <p:stCondLst>
                              <p:cond delay="3260"/>
                            </p:stCondLst>
                            <p:childTnLst>
                              <p:par>
                                <p:cTn id="84" presetID="32" presetClass="emph" presetSubtype="0" fill="hold" grpId="1" nodeType="afterEffect">
                                  <p:stCondLst>
                                    <p:cond delay="0"/>
                                  </p:stCondLst>
                                  <p:childTnLst>
                                    <p:animRot by="120000">
                                      <p:cBhvr>
                                        <p:cTn id="85" dur="100" fill="hold">
                                          <p:stCondLst>
                                            <p:cond delay="0"/>
                                          </p:stCondLst>
                                        </p:cTn>
                                        <p:tgtEl>
                                          <p:spTgt spid="34"/>
                                        </p:tgtEl>
                                        <p:attrNameLst>
                                          <p:attrName>r</p:attrName>
                                        </p:attrNameLst>
                                      </p:cBhvr>
                                    </p:animRot>
                                    <p:animRot by="-240000">
                                      <p:cBhvr>
                                        <p:cTn id="86" dur="200" fill="hold">
                                          <p:stCondLst>
                                            <p:cond delay="200"/>
                                          </p:stCondLst>
                                        </p:cTn>
                                        <p:tgtEl>
                                          <p:spTgt spid="34"/>
                                        </p:tgtEl>
                                        <p:attrNameLst>
                                          <p:attrName>r</p:attrName>
                                        </p:attrNameLst>
                                      </p:cBhvr>
                                    </p:animRot>
                                    <p:animRot by="240000">
                                      <p:cBhvr>
                                        <p:cTn id="87" dur="200" fill="hold">
                                          <p:stCondLst>
                                            <p:cond delay="400"/>
                                          </p:stCondLst>
                                        </p:cTn>
                                        <p:tgtEl>
                                          <p:spTgt spid="34"/>
                                        </p:tgtEl>
                                        <p:attrNameLst>
                                          <p:attrName>r</p:attrName>
                                        </p:attrNameLst>
                                      </p:cBhvr>
                                    </p:animRot>
                                    <p:animRot by="-240000">
                                      <p:cBhvr>
                                        <p:cTn id="88" dur="200" fill="hold">
                                          <p:stCondLst>
                                            <p:cond delay="600"/>
                                          </p:stCondLst>
                                        </p:cTn>
                                        <p:tgtEl>
                                          <p:spTgt spid="34"/>
                                        </p:tgtEl>
                                        <p:attrNameLst>
                                          <p:attrName>r</p:attrName>
                                        </p:attrNameLst>
                                      </p:cBhvr>
                                    </p:animRot>
                                    <p:animRot by="120000">
                                      <p:cBhvr>
                                        <p:cTn id="89"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Evènements multivariés : définition</a:t>
            </a:r>
          </a:p>
        </p:txBody>
      </p:sp>
      <p:sp>
        <p:nvSpPr>
          <p:cNvPr id="3" name="Espace réservé du contenu 2"/>
          <p:cNvSpPr>
            <a:spLocks noGrp="1"/>
          </p:cNvSpPr>
          <p:nvPr>
            <p:ph sz="quarter" idx="13"/>
          </p:nvPr>
        </p:nvSpPr>
        <p:spPr/>
        <p:txBody>
          <a:bodyPr/>
          <a:lstStyle/>
          <a:p>
            <a:r>
              <a:rPr lang="fr-FR" sz="1600" b="1" dirty="0">
                <a:solidFill>
                  <a:schemeClr val="tx2"/>
                </a:solidFill>
              </a:rPr>
              <a:t>Type A </a:t>
            </a:r>
            <a:r>
              <a:rPr lang="fr-FR" sz="1600" dirty="0"/>
              <a:t>: un </a:t>
            </a:r>
            <a:r>
              <a:rPr lang="fr-FR" sz="1600" i="1" dirty="0">
                <a:solidFill>
                  <a:srgbClr val="6EAA00"/>
                </a:solidFill>
              </a:rPr>
              <a:t>phénomène unique </a:t>
            </a:r>
            <a:r>
              <a:rPr lang="fr-FR" sz="1600" dirty="0"/>
              <a:t>décrit par différentes </a:t>
            </a:r>
            <a:r>
              <a:rPr lang="fr-FR" sz="1600" i="1" dirty="0">
                <a:solidFill>
                  <a:srgbClr val="6EAA00"/>
                </a:solidFill>
              </a:rPr>
              <a:t>quantités physiques</a:t>
            </a:r>
            <a:r>
              <a:rPr lang="fr-FR" sz="1600" dirty="0"/>
              <a:t>, </a:t>
            </a:r>
            <a:r>
              <a:rPr lang="fr-FR" sz="1600" i="1" dirty="0">
                <a:solidFill>
                  <a:srgbClr val="6EAA00"/>
                </a:solidFill>
              </a:rPr>
              <a:t>possiblement non du même type</a:t>
            </a:r>
            <a:endParaRPr lang="fr-FR" sz="1600" dirty="0"/>
          </a:p>
          <a:p>
            <a:pPr lvl="1"/>
            <a:endParaRPr lang="fr-FR" sz="1400" dirty="0"/>
          </a:p>
          <a:p>
            <a:pPr marL="533400" lvl="2" indent="0">
              <a:buNone/>
            </a:pPr>
            <a:endParaRPr lang="fr-FR" sz="1400" dirty="0"/>
          </a:p>
          <a:p>
            <a:pPr marL="552450" lvl="2" indent="-19050"/>
            <a:endParaRPr lang="fr-FR" sz="1400" dirty="0"/>
          </a:p>
          <a:p>
            <a:r>
              <a:rPr lang="fr-FR" sz="1600" b="1" dirty="0">
                <a:solidFill>
                  <a:schemeClr val="tx2"/>
                </a:solidFill>
              </a:rPr>
              <a:t>Type B </a:t>
            </a:r>
            <a:r>
              <a:rPr lang="fr-FR" sz="1600" dirty="0"/>
              <a:t>: un </a:t>
            </a:r>
            <a:r>
              <a:rPr lang="fr-FR" sz="1600" i="1" dirty="0">
                <a:solidFill>
                  <a:srgbClr val="6EAA00"/>
                </a:solidFill>
              </a:rPr>
              <a:t>phénomène</a:t>
            </a:r>
            <a:r>
              <a:rPr lang="fr-FR" sz="1600" dirty="0"/>
              <a:t> comprenant différentes </a:t>
            </a:r>
            <a:r>
              <a:rPr lang="fr-FR" sz="1600" i="1" dirty="0">
                <a:solidFill>
                  <a:srgbClr val="6EAA00"/>
                </a:solidFill>
              </a:rPr>
              <a:t>composantes</a:t>
            </a:r>
            <a:r>
              <a:rPr lang="fr-FR" sz="1600" dirty="0"/>
              <a:t>, décrites par des </a:t>
            </a:r>
            <a:r>
              <a:rPr lang="fr-FR" sz="1600" i="1" dirty="0">
                <a:solidFill>
                  <a:srgbClr val="6EAA00"/>
                </a:solidFill>
              </a:rPr>
              <a:t>quantités physiques du même type</a:t>
            </a:r>
            <a:r>
              <a:rPr lang="fr-FR" sz="1600" dirty="0"/>
              <a:t> d’un composant à l’autre</a:t>
            </a:r>
          </a:p>
          <a:p>
            <a:pPr lvl="1"/>
            <a:endParaRPr lang="fr-FR" sz="1400" dirty="0"/>
          </a:p>
          <a:p>
            <a:pPr lvl="1"/>
            <a:endParaRPr lang="fr-FR" sz="1400" dirty="0"/>
          </a:p>
          <a:p>
            <a:pPr lvl="1"/>
            <a:endParaRPr lang="fr-FR" sz="1400" dirty="0"/>
          </a:p>
          <a:p>
            <a:pPr lvl="1"/>
            <a:endParaRPr lang="fr-FR" sz="1400" dirty="0"/>
          </a:p>
          <a:p>
            <a:pPr marL="276225" lvl="1" indent="0">
              <a:buNone/>
            </a:pPr>
            <a:endParaRPr lang="fr-FR" sz="1400" dirty="0"/>
          </a:p>
          <a:p>
            <a:pPr marL="276225" lvl="1" indent="0">
              <a:buNone/>
            </a:pPr>
            <a:endParaRPr lang="fr-FR" sz="1400" dirty="0"/>
          </a:p>
          <a:p>
            <a:r>
              <a:rPr lang="fr-FR" sz="1600" b="1" dirty="0">
                <a:solidFill>
                  <a:schemeClr val="tx2"/>
                </a:solidFill>
              </a:rPr>
              <a:t>Type C </a:t>
            </a:r>
            <a:r>
              <a:rPr lang="fr-FR" sz="1600" dirty="0"/>
              <a:t>: plusieurs </a:t>
            </a:r>
            <a:r>
              <a:rPr lang="fr-FR" sz="1600" i="1" dirty="0">
                <a:solidFill>
                  <a:srgbClr val="6EAA00"/>
                </a:solidFill>
              </a:rPr>
              <a:t>phénomènes</a:t>
            </a:r>
            <a:r>
              <a:rPr lang="fr-FR" sz="1600" dirty="0"/>
              <a:t> décrits par des </a:t>
            </a:r>
            <a:r>
              <a:rPr lang="fr-FR" sz="1600" i="1" dirty="0">
                <a:solidFill>
                  <a:srgbClr val="6EAA00"/>
                </a:solidFill>
              </a:rPr>
              <a:t>quantités physiques</a:t>
            </a:r>
            <a:r>
              <a:rPr lang="fr-FR" sz="1600" dirty="0"/>
              <a:t>, </a:t>
            </a:r>
            <a:r>
              <a:rPr lang="fr-FR" sz="1600" i="1" dirty="0">
                <a:solidFill>
                  <a:srgbClr val="6EAA00"/>
                </a:solidFill>
              </a:rPr>
              <a:t>possiblement non du même type</a:t>
            </a:r>
            <a:endParaRPr lang="fr-FR" sz="1600" dirty="0"/>
          </a:p>
          <a:p>
            <a:endParaRPr lang="fr-FR" sz="1600" dirty="0"/>
          </a:p>
        </p:txBody>
      </p:sp>
      <p:sp>
        <p:nvSpPr>
          <p:cNvPr id="4" name="Espace réservé du texte 3"/>
          <p:cNvSpPr>
            <a:spLocks noGrp="1"/>
          </p:cNvSpPr>
          <p:nvPr>
            <p:ph type="body" sz="quarter" idx="14"/>
          </p:nvPr>
        </p:nvSpPr>
        <p:spPr/>
        <p:txBody>
          <a:bodyPr/>
          <a:lstStyle/>
          <a:p>
            <a:r>
              <a:rPr lang="fr-FR" dirty="0"/>
              <a:t>Une classification pour les analyses multivariées</a:t>
            </a:r>
          </a:p>
        </p:txBody>
      </p:sp>
      <p:grpSp>
        <p:nvGrpSpPr>
          <p:cNvPr id="5" name="Groupe 4"/>
          <p:cNvGrpSpPr/>
          <p:nvPr/>
        </p:nvGrpSpPr>
        <p:grpSpPr>
          <a:xfrm>
            <a:off x="3463206" y="1444134"/>
            <a:ext cx="2229322" cy="1117998"/>
            <a:chOff x="2613262" y="1823682"/>
            <a:chExt cx="2229322" cy="1117998"/>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262" y="1915887"/>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avec flèche 6"/>
            <p:cNvCxnSpPr/>
            <p:nvPr/>
          </p:nvCxnSpPr>
          <p:spPr>
            <a:xfrm>
              <a:off x="3418987" y="2276210"/>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ZoneTexte 7"/>
                <p:cNvSpPr txBox="1"/>
                <p:nvPr/>
              </p:nvSpPr>
              <p:spPr>
                <a:xfrm>
                  <a:off x="4200037" y="1823682"/>
                  <a:ext cx="642547" cy="1117998"/>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d>
                          <m:dPr>
                            <m:begChr m:val="{"/>
                            <m:endChr m:val=""/>
                            <m:ctrlPr>
                              <a:rPr lang="fr-FR" i="1">
                                <a:solidFill>
                                  <a:srgbClr val="244061"/>
                                </a:solidFill>
                                <a:latin typeface="Cambria Math" panose="02040503050406030204" pitchFamily="18" charset="0"/>
                                <a:cs typeface="Lato" panose="020F0502020204030203" pitchFamily="34" charset="0"/>
                              </a:rPr>
                            </m:ctrlPr>
                          </m:dPr>
                          <m:e>
                            <m:eqArr>
                              <m:eqArrPr>
                                <m:ctrlPr>
                                  <a:rPr lang="fr-FR" i="1">
                                    <a:solidFill>
                                      <a:srgbClr val="244061"/>
                                    </a:solidFill>
                                    <a:latin typeface="Cambria Math" panose="02040503050406030204" pitchFamily="18" charset="0"/>
                                    <a:cs typeface="Lato" panose="020F0502020204030203" pitchFamily="34" charset="0"/>
                                  </a:rPr>
                                </m:ctrlPr>
                              </m:eqArrPr>
                              <m:e>
                                <m:eqArr>
                                  <m:eqArrPr>
                                    <m:ctrlPr>
                                      <a:rPr lang="fr-FR" i="1">
                                        <a:solidFill>
                                          <a:srgbClr val="244061"/>
                                        </a:solidFill>
                                        <a:latin typeface="Cambria Math" panose="02040503050406030204" pitchFamily="18" charset="0"/>
                                        <a:cs typeface="Lato" panose="020F0502020204030203" pitchFamily="34" charset="0"/>
                                      </a:rPr>
                                    </m:ctrlPr>
                                  </m:eqArrPr>
                                  <m:e>
                                    <m:sSub>
                                      <m:sSubPr>
                                        <m:ctrlPr>
                                          <a:rPr lang="fr-FR" i="1">
                                            <a:solidFill>
                                              <a:srgbClr val="244061"/>
                                            </a:solidFill>
                                            <a:latin typeface="Cambria Math" panose="02040503050406030204" pitchFamily="18" charset="0"/>
                                            <a:cs typeface="Lato" panose="020F0502020204030203" pitchFamily="34" charset="0"/>
                                          </a:rPr>
                                        </m:ctrlPr>
                                      </m:sSubPr>
                                      <m:e>
                                        <m:r>
                                          <a:rPr lang="fr-FR" i="1">
                                            <a:solidFill>
                                              <a:srgbClr val="244061"/>
                                            </a:solidFill>
                                            <a:latin typeface="Cambria Math"/>
                                            <a:cs typeface="Lato" panose="020F0502020204030203" pitchFamily="34" charset="0"/>
                                          </a:rPr>
                                          <m:t>𝐻</m:t>
                                        </m:r>
                                      </m:e>
                                      <m:sub>
                                        <m:r>
                                          <a:rPr lang="fr-FR" i="1">
                                            <a:solidFill>
                                              <a:srgbClr val="244061"/>
                                            </a:solidFill>
                                            <a:latin typeface="Cambria Math"/>
                                            <a:cs typeface="Lato" panose="020F0502020204030203" pitchFamily="34" charset="0"/>
                                          </a:rPr>
                                          <m:t>𝑠</m:t>
                                        </m:r>
                                      </m:sub>
                                    </m:sSub>
                                  </m:e>
                                  <m:e/>
                                  <m:e>
                                    <m:sSub>
                                      <m:sSubPr>
                                        <m:ctrlPr>
                                          <a:rPr lang="fr-FR" i="1">
                                            <a:solidFill>
                                              <a:srgbClr val="244061"/>
                                            </a:solidFill>
                                            <a:latin typeface="Cambria Math" panose="02040503050406030204" pitchFamily="18" charset="0"/>
                                            <a:cs typeface="Lato" panose="020F0502020204030203" pitchFamily="34" charset="0"/>
                                          </a:rPr>
                                        </m:ctrlPr>
                                      </m:sSubPr>
                                      <m:e>
                                        <m:r>
                                          <a:rPr lang="fr-FR" i="1">
                                            <a:solidFill>
                                              <a:srgbClr val="244061"/>
                                            </a:solidFill>
                                            <a:latin typeface="Cambria Math"/>
                                            <a:cs typeface="Lato" panose="020F0502020204030203" pitchFamily="34" charset="0"/>
                                          </a:rPr>
                                          <m:t>𝑇</m:t>
                                        </m:r>
                                      </m:e>
                                      <m:sub>
                                        <m:r>
                                          <a:rPr lang="fr-FR" i="1">
                                            <a:solidFill>
                                              <a:srgbClr val="244061"/>
                                            </a:solidFill>
                                            <a:latin typeface="Cambria Math"/>
                                            <a:cs typeface="Lato" panose="020F0502020204030203" pitchFamily="34" charset="0"/>
                                          </a:rPr>
                                          <m:t>𝑝</m:t>
                                        </m:r>
                                      </m:sub>
                                    </m:sSub>
                                  </m:e>
                                </m:eqArr>
                              </m:e>
                            </m:eqArr>
                          </m:e>
                        </m:d>
                      </m:oMath>
                    </m:oMathPara>
                  </a14:m>
                  <a:endParaRPr lang="fr-FR" dirty="0">
                    <a:solidFill>
                      <a:srgbClr val="244061"/>
                    </a:solidFill>
                    <a:latin typeface="Lato" panose="020F0502020204030203" pitchFamily="34" charset="0"/>
                    <a:cs typeface="Lato" panose="020F0502020204030203" pitchFamily="34" charset="0"/>
                  </a:endParaRPr>
                </a:p>
              </p:txBody>
            </p:sp>
          </mc:Choice>
          <mc:Fallback xmlns="">
            <p:sp>
              <p:nvSpPr>
                <p:cNvPr id="8" name="ZoneTexte 7"/>
                <p:cNvSpPr txBox="1">
                  <a:spLocks noRot="1" noChangeAspect="1" noMove="1" noResize="1" noEditPoints="1" noAdjustHandles="1" noChangeArrowheads="1" noChangeShapeType="1" noTextEdit="1"/>
                </p:cNvSpPr>
                <p:nvPr/>
              </p:nvSpPr>
              <p:spPr>
                <a:xfrm>
                  <a:off x="4200037" y="1823682"/>
                  <a:ext cx="642547" cy="1117998"/>
                </a:xfrm>
                <a:prstGeom prst="rect">
                  <a:avLst/>
                </a:prstGeom>
                <a:blipFill>
                  <a:blip r:embed="rId3"/>
                  <a:stretch>
                    <a:fillRect/>
                  </a:stretch>
                </a:blipFill>
              </p:spPr>
              <p:txBody>
                <a:bodyPr/>
                <a:lstStyle/>
                <a:p>
                  <a:r>
                    <a:rPr lang="fr-FR">
                      <a:noFill/>
                    </a:rPr>
                    <a:t> </a:t>
                  </a:r>
                </a:p>
              </p:txBody>
            </p:sp>
          </mc:Fallback>
        </mc:AlternateContent>
      </p:grpSp>
      <p:cxnSp>
        <p:nvCxnSpPr>
          <p:cNvPr id="25" name="Connecteur droit avec flèche 24"/>
          <p:cNvCxnSpPr/>
          <p:nvPr/>
        </p:nvCxnSpPr>
        <p:spPr>
          <a:xfrm>
            <a:off x="5437148" y="1809627"/>
            <a:ext cx="0" cy="324000"/>
          </a:xfrm>
          <a:prstGeom prst="straightConnector1">
            <a:avLst/>
          </a:prstGeom>
          <a:ln>
            <a:solidFill>
              <a:srgbClr val="6EAA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9" name="Groupe 8"/>
          <p:cNvGrpSpPr/>
          <p:nvPr/>
        </p:nvGrpSpPr>
        <p:grpSpPr>
          <a:xfrm>
            <a:off x="2804625" y="3055094"/>
            <a:ext cx="3535776" cy="1490050"/>
            <a:chOff x="2804625" y="3255396"/>
            <a:chExt cx="3535776" cy="1490050"/>
          </a:xfrm>
        </p:grpSpPr>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550" y="4024800"/>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625" y="3623546"/>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8550" y="3255396"/>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Connecteur droit avec flèche 12"/>
            <p:cNvCxnSpPr/>
            <p:nvPr/>
          </p:nvCxnSpPr>
          <p:spPr>
            <a:xfrm flipV="1">
              <a:off x="3667499" y="3629981"/>
              <a:ext cx="704851" cy="353889"/>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3667499" y="3993394"/>
              <a:ext cx="704851" cy="360323"/>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5248650" y="3668081"/>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ZoneTexte 15"/>
                <p:cNvSpPr txBox="1"/>
                <p:nvPr/>
              </p:nvSpPr>
              <p:spPr>
                <a:xfrm>
                  <a:off x="5953500" y="3431053"/>
                  <a:ext cx="386901" cy="369332"/>
                </a:xfrm>
                <a:prstGeom prst="rect">
                  <a:avLst/>
                </a:prstGeom>
                <a:noFill/>
              </p:spPr>
              <p:txBody>
                <a:bodyPr wrap="none" rtlCol="0" anchor="ctr">
                  <a:spAutoFit/>
                </a:bodyPr>
                <a:lstStyle/>
                <a:p>
                  <a:pPr defTabSz="457200"/>
                  <a14:m>
                    <m:oMathPara xmlns:m="http://schemas.openxmlformats.org/officeDocument/2006/math">
                      <m:oMathParaPr>
                        <m:jc m:val="centerGroup"/>
                      </m:oMathParaPr>
                      <m:oMath xmlns:m="http://schemas.openxmlformats.org/officeDocument/2006/math">
                        <m:r>
                          <a:rPr lang="fr-FR" i="1">
                            <a:solidFill>
                              <a:srgbClr val="244061"/>
                            </a:solidFill>
                            <a:latin typeface="Cambria Math"/>
                            <a:cs typeface="Lato" panose="020F0502020204030203" pitchFamily="34" charset="0"/>
                          </a:rPr>
                          <m:t>𝑇</m:t>
                        </m:r>
                      </m:oMath>
                    </m:oMathPara>
                  </a14:m>
                  <a:endParaRPr lang="fr-FR" dirty="0">
                    <a:solidFill>
                      <a:srgbClr val="244061"/>
                    </a:solidFill>
                    <a:latin typeface="Lato" panose="020F0502020204030203" pitchFamily="34" charset="0"/>
                    <a:cs typeface="Lato" panose="020F0502020204030203" pitchFamily="34" charset="0"/>
                  </a:endParaRPr>
                </a:p>
              </p:txBody>
            </p:sp>
          </mc:Choice>
          <mc:Fallback xmlns="">
            <p:sp>
              <p:nvSpPr>
                <p:cNvPr id="16" name="ZoneTexte 15"/>
                <p:cNvSpPr txBox="1">
                  <a:spLocks noRot="1" noChangeAspect="1" noMove="1" noResize="1" noEditPoints="1" noAdjustHandles="1" noChangeArrowheads="1" noChangeShapeType="1" noTextEdit="1"/>
                </p:cNvSpPr>
                <p:nvPr/>
              </p:nvSpPr>
              <p:spPr>
                <a:xfrm>
                  <a:off x="5953500" y="3431053"/>
                  <a:ext cx="386901" cy="369332"/>
                </a:xfrm>
                <a:prstGeom prst="rect">
                  <a:avLst/>
                </a:prstGeom>
                <a:blipFill rotWithShape="1">
                  <a:blip r:embed="rId7"/>
                  <a:stretch>
                    <a:fillRect/>
                  </a:stretch>
                </a:blipFill>
              </p:spPr>
              <p:txBody>
                <a:bodyPr/>
                <a:lstStyle/>
                <a:p>
                  <a:r>
                    <a:rPr lang="fr-FR">
                      <a:noFill/>
                    </a:rPr>
                    <a:t> </a:t>
                  </a:r>
                </a:p>
              </p:txBody>
            </p:sp>
          </mc:Fallback>
        </mc:AlternateContent>
        <p:cxnSp>
          <p:nvCxnSpPr>
            <p:cNvPr id="17" name="Connecteur droit avec flèche 16"/>
            <p:cNvCxnSpPr/>
            <p:nvPr/>
          </p:nvCxnSpPr>
          <p:spPr>
            <a:xfrm>
              <a:off x="5248650" y="4385123"/>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ZoneTexte 17"/>
                <p:cNvSpPr txBox="1"/>
                <p:nvPr/>
              </p:nvSpPr>
              <p:spPr>
                <a:xfrm>
                  <a:off x="5953500" y="4186195"/>
                  <a:ext cx="370294" cy="369332"/>
                </a:xfrm>
                <a:prstGeom prst="rect">
                  <a:avLst/>
                </a:prstGeom>
                <a:noFill/>
              </p:spPr>
              <p:txBody>
                <a:bodyPr wrap="none" rtlCol="0" anchor="ctr">
                  <a:spAutoFit/>
                </a:bodyPr>
                <a:lstStyle/>
                <a:p>
                  <a:pPr defTabSz="457200"/>
                  <a14:m>
                    <m:oMathPara xmlns:m="http://schemas.openxmlformats.org/officeDocument/2006/math">
                      <m:oMathParaPr>
                        <m:jc m:val="centerGroup"/>
                      </m:oMathParaPr>
                      <m:oMath xmlns:m="http://schemas.openxmlformats.org/officeDocument/2006/math">
                        <m:r>
                          <a:rPr lang="fr-FR" i="1">
                            <a:solidFill>
                              <a:srgbClr val="244061"/>
                            </a:solidFill>
                            <a:latin typeface="Cambria Math"/>
                            <a:cs typeface="Lato" panose="020F0502020204030203" pitchFamily="34" charset="0"/>
                          </a:rPr>
                          <m:t>𝑆</m:t>
                        </m:r>
                      </m:oMath>
                    </m:oMathPara>
                  </a14:m>
                  <a:endParaRPr lang="fr-FR" dirty="0">
                    <a:solidFill>
                      <a:srgbClr val="244061"/>
                    </a:solidFill>
                    <a:latin typeface="Lato" panose="020F0502020204030203" pitchFamily="34" charset="0"/>
                    <a:cs typeface="Lato" panose="020F0502020204030203" pitchFamily="34" charset="0"/>
                  </a:endParaRPr>
                </a:p>
              </p:txBody>
            </p:sp>
          </mc:Choice>
          <mc:Fallback xmlns="">
            <p:sp>
              <p:nvSpPr>
                <p:cNvPr id="18" name="ZoneTexte 17"/>
                <p:cNvSpPr txBox="1">
                  <a:spLocks noRot="1" noChangeAspect="1" noMove="1" noResize="1" noEditPoints="1" noAdjustHandles="1" noChangeArrowheads="1" noChangeShapeType="1" noTextEdit="1"/>
                </p:cNvSpPr>
                <p:nvPr/>
              </p:nvSpPr>
              <p:spPr>
                <a:xfrm>
                  <a:off x="5953500" y="4186195"/>
                  <a:ext cx="370294" cy="369332"/>
                </a:xfrm>
                <a:prstGeom prst="rect">
                  <a:avLst/>
                </a:prstGeom>
                <a:blipFill rotWithShape="1">
                  <a:blip r:embed="rId8"/>
                  <a:stretch>
                    <a:fillRect/>
                  </a:stretch>
                </a:blipFill>
              </p:spPr>
              <p:txBody>
                <a:bodyPr/>
                <a:lstStyle/>
                <a:p>
                  <a:r>
                    <a:rPr lang="fr-FR">
                      <a:noFill/>
                    </a:rPr>
                    <a:t> </a:t>
                  </a:r>
                </a:p>
              </p:txBody>
            </p:sp>
          </mc:Fallback>
        </mc:AlternateContent>
      </p:grpSp>
      <p:cxnSp>
        <p:nvCxnSpPr>
          <p:cNvPr id="28" name="Connecteur droit avec flèche 27"/>
          <p:cNvCxnSpPr/>
          <p:nvPr/>
        </p:nvCxnSpPr>
        <p:spPr>
          <a:xfrm>
            <a:off x="6146437" y="3619263"/>
            <a:ext cx="0" cy="366630"/>
          </a:xfrm>
          <a:prstGeom prst="straightConnector1">
            <a:avLst/>
          </a:prstGeom>
          <a:ln>
            <a:solidFill>
              <a:srgbClr val="6EAA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9" name="Groupe 18"/>
          <p:cNvGrpSpPr/>
          <p:nvPr/>
        </p:nvGrpSpPr>
        <p:grpSpPr>
          <a:xfrm>
            <a:off x="1880644" y="4999801"/>
            <a:ext cx="2330908" cy="1340880"/>
            <a:chOff x="1880644" y="5060764"/>
            <a:chExt cx="2330908" cy="1340880"/>
          </a:xfrm>
        </p:grpSpPr>
        <p:pic>
          <p:nvPicPr>
            <p:cNvPr id="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644" y="5404888"/>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Connecteur droit avec flèche 39"/>
            <p:cNvCxnSpPr/>
            <p:nvPr/>
          </p:nvCxnSpPr>
          <p:spPr>
            <a:xfrm>
              <a:off x="2743519" y="5765211"/>
              <a:ext cx="704850" cy="0"/>
            </a:xfrm>
            <a:prstGeom prst="straightConnector1">
              <a:avLst/>
            </a:prstGeom>
            <a:ln>
              <a:solidFill>
                <a:srgbClr val="00375A"/>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ZoneTexte 40"/>
                <p:cNvSpPr txBox="1"/>
                <p:nvPr/>
              </p:nvSpPr>
              <p:spPr>
                <a:xfrm>
                  <a:off x="3524569" y="5060764"/>
                  <a:ext cx="686983" cy="1340880"/>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d>
                          <m:dPr>
                            <m:begChr m:val="{"/>
                            <m:endChr m:val=""/>
                            <m:ctrlPr>
                              <a:rPr lang="fr-FR" i="1">
                                <a:solidFill>
                                  <a:srgbClr val="244061"/>
                                </a:solidFill>
                                <a:latin typeface="Cambria Math" panose="02040503050406030204" pitchFamily="18" charset="0"/>
                                <a:cs typeface="Lato" panose="020F0502020204030203" pitchFamily="34" charset="0"/>
                              </a:rPr>
                            </m:ctrlPr>
                          </m:dPr>
                          <m:e>
                            <m:eqArr>
                              <m:eqArrPr>
                                <m:ctrlPr>
                                  <a:rPr lang="fr-FR" i="1">
                                    <a:solidFill>
                                      <a:srgbClr val="244061"/>
                                    </a:solidFill>
                                    <a:latin typeface="Cambria Math" panose="02040503050406030204" pitchFamily="18" charset="0"/>
                                    <a:cs typeface="Lato" panose="020F0502020204030203" pitchFamily="34" charset="0"/>
                                  </a:rPr>
                                </m:ctrlPr>
                              </m:eqArrPr>
                              <m:e>
                                <m:eqArr>
                                  <m:eqArrPr>
                                    <m:ctrlPr>
                                      <a:rPr lang="fr-FR" i="1">
                                        <a:solidFill>
                                          <a:srgbClr val="244061"/>
                                        </a:solidFill>
                                        <a:latin typeface="Cambria Math" panose="02040503050406030204" pitchFamily="18" charset="0"/>
                                        <a:cs typeface="Lato" panose="020F0502020204030203" pitchFamily="34" charset="0"/>
                                      </a:rPr>
                                    </m:ctrlPr>
                                  </m:eqArrPr>
                                  <m:e>
                                    <m:sSub>
                                      <m:sSubPr>
                                        <m:ctrlPr>
                                          <a:rPr lang="fr-FR" i="1">
                                            <a:solidFill>
                                              <a:srgbClr val="244061"/>
                                            </a:solidFill>
                                            <a:latin typeface="Cambria Math" panose="02040503050406030204" pitchFamily="18" charset="0"/>
                                            <a:cs typeface="Lato" panose="020F0502020204030203" pitchFamily="34" charset="0"/>
                                          </a:rPr>
                                        </m:ctrlPr>
                                      </m:sSubPr>
                                      <m:e>
                                        <m:r>
                                          <a:rPr lang="fr-FR" i="1">
                                            <a:solidFill>
                                              <a:srgbClr val="244061"/>
                                            </a:solidFill>
                                            <a:latin typeface="Cambria Math"/>
                                            <a:cs typeface="Lato" panose="020F0502020204030203" pitchFamily="34" charset="0"/>
                                          </a:rPr>
                                          <m:t>𝐻</m:t>
                                        </m:r>
                                      </m:e>
                                      <m:sub>
                                        <m:r>
                                          <a:rPr lang="fr-FR" i="1">
                                            <a:solidFill>
                                              <a:srgbClr val="244061"/>
                                            </a:solidFill>
                                            <a:latin typeface="Cambria Math"/>
                                            <a:cs typeface="Lato" panose="020F0502020204030203" pitchFamily="34" charset="0"/>
                                          </a:rPr>
                                          <m:t>𝑠</m:t>
                                        </m:r>
                                      </m:sub>
                                    </m:sSub>
                                  </m:e>
                                  <m:e>
                                    <m:sSub>
                                      <m:sSubPr>
                                        <m:ctrlPr>
                                          <a:rPr lang="fr-FR" i="1">
                                            <a:solidFill>
                                              <a:srgbClr val="244061"/>
                                            </a:solidFill>
                                            <a:latin typeface="Cambria Math" panose="02040503050406030204" pitchFamily="18" charset="0"/>
                                            <a:cs typeface="Lato" panose="020F0502020204030203" pitchFamily="34" charset="0"/>
                                          </a:rPr>
                                        </m:ctrlPr>
                                      </m:sSubPr>
                                      <m:e>
                                        <m:r>
                                          <a:rPr lang="fr-FR" i="1">
                                            <a:solidFill>
                                              <a:srgbClr val="244061"/>
                                            </a:solidFill>
                                            <a:latin typeface="Cambria Math"/>
                                            <a:cs typeface="Lato" panose="020F0502020204030203" pitchFamily="34" charset="0"/>
                                          </a:rPr>
                                          <m:t>𝑇</m:t>
                                        </m:r>
                                      </m:e>
                                      <m:sub>
                                        <m:r>
                                          <a:rPr lang="fr-FR" i="1">
                                            <a:solidFill>
                                              <a:srgbClr val="244061"/>
                                            </a:solidFill>
                                            <a:latin typeface="Cambria Math"/>
                                            <a:cs typeface="Lato" panose="020F0502020204030203" pitchFamily="34" charset="0"/>
                                          </a:rPr>
                                          <m:t>𝑝</m:t>
                                        </m:r>
                                      </m:sub>
                                    </m:sSub>
                                  </m:e>
                                  <m:e>
                                    <m:sSub>
                                      <m:sSubPr>
                                        <m:ctrlPr>
                                          <a:rPr lang="fr-FR" i="1">
                                            <a:solidFill>
                                              <a:srgbClr val="244061"/>
                                            </a:solidFill>
                                            <a:latin typeface="Cambria Math" panose="02040503050406030204" pitchFamily="18" charset="0"/>
                                            <a:cs typeface="Lato" panose="020F0502020204030203" pitchFamily="34" charset="0"/>
                                          </a:rPr>
                                        </m:ctrlPr>
                                      </m:sSubPr>
                                      <m:e>
                                        <m:r>
                                          <a:rPr lang="fr-FR" i="1">
                                            <a:solidFill>
                                              <a:srgbClr val="244061"/>
                                            </a:solidFill>
                                            <a:latin typeface="Cambria Math"/>
                                            <a:cs typeface="Lato" panose="020F0502020204030203" pitchFamily="34" charset="0"/>
                                          </a:rPr>
                                          <m:t>𝜃</m:t>
                                        </m:r>
                                      </m:e>
                                      <m:sub>
                                        <m:r>
                                          <a:rPr lang="fr-FR" i="1">
                                            <a:solidFill>
                                              <a:srgbClr val="244061"/>
                                            </a:solidFill>
                                            <a:latin typeface="Cambria Math"/>
                                            <a:cs typeface="Lato" panose="020F0502020204030203" pitchFamily="34" charset="0"/>
                                          </a:rPr>
                                          <m:t>𝑝</m:t>
                                        </m:r>
                                      </m:sub>
                                    </m:sSub>
                                    <m:r>
                                      <a:rPr lang="fr-FR" i="1">
                                        <a:solidFill>
                                          <a:srgbClr val="244061"/>
                                        </a:solidFill>
                                        <a:latin typeface="Cambria Math"/>
                                        <a:cs typeface="Lato" panose="020F0502020204030203" pitchFamily="34" charset="0"/>
                                      </a:rPr>
                                      <m:t> </m:t>
                                    </m:r>
                                  </m:e>
                                  <m:e>
                                    <m:r>
                                      <a:rPr lang="fr-FR" i="1">
                                        <a:solidFill>
                                          <a:srgbClr val="244061"/>
                                        </a:solidFill>
                                        <a:latin typeface="Cambria Math"/>
                                        <a:cs typeface="Lato" panose="020F0502020204030203" pitchFamily="34" charset="0"/>
                                      </a:rPr>
                                      <m:t>…</m:t>
                                    </m:r>
                                  </m:e>
                                </m:eqArr>
                              </m:e>
                            </m:eqArr>
                          </m:e>
                        </m:d>
                      </m:oMath>
                    </m:oMathPara>
                  </a14:m>
                  <a:endParaRPr lang="fr-FR" dirty="0">
                    <a:solidFill>
                      <a:srgbClr val="244061"/>
                    </a:solidFill>
                    <a:latin typeface="Lato" panose="020F0502020204030203" pitchFamily="34" charset="0"/>
                    <a:cs typeface="Lato" panose="020F0502020204030203" pitchFamily="34" charset="0"/>
                  </a:endParaRPr>
                </a:p>
              </p:txBody>
            </p:sp>
          </mc:Choice>
          <mc:Fallback xmlns="">
            <p:sp>
              <p:nvSpPr>
                <p:cNvPr id="41" name="ZoneTexte 40"/>
                <p:cNvSpPr txBox="1">
                  <a:spLocks noRot="1" noChangeAspect="1" noMove="1" noResize="1" noEditPoints="1" noAdjustHandles="1" noChangeArrowheads="1" noChangeShapeType="1" noTextEdit="1"/>
                </p:cNvSpPr>
                <p:nvPr/>
              </p:nvSpPr>
              <p:spPr>
                <a:xfrm>
                  <a:off x="3524569" y="5060764"/>
                  <a:ext cx="686983" cy="1340880"/>
                </a:xfrm>
                <a:prstGeom prst="rect">
                  <a:avLst/>
                </a:prstGeom>
                <a:blipFill>
                  <a:blip r:embed="rId9"/>
                  <a:stretch>
                    <a:fillRect/>
                  </a:stretch>
                </a:blipFill>
              </p:spPr>
              <p:txBody>
                <a:bodyPr/>
                <a:lstStyle/>
                <a:p>
                  <a:r>
                    <a:rPr lang="fr-FR">
                      <a:noFill/>
                    </a:rPr>
                    <a:t> </a:t>
                  </a:r>
                </a:p>
              </p:txBody>
            </p:sp>
          </mc:Fallback>
        </mc:AlternateContent>
      </p:grpSp>
      <p:grpSp>
        <p:nvGrpSpPr>
          <p:cNvPr id="21" name="Groupe 20">
            <a:extLst>
              <a:ext uri="{FF2B5EF4-FFF2-40B4-BE49-F238E27FC236}">
                <a16:creationId xmlns:a16="http://schemas.microsoft.com/office/drawing/2014/main" id="{535D895D-58F2-41E3-917F-9BF2FAB4EC7C}"/>
              </a:ext>
            </a:extLst>
          </p:cNvPr>
          <p:cNvGrpSpPr/>
          <p:nvPr/>
        </p:nvGrpSpPr>
        <p:grpSpPr>
          <a:xfrm>
            <a:off x="5563230" y="5336111"/>
            <a:ext cx="2393066" cy="720646"/>
            <a:chOff x="5563230" y="5397074"/>
            <a:chExt cx="2393066" cy="720646"/>
          </a:xfrm>
        </p:grpSpPr>
        <p:pic>
          <p:nvPicPr>
            <p:cNvPr id="4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6296" y="5397074"/>
              <a:ext cx="720000" cy="72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3" name="Connecteur droit avec flèche 42"/>
            <p:cNvCxnSpPr/>
            <p:nvPr/>
          </p:nvCxnSpPr>
          <p:spPr>
            <a:xfrm>
              <a:off x="6387430" y="5765210"/>
              <a:ext cx="704850" cy="0"/>
            </a:xfrm>
            <a:prstGeom prst="straightConnector1">
              <a:avLst/>
            </a:prstGeom>
            <a:ln>
              <a:solidFill>
                <a:srgbClr val="00375A"/>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ZoneTexte 43"/>
                <p:cNvSpPr txBox="1"/>
                <p:nvPr/>
              </p:nvSpPr>
              <p:spPr>
                <a:xfrm>
                  <a:off x="5563230" y="5460833"/>
                  <a:ext cx="824200" cy="60875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d>
                          <m:dPr>
                            <m:begChr m:val=""/>
                            <m:endChr m:val="}"/>
                            <m:ctrlPr>
                              <a:rPr lang="fr-FR" i="1" smtClean="0">
                                <a:solidFill>
                                  <a:srgbClr val="244061"/>
                                </a:solidFill>
                                <a:latin typeface="Cambria Math" panose="02040503050406030204" pitchFamily="18" charset="0"/>
                                <a:cs typeface="Lato" panose="020F0502020204030203" pitchFamily="34" charset="0"/>
                              </a:rPr>
                            </m:ctrlPr>
                          </m:dPr>
                          <m:e>
                            <m:eqArr>
                              <m:eqArrPr>
                                <m:ctrlPr>
                                  <a:rPr lang="fr-FR" i="1" smtClean="0">
                                    <a:solidFill>
                                      <a:srgbClr val="244061"/>
                                    </a:solidFill>
                                    <a:latin typeface="Cambria Math" panose="02040503050406030204" pitchFamily="18" charset="0"/>
                                    <a:cs typeface="Lato" panose="020F0502020204030203" pitchFamily="34" charset="0"/>
                                  </a:rPr>
                                </m:ctrlPr>
                              </m:eqArrPr>
                              <m:e>
                                <m:sSub>
                                  <m:sSubPr>
                                    <m:ctrlPr>
                                      <a:rPr lang="fr-FR" i="1">
                                        <a:solidFill>
                                          <a:srgbClr val="244061"/>
                                        </a:solidFill>
                                        <a:latin typeface="Cambria Math" panose="02040503050406030204" pitchFamily="18" charset="0"/>
                                        <a:cs typeface="Lato" panose="020F0502020204030203" pitchFamily="34" charset="0"/>
                                      </a:rPr>
                                    </m:ctrlPr>
                                  </m:sSubPr>
                                  <m:e>
                                    <m:r>
                                      <a:rPr lang="fr-FR" i="1">
                                        <a:solidFill>
                                          <a:srgbClr val="244061"/>
                                        </a:solidFill>
                                        <a:latin typeface="Cambria Math"/>
                                        <a:cs typeface="Lato" panose="020F0502020204030203" pitchFamily="34" charset="0"/>
                                      </a:rPr>
                                      <m:t>𝑉</m:t>
                                    </m:r>
                                  </m:e>
                                  <m:sub>
                                    <m:r>
                                      <a:rPr lang="fr-FR" i="1">
                                        <a:solidFill>
                                          <a:srgbClr val="244061"/>
                                        </a:solidFill>
                                        <a:latin typeface="Cambria Math"/>
                                        <a:cs typeface="Lato" panose="020F0502020204030203" pitchFamily="34" charset="0"/>
                                      </a:rPr>
                                      <m:t>𝑤𝑛𝑑</m:t>
                                    </m:r>
                                  </m:sub>
                                </m:sSub>
                              </m:e>
                              <m:e>
                                <m:sSub>
                                  <m:sSubPr>
                                    <m:ctrlPr>
                                      <a:rPr lang="fr-FR" i="1">
                                        <a:solidFill>
                                          <a:srgbClr val="244061"/>
                                        </a:solidFill>
                                        <a:latin typeface="Cambria Math" panose="02040503050406030204" pitchFamily="18" charset="0"/>
                                        <a:cs typeface="Lato" panose="020F0502020204030203" pitchFamily="34" charset="0"/>
                                      </a:rPr>
                                    </m:ctrlPr>
                                  </m:sSubPr>
                                  <m:e>
                                    <m:r>
                                      <a:rPr lang="fr-FR" i="1">
                                        <a:solidFill>
                                          <a:srgbClr val="244061"/>
                                        </a:solidFill>
                                        <a:latin typeface="Cambria Math"/>
                                        <a:cs typeface="Lato" panose="020F0502020204030203" pitchFamily="34" charset="0"/>
                                      </a:rPr>
                                      <m:t>𝜃</m:t>
                                    </m:r>
                                  </m:e>
                                  <m:sub>
                                    <m:r>
                                      <a:rPr lang="fr-FR" i="1">
                                        <a:solidFill>
                                          <a:srgbClr val="244061"/>
                                        </a:solidFill>
                                        <a:latin typeface="Cambria Math"/>
                                        <a:cs typeface="Lato" panose="020F0502020204030203" pitchFamily="34" charset="0"/>
                                      </a:rPr>
                                      <m:t>𝑤𝑛𝑑</m:t>
                                    </m:r>
                                  </m:sub>
                                </m:sSub>
                              </m:e>
                            </m:eqArr>
                          </m:e>
                        </m:d>
                      </m:oMath>
                    </m:oMathPara>
                  </a14:m>
                  <a:endParaRPr lang="fr-FR" dirty="0">
                    <a:solidFill>
                      <a:srgbClr val="244061"/>
                    </a:solidFill>
                    <a:latin typeface="Lato" panose="020F0502020204030203" pitchFamily="34" charset="0"/>
                    <a:cs typeface="Lato" panose="020F0502020204030203" pitchFamily="34" charset="0"/>
                  </a:endParaRPr>
                </a:p>
              </p:txBody>
            </p:sp>
          </mc:Choice>
          <mc:Fallback xmlns="">
            <p:sp>
              <p:nvSpPr>
                <p:cNvPr id="44" name="ZoneTexte 43"/>
                <p:cNvSpPr txBox="1">
                  <a:spLocks noRot="1" noChangeAspect="1" noMove="1" noResize="1" noEditPoints="1" noAdjustHandles="1" noChangeArrowheads="1" noChangeShapeType="1" noTextEdit="1"/>
                </p:cNvSpPr>
                <p:nvPr/>
              </p:nvSpPr>
              <p:spPr>
                <a:xfrm>
                  <a:off x="5563230" y="5460833"/>
                  <a:ext cx="824200" cy="608756"/>
                </a:xfrm>
                <a:prstGeom prst="rect">
                  <a:avLst/>
                </a:prstGeom>
                <a:blipFill>
                  <a:blip r:embed="rId11"/>
                  <a:stretch>
                    <a:fillRect/>
                  </a:stretch>
                </a:blipFill>
              </p:spPr>
              <p:txBody>
                <a:bodyPr/>
                <a:lstStyle/>
                <a:p>
                  <a:r>
                    <a:rPr lang="fr-FR">
                      <a:noFill/>
                    </a:rPr>
                    <a:t> </a:t>
                  </a:r>
                </a:p>
              </p:txBody>
            </p:sp>
          </mc:Fallback>
        </mc:AlternateContent>
      </p:grpSp>
      <p:cxnSp>
        <p:nvCxnSpPr>
          <p:cNvPr id="38" name="Connecteur en angle 37"/>
          <p:cNvCxnSpPr>
            <a:cxnSpLocks/>
          </p:cNvCxnSpPr>
          <p:nvPr/>
        </p:nvCxnSpPr>
        <p:spPr>
          <a:xfrm>
            <a:off x="4146994" y="5275200"/>
            <a:ext cx="1497589" cy="253077"/>
          </a:xfrm>
          <a:prstGeom prst="bentConnector3">
            <a:avLst>
              <a:gd name="adj1" fmla="val 50000"/>
            </a:avLst>
          </a:prstGeom>
          <a:ln>
            <a:solidFill>
              <a:srgbClr val="6EAA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771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 de l’évènement et échantillonnage</a:t>
            </a:r>
          </a:p>
        </p:txBody>
      </p:sp>
      <p:sp>
        <p:nvSpPr>
          <p:cNvPr id="3" name="Espace réservé du contenu 2"/>
          <p:cNvSpPr>
            <a:spLocks noGrp="1"/>
          </p:cNvSpPr>
          <p:nvPr>
            <p:ph sz="quarter" idx="13"/>
          </p:nvPr>
        </p:nvSpPr>
        <p:spPr/>
        <p:txBody>
          <a:bodyPr/>
          <a:lstStyle/>
          <a:p>
            <a:r>
              <a:rPr lang="fr-FR" sz="1600" dirty="0"/>
              <a:t>Définition de l’évènement :</a:t>
            </a:r>
          </a:p>
          <a:p>
            <a:pPr lvl="1"/>
            <a:r>
              <a:rPr lang="fr-FR" sz="1500" dirty="0"/>
              <a:t>Type A: choix d’une </a:t>
            </a:r>
            <a:r>
              <a:rPr lang="fr-FR" sz="1500" i="1" dirty="0" err="1">
                <a:solidFill>
                  <a:srgbClr val="6EAA00"/>
                </a:solidFill>
              </a:rPr>
              <a:t>event-defining</a:t>
            </a:r>
            <a:r>
              <a:rPr lang="fr-FR" sz="1500" i="1" dirty="0">
                <a:solidFill>
                  <a:srgbClr val="6EAA00"/>
                </a:solidFill>
              </a:rPr>
              <a:t> variable</a:t>
            </a:r>
            <a:r>
              <a:rPr lang="fr-FR" sz="1500" dirty="0"/>
              <a:t> </a:t>
            </a:r>
            <a:r>
              <a:rPr lang="fr-FR" sz="1500" dirty="0">
                <a:sym typeface="Wingdings" panose="05000000000000000000" pitchFamily="2" charset="2"/>
              </a:rPr>
              <a:t> méthodes univariées (POT / AMM…)</a:t>
            </a:r>
            <a:endParaRPr lang="fr-FR" sz="1500" dirty="0"/>
          </a:p>
          <a:p>
            <a:pPr lvl="1"/>
            <a:r>
              <a:rPr lang="fr-FR" sz="1500" dirty="0"/>
              <a:t>Type B: peut généralement être facilement défini sur chaque composant et sur le phénomène global </a:t>
            </a:r>
            <a:r>
              <a:rPr lang="fr-FR" sz="1500" dirty="0">
                <a:sym typeface="Wingdings" panose="05000000000000000000" pitchFamily="2" charset="2"/>
              </a:rPr>
              <a:t> méthodes univariées (POT / AMM…)</a:t>
            </a:r>
            <a:endParaRPr lang="fr-FR" sz="1500" dirty="0"/>
          </a:p>
          <a:p>
            <a:pPr lvl="1"/>
            <a:r>
              <a:rPr lang="fr-FR" sz="1500" dirty="0"/>
              <a:t>Type C: choix à faire entre plusieurs </a:t>
            </a:r>
            <a:r>
              <a:rPr lang="fr-FR" sz="1500" i="1" dirty="0">
                <a:solidFill>
                  <a:srgbClr val="6EAA00"/>
                </a:solidFill>
              </a:rPr>
              <a:t>phénomènes source (actions)</a:t>
            </a:r>
            <a:r>
              <a:rPr lang="fr-FR" sz="1500" dirty="0"/>
              <a:t> et un possible </a:t>
            </a:r>
            <a:r>
              <a:rPr lang="fr-FR" sz="1500" i="1" dirty="0">
                <a:solidFill>
                  <a:srgbClr val="6EAA00"/>
                </a:solidFill>
              </a:rPr>
              <a:t>phénomène de réponse</a:t>
            </a:r>
            <a:br>
              <a:rPr lang="fr-FR" sz="1500" dirty="0"/>
            </a:br>
            <a:endParaRPr lang="fr-FR" sz="1500" dirty="0"/>
          </a:p>
          <a:p>
            <a:r>
              <a:rPr lang="fr-FR" sz="1600" dirty="0"/>
              <a:t>Un exemple de visualisation : l’approche Source-</a:t>
            </a:r>
            <a:r>
              <a:rPr lang="fr-FR" sz="1600" dirty="0" err="1"/>
              <a:t>Receptor</a:t>
            </a:r>
            <a:r>
              <a:rPr lang="fr-FR" sz="1600" dirty="0"/>
              <a:t>-</a:t>
            </a:r>
            <a:r>
              <a:rPr lang="fr-FR" sz="1600" dirty="0" err="1"/>
              <a:t>Pathway</a:t>
            </a:r>
            <a:endParaRPr lang="fr-FR" sz="1600" dirty="0"/>
          </a:p>
          <a:p>
            <a:endParaRPr lang="fr-FR" dirty="0"/>
          </a:p>
          <a:p>
            <a:endParaRPr lang="fr-FR" dirty="0"/>
          </a:p>
          <a:p>
            <a:endParaRPr lang="fr-FR" dirty="0"/>
          </a:p>
          <a:p>
            <a:endParaRPr lang="fr-FR" dirty="0"/>
          </a:p>
          <a:p>
            <a:endParaRPr lang="fr-FR" dirty="0"/>
          </a:p>
          <a:p>
            <a:endParaRPr lang="fr-FR" dirty="0"/>
          </a:p>
          <a:p>
            <a:r>
              <a:rPr lang="fr-FR" sz="1600" dirty="0"/>
              <a:t>La définition de l’évènement découle de l’échantillonnage</a:t>
            </a:r>
          </a:p>
        </p:txBody>
      </p:sp>
      <p:sp>
        <p:nvSpPr>
          <p:cNvPr id="4" name="Espace réservé du texte 3"/>
          <p:cNvSpPr>
            <a:spLocks noGrp="1"/>
          </p:cNvSpPr>
          <p:nvPr>
            <p:ph type="body" sz="quarter" idx="14"/>
          </p:nvPr>
        </p:nvSpPr>
        <p:spPr/>
        <p:txBody>
          <a:bodyPr/>
          <a:lstStyle/>
          <a:p>
            <a:r>
              <a:rPr lang="fr-FR" dirty="0"/>
              <a:t>Un choix à faire en fonction de l’objectif de l’étude</a:t>
            </a:r>
          </a:p>
        </p:txBody>
      </p:sp>
      <p:graphicFrame>
        <p:nvGraphicFramePr>
          <p:cNvPr id="9" name="Diagramme 8"/>
          <p:cNvGraphicFramePr/>
          <p:nvPr/>
        </p:nvGraphicFramePr>
        <p:xfrm>
          <a:off x="1524000" y="3381375"/>
          <a:ext cx="6096000" cy="1603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oneTexte 9"/>
          <p:cNvSpPr txBox="1"/>
          <p:nvPr/>
        </p:nvSpPr>
        <p:spPr>
          <a:xfrm>
            <a:off x="1181100" y="4777859"/>
            <a:ext cx="2518895" cy="369332"/>
          </a:xfrm>
          <a:prstGeom prst="rect">
            <a:avLst/>
          </a:prstGeom>
          <a:noFill/>
        </p:spPr>
        <p:txBody>
          <a:bodyPr wrap="none" rtlCol="0">
            <a:spAutoFit/>
          </a:bodyPr>
          <a:lstStyle/>
          <a:p>
            <a:r>
              <a:rPr lang="fr-FR" i="1" dirty="0">
                <a:solidFill>
                  <a:schemeClr val="accent4"/>
                </a:solidFill>
                <a:latin typeface="Lato" panose="020F0502020204030203" pitchFamily="34" charset="0"/>
                <a:cs typeface="Lato" panose="020F0502020204030203" pitchFamily="34" charset="0"/>
              </a:rPr>
              <a:t>Atmosphère, astronomie</a:t>
            </a:r>
          </a:p>
        </p:txBody>
      </p:sp>
      <p:sp>
        <p:nvSpPr>
          <p:cNvPr id="11" name="ZoneTexte 10"/>
          <p:cNvSpPr txBox="1"/>
          <p:nvPr/>
        </p:nvSpPr>
        <p:spPr>
          <a:xfrm>
            <a:off x="4171950" y="4777859"/>
            <a:ext cx="808555" cy="369332"/>
          </a:xfrm>
          <a:prstGeom prst="rect">
            <a:avLst/>
          </a:prstGeom>
          <a:noFill/>
        </p:spPr>
        <p:txBody>
          <a:bodyPr wrap="none" rtlCol="0">
            <a:spAutoFit/>
          </a:bodyPr>
          <a:lstStyle/>
          <a:p>
            <a:r>
              <a:rPr lang="fr-FR" i="1" dirty="0">
                <a:solidFill>
                  <a:schemeClr val="accent1"/>
                </a:solidFill>
                <a:latin typeface="Lato" panose="020F0502020204030203" pitchFamily="34" charset="0"/>
                <a:cs typeface="Lato" panose="020F0502020204030203" pitchFamily="34" charset="0"/>
              </a:rPr>
              <a:t>Océan</a:t>
            </a:r>
          </a:p>
        </p:txBody>
      </p:sp>
      <p:sp>
        <p:nvSpPr>
          <p:cNvPr id="12" name="ZoneTexte 11"/>
          <p:cNvSpPr txBox="1"/>
          <p:nvPr/>
        </p:nvSpPr>
        <p:spPr>
          <a:xfrm>
            <a:off x="6429375" y="4774168"/>
            <a:ext cx="743665" cy="369332"/>
          </a:xfrm>
          <a:prstGeom prst="rect">
            <a:avLst/>
          </a:prstGeom>
          <a:noFill/>
        </p:spPr>
        <p:txBody>
          <a:bodyPr wrap="none" rtlCol="0">
            <a:spAutoFit/>
          </a:bodyPr>
          <a:lstStyle/>
          <a:p>
            <a:r>
              <a:rPr lang="fr-FR" i="1" dirty="0">
                <a:solidFill>
                  <a:schemeClr val="accent5"/>
                </a:solidFill>
                <a:latin typeface="Lato" panose="020F0502020204030203" pitchFamily="34" charset="0"/>
                <a:cs typeface="Lato" panose="020F0502020204030203" pitchFamily="34" charset="0"/>
              </a:rPr>
              <a:t>Digue</a:t>
            </a:r>
          </a:p>
        </p:txBody>
      </p:sp>
    </p:spTree>
    <p:extLst>
      <p:ext uri="{BB962C8B-B14F-4D97-AF65-F5344CB8AC3E}">
        <p14:creationId xmlns:p14="http://schemas.microsoft.com/office/powerpoint/2010/main" val="22731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9" grpId="0">
        <p:bldAsOne/>
      </p:bldGraphic>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Evènements multivariés: échantillonnage</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a:xfrm>
                <a:off x="360000" y="1151999"/>
                <a:ext cx="8784000" cy="5124975"/>
              </a:xfrm>
            </p:spPr>
            <p:txBody>
              <a:bodyPr/>
              <a:lstStyle/>
              <a:p>
                <a:r>
                  <a:rPr lang="fr-FR" sz="1600" dirty="0"/>
                  <a:t>Echantillonnage = </a:t>
                </a:r>
                <a:r>
                  <a:rPr lang="fr-FR" sz="1600" b="1" dirty="0">
                    <a:solidFill>
                      <a:srgbClr val="00375A"/>
                    </a:solidFill>
                  </a:rPr>
                  <a:t>définition</a:t>
                </a:r>
                <a:r>
                  <a:rPr lang="fr-FR" sz="1600" dirty="0"/>
                  <a:t>, </a:t>
                </a:r>
                <a:r>
                  <a:rPr lang="fr-FR" sz="1600" b="1" dirty="0">
                    <a:solidFill>
                      <a:srgbClr val="00375A"/>
                    </a:solidFill>
                  </a:rPr>
                  <a:t>identification</a:t>
                </a:r>
                <a:r>
                  <a:rPr lang="fr-FR" sz="1600" dirty="0"/>
                  <a:t> et </a:t>
                </a:r>
                <a:r>
                  <a:rPr lang="fr-FR" sz="1600" b="1" dirty="0">
                    <a:solidFill>
                      <a:srgbClr val="00375A"/>
                    </a:solidFill>
                  </a:rPr>
                  <a:t>description</a:t>
                </a:r>
                <a:r>
                  <a:rPr lang="fr-FR" sz="1600" dirty="0"/>
                  <a:t> de l’évènement</a:t>
                </a:r>
              </a:p>
              <a:p>
                <a:pPr lvl="1"/>
                <a:r>
                  <a:rPr lang="fr-FR" sz="1500" i="1" dirty="0">
                    <a:solidFill>
                      <a:srgbClr val="6EAA00"/>
                    </a:solidFill>
                  </a:rPr>
                  <a:t>Définition de l’évènement </a:t>
                </a:r>
                <a:r>
                  <a:rPr lang="fr-FR" sz="1500" dirty="0"/>
                  <a:t>: fortes valeurs de hauteur de vagues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a:rPr>
                          <m:t>𝐻</m:t>
                        </m:r>
                      </m:e>
                      <m:sub>
                        <m:r>
                          <a:rPr lang="fr-FR" sz="1500" b="0" i="1" smtClean="0">
                            <a:latin typeface="Cambria Math"/>
                          </a:rPr>
                          <m:t>𝑠</m:t>
                        </m:r>
                      </m:sub>
                    </m:sSub>
                  </m:oMath>
                </a14:m>
                <a:endParaRPr lang="fr-FR" sz="1500" b="0" dirty="0"/>
              </a:p>
              <a:p>
                <a:pPr lvl="1"/>
                <a:r>
                  <a:rPr lang="fr-FR" sz="1500" i="1" dirty="0">
                    <a:solidFill>
                      <a:srgbClr val="6EAA00"/>
                    </a:solidFill>
                  </a:rPr>
                  <a:t>Identification de l’évènement </a:t>
                </a:r>
                <a:r>
                  <a:rPr lang="fr-FR" sz="1500" dirty="0"/>
                  <a:t>: seuil physique, paramètres temporels pour l’indépendance…</a:t>
                </a:r>
              </a:p>
              <a:p>
                <a:pPr lvl="1"/>
                <a:r>
                  <a:rPr lang="fr-FR" sz="1500" i="1" dirty="0">
                    <a:solidFill>
                      <a:srgbClr val="6EAA00"/>
                    </a:solidFill>
                  </a:rPr>
                  <a:t>Description de l’évènement </a:t>
                </a:r>
                <a:r>
                  <a:rPr lang="fr-FR" sz="1500" dirty="0"/>
                  <a:t>: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a:rPr>
                          <m:t>𝐻</m:t>
                        </m:r>
                      </m:e>
                      <m:sub>
                        <m:r>
                          <a:rPr lang="fr-FR" sz="1500" b="0" i="1" smtClean="0">
                            <a:latin typeface="Cambria Math"/>
                          </a:rPr>
                          <m:t>𝑠</m:t>
                        </m:r>
                      </m:sub>
                    </m:sSub>
                  </m:oMath>
                </a14:m>
                <a:r>
                  <a:rPr lang="fr-FR" sz="1500" dirty="0"/>
                  <a:t> pic, durée, </a:t>
                </a:r>
                <a:r>
                  <a:rPr lang="fr-FR" sz="1500" dirty="0" err="1"/>
                  <a:t>covariables</a:t>
                </a:r>
                <a:r>
                  <a:rPr lang="fr-FR" sz="1500" dirty="0"/>
                  <a:t> de la houle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a:rPr>
                          <m:t>𝑇</m:t>
                        </m:r>
                      </m:e>
                      <m:sub>
                        <m:r>
                          <a:rPr lang="fr-FR" sz="1500" b="0" i="1" smtClean="0">
                            <a:latin typeface="Cambria Math"/>
                          </a:rPr>
                          <m:t>𝑝</m:t>
                        </m:r>
                      </m:sub>
                    </m:sSub>
                  </m:oMath>
                </a14:m>
                <a:r>
                  <a:rPr lang="fr-FR" sz="1500" dirty="0"/>
                  <a:t>, </a:t>
                </a:r>
                <a14:m>
                  <m:oMath xmlns:m="http://schemas.openxmlformats.org/officeDocument/2006/math">
                    <m:sSub>
                      <m:sSubPr>
                        <m:ctrlPr>
                          <a:rPr lang="fr-FR" sz="1500" b="0" i="1" smtClean="0">
                            <a:latin typeface="Cambria Math" panose="02040503050406030204" pitchFamily="18" charset="0"/>
                          </a:rPr>
                        </m:ctrlPr>
                      </m:sSubPr>
                      <m:e>
                        <m:r>
                          <a:rPr lang="fr-FR" sz="1500" b="0" i="1" smtClean="0">
                            <a:latin typeface="Cambria Math"/>
                          </a:rPr>
                          <m:t>𝜃</m:t>
                        </m:r>
                      </m:e>
                      <m:sub>
                        <m:r>
                          <a:rPr lang="fr-FR" sz="1500" b="0" i="1" smtClean="0">
                            <a:latin typeface="Cambria Math"/>
                          </a:rPr>
                          <m:t>𝑝</m:t>
                        </m:r>
                      </m:sub>
                    </m:sSub>
                  </m:oMath>
                </a14:m>
                <a:r>
                  <a:rPr lang="fr-FR" sz="1500" dirty="0"/>
                  <a:t>…) au pic…</a:t>
                </a:r>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xfrm>
                <a:off x="360000" y="1151999"/>
                <a:ext cx="8784000" cy="5124975"/>
              </a:xfrm>
              <a:blipFill>
                <a:blip r:embed="rId2"/>
                <a:stretch>
                  <a:fillRect l="-278" t="-357"/>
                </a:stretch>
              </a:blipFill>
            </p:spPr>
            <p:txBody>
              <a:bodyPr/>
              <a:lstStyle/>
              <a:p>
                <a:r>
                  <a:rPr lang="fr-FR">
                    <a:noFill/>
                  </a:rPr>
                  <a:t> </a:t>
                </a:r>
              </a:p>
            </p:txBody>
          </p:sp>
        </mc:Fallback>
      </mc:AlternateContent>
      <p:sp>
        <p:nvSpPr>
          <p:cNvPr id="4" name="Espace réservé du texte 3"/>
          <p:cNvSpPr>
            <a:spLocks noGrp="1"/>
          </p:cNvSpPr>
          <p:nvPr>
            <p:ph type="body" sz="quarter" idx="14"/>
          </p:nvPr>
        </p:nvSpPr>
        <p:spPr/>
        <p:txBody>
          <a:bodyPr/>
          <a:lstStyle/>
          <a:p>
            <a:r>
              <a:rPr lang="fr-FR" dirty="0"/>
              <a:t>Type A : declustering POT d’une « </a:t>
            </a:r>
            <a:r>
              <a:rPr lang="fr-FR" dirty="0" err="1"/>
              <a:t>event-defining</a:t>
            </a:r>
            <a:r>
              <a:rPr lang="fr-FR" dirty="0"/>
              <a:t> variable » choisie</a:t>
            </a:r>
          </a:p>
        </p:txBody>
      </p:sp>
      <p:pic>
        <p:nvPicPr>
          <p:cNvPr id="2050" name="Picture 2" descr="C:\DONNEES\02_RECHERCHE\Houle_niveaux\Sites_tests\02_Cotonou\02_Analyse_HsTpDur_POT_160\Cotonou_t_Hs_19950811_199508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000" y="2389139"/>
            <a:ext cx="6624000" cy="397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794"/>
          <a:stretch/>
        </p:blipFill>
        <p:spPr bwMode="auto">
          <a:xfrm>
            <a:off x="1260700" y="2619375"/>
            <a:ext cx="6622600" cy="37433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10"/>
          <p:cNvCxnSpPr/>
          <p:nvPr/>
        </p:nvCxnSpPr>
        <p:spPr>
          <a:xfrm flipH="1">
            <a:off x="1838325" y="4476750"/>
            <a:ext cx="0" cy="1676400"/>
          </a:xfrm>
          <a:prstGeom prst="line">
            <a:avLst/>
          </a:prstGeom>
          <a:ln w="1905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flipH="1">
            <a:off x="2819400" y="4543425"/>
            <a:ext cx="0" cy="1676400"/>
          </a:xfrm>
          <a:prstGeom prst="line">
            <a:avLst/>
          </a:prstGeom>
          <a:ln w="1905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flipH="1">
            <a:off x="5353050" y="4476750"/>
            <a:ext cx="0" cy="1676400"/>
          </a:xfrm>
          <a:prstGeom prst="line">
            <a:avLst/>
          </a:prstGeom>
          <a:ln w="1905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flipH="1">
            <a:off x="7324725" y="4476750"/>
            <a:ext cx="0" cy="1676400"/>
          </a:xfrm>
          <a:prstGeom prst="line">
            <a:avLst/>
          </a:prstGeom>
          <a:ln w="1905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1838325" y="5381625"/>
            <a:ext cx="981075" cy="0"/>
          </a:xfrm>
          <a:prstGeom prst="line">
            <a:avLst/>
          </a:prstGeom>
          <a:ln w="19050">
            <a:solidFill>
              <a:srgbClr val="FF0000"/>
            </a:solidFill>
            <a:prstDash val="sys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5362575" y="5381625"/>
            <a:ext cx="1962150" cy="0"/>
          </a:xfrm>
          <a:prstGeom prst="line">
            <a:avLst/>
          </a:prstGeom>
          <a:ln w="19050">
            <a:solidFill>
              <a:srgbClr val="FF0000"/>
            </a:solidFill>
            <a:prstDash val="sys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1838325" y="5405764"/>
            <a:ext cx="905312" cy="584775"/>
          </a:xfrm>
          <a:prstGeom prst="rect">
            <a:avLst/>
          </a:prstGeom>
          <a:noFill/>
        </p:spPr>
        <p:txBody>
          <a:bodyPr wrap="none" rtlCol="0">
            <a:spAutoFit/>
          </a:bodyPr>
          <a:lstStyle/>
          <a:p>
            <a:pPr algn="ctr"/>
            <a:r>
              <a:rPr lang="fr-FR" sz="1600" i="1" dirty="0">
                <a:solidFill>
                  <a:srgbClr val="FF0000"/>
                </a:solidFill>
                <a:latin typeface="Lato" panose="020F0502020204030203" pitchFamily="34" charset="0"/>
                <a:cs typeface="Lato" panose="020F0502020204030203" pitchFamily="34" charset="0"/>
              </a:rPr>
              <a:t>Storm</a:t>
            </a:r>
            <a:br>
              <a:rPr lang="fr-FR" sz="1600" i="1" dirty="0">
                <a:solidFill>
                  <a:srgbClr val="FF0000"/>
                </a:solidFill>
                <a:latin typeface="Lato" panose="020F0502020204030203" pitchFamily="34" charset="0"/>
                <a:cs typeface="Lato" panose="020F0502020204030203" pitchFamily="34" charset="0"/>
              </a:rPr>
            </a:br>
            <a:r>
              <a:rPr lang="fr-FR" sz="1600" i="1" dirty="0">
                <a:solidFill>
                  <a:srgbClr val="FF0000"/>
                </a:solidFill>
                <a:latin typeface="Lato" panose="020F0502020204030203" pitchFamily="34" charset="0"/>
                <a:cs typeface="Lato" panose="020F0502020204030203" pitchFamily="34" charset="0"/>
              </a:rPr>
              <a:t>duration</a:t>
            </a:r>
          </a:p>
        </p:txBody>
      </p:sp>
      <p:sp>
        <p:nvSpPr>
          <p:cNvPr id="22" name="ZoneTexte 21"/>
          <p:cNvSpPr txBox="1"/>
          <p:nvPr/>
        </p:nvSpPr>
        <p:spPr>
          <a:xfrm>
            <a:off x="5890994" y="5405764"/>
            <a:ext cx="905312" cy="584775"/>
          </a:xfrm>
          <a:prstGeom prst="rect">
            <a:avLst/>
          </a:prstGeom>
          <a:noFill/>
        </p:spPr>
        <p:txBody>
          <a:bodyPr wrap="none" rtlCol="0">
            <a:spAutoFit/>
          </a:bodyPr>
          <a:lstStyle/>
          <a:p>
            <a:pPr algn="ctr"/>
            <a:r>
              <a:rPr lang="fr-FR" sz="1600" i="1" dirty="0">
                <a:solidFill>
                  <a:srgbClr val="FF0000"/>
                </a:solidFill>
                <a:latin typeface="Lato" panose="020F0502020204030203" pitchFamily="34" charset="0"/>
                <a:cs typeface="Lato" panose="020F0502020204030203" pitchFamily="34" charset="0"/>
              </a:rPr>
              <a:t>Storm</a:t>
            </a:r>
            <a:br>
              <a:rPr lang="fr-FR" sz="1600" i="1" dirty="0">
                <a:solidFill>
                  <a:srgbClr val="FF0000"/>
                </a:solidFill>
                <a:latin typeface="Lato" panose="020F0502020204030203" pitchFamily="34" charset="0"/>
                <a:cs typeface="Lato" panose="020F0502020204030203" pitchFamily="34" charset="0"/>
              </a:rPr>
            </a:br>
            <a:r>
              <a:rPr lang="fr-FR" sz="1600" i="1" dirty="0">
                <a:solidFill>
                  <a:srgbClr val="FF0000"/>
                </a:solidFill>
                <a:latin typeface="Lato" panose="020F0502020204030203" pitchFamily="34" charset="0"/>
                <a:cs typeface="Lato" panose="020F0502020204030203" pitchFamily="34" charset="0"/>
              </a:rPr>
              <a:t>duration</a:t>
            </a:r>
          </a:p>
        </p:txBody>
      </p:sp>
      <mc:AlternateContent xmlns:mc="http://schemas.openxmlformats.org/markup-compatibility/2006" xmlns:a14="http://schemas.microsoft.com/office/drawing/2010/main">
        <mc:Choice Requires="a14">
          <p:sp>
            <p:nvSpPr>
              <p:cNvPr id="23" name="ZoneTexte 22"/>
              <p:cNvSpPr txBox="1"/>
              <p:nvPr/>
            </p:nvSpPr>
            <p:spPr>
              <a:xfrm>
                <a:off x="2145123" y="3328628"/>
                <a:ext cx="958468" cy="584775"/>
              </a:xfrm>
              <a:prstGeom prst="rect">
                <a:avLst/>
              </a:prstGeom>
              <a:noFill/>
            </p:spPr>
            <p:txBody>
              <a:bodyPr wrap="none" rtlCol="0">
                <a:spAutoFit/>
              </a:bodyPr>
              <a:lstStyle/>
              <a:p>
                <a14:m>
                  <m:oMath xmlns:m="http://schemas.openxmlformats.org/officeDocument/2006/math">
                    <m:sSub>
                      <m:sSubPr>
                        <m:ctrlPr>
                          <a:rPr lang="fr-FR" sz="1600" b="0" i="1" smtClean="0">
                            <a:solidFill>
                              <a:srgbClr val="FF0000"/>
                            </a:solidFill>
                            <a:latin typeface="Cambria Math" panose="02040503050406030204" pitchFamily="18" charset="0"/>
                            <a:cs typeface="Lato" panose="020F0502020204030203" pitchFamily="34" charset="0"/>
                          </a:rPr>
                        </m:ctrlPr>
                      </m:sSubPr>
                      <m:e>
                        <m:r>
                          <a:rPr lang="fr-FR" sz="1600" b="0" i="1" smtClean="0">
                            <a:solidFill>
                              <a:srgbClr val="FF0000"/>
                            </a:solidFill>
                            <a:latin typeface="Cambria Math"/>
                            <a:cs typeface="Lato" panose="020F0502020204030203" pitchFamily="34" charset="0"/>
                          </a:rPr>
                          <m:t>𝐻</m:t>
                        </m:r>
                      </m:e>
                      <m:sub>
                        <m:r>
                          <a:rPr lang="fr-FR" sz="1600" b="0" i="1" smtClean="0">
                            <a:solidFill>
                              <a:srgbClr val="FF0000"/>
                            </a:solidFill>
                            <a:latin typeface="Cambria Math"/>
                            <a:cs typeface="Lato" panose="020F0502020204030203" pitchFamily="34" charset="0"/>
                          </a:rPr>
                          <m:t>𝑠</m:t>
                        </m:r>
                      </m:sub>
                    </m:sSub>
                    <m:r>
                      <a:rPr lang="fr-FR" sz="1600" b="0" i="1" smtClean="0">
                        <a:solidFill>
                          <a:srgbClr val="FF0000"/>
                        </a:solidFill>
                        <a:latin typeface="Cambria Math"/>
                        <a:cs typeface="Lato" panose="020F0502020204030203" pitchFamily="34" charset="0"/>
                      </a:rPr>
                      <m:t> </m:t>
                    </m:r>
                  </m:oMath>
                </a14:m>
                <a:r>
                  <a:rPr lang="fr-FR" sz="1600" i="1" dirty="0">
                    <a:solidFill>
                      <a:srgbClr val="FF0000"/>
                    </a:solidFill>
                    <a:latin typeface="Lato" panose="020F0502020204030203" pitchFamily="34" charset="0"/>
                    <a:cs typeface="Lato" panose="020F0502020204030203" pitchFamily="34" charset="0"/>
                  </a:rPr>
                  <a:t>Storm</a:t>
                </a:r>
                <a:br>
                  <a:rPr lang="fr-FR" sz="1600" i="1" dirty="0">
                    <a:solidFill>
                      <a:srgbClr val="FF0000"/>
                    </a:solidFill>
                    <a:latin typeface="Lato" panose="020F0502020204030203" pitchFamily="34" charset="0"/>
                    <a:cs typeface="Lato" panose="020F0502020204030203" pitchFamily="34" charset="0"/>
                  </a:rPr>
                </a:br>
                <a:r>
                  <a:rPr lang="fr-FR" sz="1600" i="1" dirty="0" err="1">
                    <a:solidFill>
                      <a:srgbClr val="FF0000"/>
                    </a:solidFill>
                    <a:latin typeface="Lato" panose="020F0502020204030203" pitchFamily="34" charset="0"/>
                    <a:cs typeface="Lato" panose="020F0502020204030203" pitchFamily="34" charset="0"/>
                  </a:rPr>
                  <a:t>peak</a:t>
                </a:r>
                <a:endParaRPr lang="fr-FR" sz="1600" i="1" dirty="0">
                  <a:solidFill>
                    <a:srgbClr val="FF0000"/>
                  </a:solidFill>
                  <a:latin typeface="Lato" panose="020F0502020204030203" pitchFamily="34" charset="0"/>
                  <a:cs typeface="Lato" panose="020F0502020204030203" pitchFamily="34" charset="0"/>
                </a:endParaRPr>
              </a:p>
            </p:txBody>
          </p:sp>
        </mc:Choice>
        <mc:Fallback xmlns="">
          <p:sp>
            <p:nvSpPr>
              <p:cNvPr id="23" name="ZoneTexte 22"/>
              <p:cNvSpPr txBox="1">
                <a:spLocks noRot="1" noChangeAspect="1" noMove="1" noResize="1" noEditPoints="1" noAdjustHandles="1" noChangeArrowheads="1" noChangeShapeType="1" noTextEdit="1"/>
              </p:cNvSpPr>
              <p:nvPr/>
            </p:nvSpPr>
            <p:spPr>
              <a:xfrm>
                <a:off x="2145123" y="3328628"/>
                <a:ext cx="958468" cy="584775"/>
              </a:xfrm>
              <a:prstGeom prst="rect">
                <a:avLst/>
              </a:prstGeom>
              <a:blipFill>
                <a:blip r:embed="rId5"/>
                <a:stretch>
                  <a:fillRect l="-3822" t="-4167" r="-1911" b="-12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p:cNvSpPr txBox="1"/>
              <p:nvPr/>
            </p:nvSpPr>
            <p:spPr>
              <a:xfrm>
                <a:off x="4726397" y="2738764"/>
                <a:ext cx="958468" cy="584775"/>
              </a:xfrm>
              <a:prstGeom prst="rect">
                <a:avLst/>
              </a:prstGeom>
              <a:noFill/>
            </p:spPr>
            <p:txBody>
              <a:bodyPr wrap="none" rtlCol="0">
                <a:spAutoFit/>
              </a:bodyPr>
              <a:lstStyle/>
              <a:p>
                <a:pPr algn="r"/>
                <a14:m>
                  <m:oMath xmlns:m="http://schemas.openxmlformats.org/officeDocument/2006/math">
                    <m:sSub>
                      <m:sSubPr>
                        <m:ctrlPr>
                          <a:rPr lang="fr-FR" sz="1600" i="1">
                            <a:solidFill>
                              <a:srgbClr val="FF0000"/>
                            </a:solidFill>
                            <a:latin typeface="Cambria Math" panose="02040503050406030204" pitchFamily="18" charset="0"/>
                            <a:cs typeface="Lato" panose="020F0502020204030203" pitchFamily="34" charset="0"/>
                          </a:rPr>
                        </m:ctrlPr>
                      </m:sSubPr>
                      <m:e>
                        <m:r>
                          <a:rPr lang="fr-FR" sz="1600" i="1">
                            <a:solidFill>
                              <a:srgbClr val="FF0000"/>
                            </a:solidFill>
                            <a:latin typeface="Cambria Math"/>
                            <a:cs typeface="Lato" panose="020F0502020204030203" pitchFamily="34" charset="0"/>
                          </a:rPr>
                          <m:t>𝐻</m:t>
                        </m:r>
                      </m:e>
                      <m:sub>
                        <m:r>
                          <a:rPr lang="fr-FR" sz="1600" i="1">
                            <a:solidFill>
                              <a:srgbClr val="FF0000"/>
                            </a:solidFill>
                            <a:latin typeface="Cambria Math"/>
                            <a:cs typeface="Lato" panose="020F0502020204030203" pitchFamily="34" charset="0"/>
                          </a:rPr>
                          <m:t>𝑠</m:t>
                        </m:r>
                      </m:sub>
                    </m:sSub>
                    <m:r>
                      <a:rPr lang="fr-FR" sz="1600" i="1">
                        <a:solidFill>
                          <a:srgbClr val="FF0000"/>
                        </a:solidFill>
                        <a:latin typeface="Cambria Math"/>
                        <a:cs typeface="Lato" panose="020F0502020204030203" pitchFamily="34" charset="0"/>
                      </a:rPr>
                      <m:t> </m:t>
                    </m:r>
                  </m:oMath>
                </a14:m>
                <a:r>
                  <a:rPr lang="fr-FR" sz="1600" i="1" dirty="0">
                    <a:solidFill>
                      <a:srgbClr val="FF0000"/>
                    </a:solidFill>
                    <a:latin typeface="Lato" panose="020F0502020204030203" pitchFamily="34" charset="0"/>
                    <a:cs typeface="Lato" panose="020F0502020204030203" pitchFamily="34" charset="0"/>
                  </a:rPr>
                  <a:t>Storm</a:t>
                </a:r>
                <a:br>
                  <a:rPr lang="fr-FR" sz="1600" i="1" dirty="0">
                    <a:solidFill>
                      <a:srgbClr val="FF0000"/>
                    </a:solidFill>
                    <a:latin typeface="Lato" panose="020F0502020204030203" pitchFamily="34" charset="0"/>
                    <a:cs typeface="Lato" panose="020F0502020204030203" pitchFamily="34" charset="0"/>
                  </a:rPr>
                </a:br>
                <a:r>
                  <a:rPr lang="fr-FR" sz="1600" i="1" dirty="0" err="1">
                    <a:solidFill>
                      <a:srgbClr val="FF0000"/>
                    </a:solidFill>
                    <a:latin typeface="Lato" panose="020F0502020204030203" pitchFamily="34" charset="0"/>
                    <a:cs typeface="Lato" panose="020F0502020204030203" pitchFamily="34" charset="0"/>
                  </a:rPr>
                  <a:t>peak</a:t>
                </a:r>
                <a:endParaRPr lang="fr-FR" sz="1600" i="1" dirty="0">
                  <a:solidFill>
                    <a:srgbClr val="FF0000"/>
                  </a:solidFill>
                  <a:latin typeface="Lato" panose="020F0502020204030203" pitchFamily="34" charset="0"/>
                  <a:cs typeface="Lato" panose="020F0502020204030203" pitchFamily="34" charset="0"/>
                </a:endParaRPr>
              </a:p>
            </p:txBody>
          </p:sp>
        </mc:Choice>
        <mc:Fallback xmlns="">
          <p:sp>
            <p:nvSpPr>
              <p:cNvPr id="24" name="ZoneTexte 23"/>
              <p:cNvSpPr txBox="1">
                <a:spLocks noRot="1" noChangeAspect="1" noMove="1" noResize="1" noEditPoints="1" noAdjustHandles="1" noChangeArrowheads="1" noChangeShapeType="1" noTextEdit="1"/>
              </p:cNvSpPr>
              <p:nvPr/>
            </p:nvSpPr>
            <p:spPr>
              <a:xfrm>
                <a:off x="4726397" y="2738764"/>
                <a:ext cx="958468" cy="584775"/>
              </a:xfrm>
              <a:prstGeom prst="rect">
                <a:avLst/>
              </a:prstGeom>
              <a:blipFill>
                <a:blip r:embed="rId6"/>
                <a:stretch>
                  <a:fillRect t="-4167" r="-3165" b="-12500"/>
                </a:stretch>
              </a:blipFill>
            </p:spPr>
            <p:txBody>
              <a:bodyPr/>
              <a:lstStyle/>
              <a:p>
                <a:r>
                  <a:rPr lang="fr-FR">
                    <a:noFill/>
                  </a:rPr>
                  <a:t> </a:t>
                </a:r>
              </a:p>
            </p:txBody>
          </p:sp>
        </mc:Fallback>
      </mc:AlternateContent>
      <p:sp>
        <p:nvSpPr>
          <p:cNvPr id="21" name="Ellipse 20"/>
          <p:cNvSpPr/>
          <p:nvPr/>
        </p:nvSpPr>
        <p:spPr>
          <a:xfrm>
            <a:off x="1971675" y="3640065"/>
            <a:ext cx="180000" cy="180000"/>
          </a:xfrm>
          <a:prstGeom prst="ellipse">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6" name="Ellipse 25"/>
          <p:cNvSpPr/>
          <p:nvPr/>
        </p:nvSpPr>
        <p:spPr>
          <a:xfrm>
            <a:off x="5675340" y="2767339"/>
            <a:ext cx="180000" cy="180000"/>
          </a:xfrm>
          <a:prstGeom prst="ellipse">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92A8405E-E8BE-402A-8CC0-2C0513D30EC6}"/>
                  </a:ext>
                </a:extLst>
              </p:cNvPr>
              <p:cNvSpPr txBox="1"/>
              <p:nvPr/>
            </p:nvSpPr>
            <p:spPr>
              <a:xfrm>
                <a:off x="107391" y="2434709"/>
                <a:ext cx="1385439" cy="369332"/>
              </a:xfrm>
              <a:prstGeom prst="rect">
                <a:avLst/>
              </a:prstGeom>
              <a:noFill/>
            </p:spPr>
            <p:txBody>
              <a:bodyPr wrap="square">
                <a:spAutoFit/>
              </a:bodyPr>
              <a:lstStyle/>
              <a:p>
                <a:r>
                  <a:rPr lang="fr-FR" sz="1600" b="0" dirty="0">
                    <a:latin typeface="Lato" panose="020F0502020204030203" pitchFamily="34" charset="0"/>
                    <a:cs typeface="Lato" panose="020F0502020204030203" pitchFamily="34" charset="0"/>
                  </a:rPr>
                  <a:t>Ex :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𝐻</m:t>
                        </m:r>
                      </m:e>
                      <m:sub>
                        <m:r>
                          <a:rPr lang="fr-FR" b="0" i="1" smtClean="0">
                            <a:latin typeface="Cambria Math" panose="02040503050406030204" pitchFamily="18" charset="0"/>
                          </a:rPr>
                          <m:t>𝑠</m:t>
                        </m:r>
                      </m:sub>
                    </m:sSub>
                    <m:r>
                      <a:rPr lang="fr-FR" b="0" i="1" smtClean="0">
                        <a:latin typeface="Cambria Math" panose="02040503050406030204" pitchFamily="18" charset="0"/>
                      </a:rPr>
                      <m:t>/</m:t>
                    </m:r>
                    <m:r>
                      <a:rPr lang="fr-FR" b="0" i="1" smtClean="0">
                        <a:latin typeface="Cambria Math" panose="02040503050406030204" pitchFamily="18" charset="0"/>
                      </a:rPr>
                      <m:t>𝐷𝑢𝑟</m:t>
                    </m:r>
                  </m:oMath>
                </a14:m>
                <a:endParaRPr lang="fr-FR" dirty="0"/>
              </a:p>
            </p:txBody>
          </p:sp>
        </mc:Choice>
        <mc:Fallback xmlns="">
          <p:sp>
            <p:nvSpPr>
              <p:cNvPr id="25" name="ZoneTexte 24">
                <a:extLst>
                  <a:ext uri="{FF2B5EF4-FFF2-40B4-BE49-F238E27FC236}">
                    <a16:creationId xmlns:a16="http://schemas.microsoft.com/office/drawing/2014/main" id="{92A8405E-E8BE-402A-8CC0-2C0513D30EC6}"/>
                  </a:ext>
                </a:extLst>
              </p:cNvPr>
              <p:cNvSpPr txBox="1">
                <a:spLocks noRot="1" noChangeAspect="1" noMove="1" noResize="1" noEditPoints="1" noAdjustHandles="1" noChangeArrowheads="1" noChangeShapeType="1" noTextEdit="1"/>
              </p:cNvSpPr>
              <p:nvPr/>
            </p:nvSpPr>
            <p:spPr>
              <a:xfrm>
                <a:off x="107391" y="2434709"/>
                <a:ext cx="1385439" cy="369332"/>
              </a:xfrm>
              <a:prstGeom prst="rect">
                <a:avLst/>
              </a:prstGeom>
              <a:blipFill>
                <a:blip r:embed="rId7"/>
                <a:stretch>
                  <a:fillRect l="-2643" t="-3279" b="-13115"/>
                </a:stretch>
              </a:blipFill>
            </p:spPr>
            <p:txBody>
              <a:bodyPr/>
              <a:lstStyle/>
              <a:p>
                <a:r>
                  <a:rPr lang="fr-FR">
                    <a:noFill/>
                  </a:rPr>
                  <a:t> </a:t>
                </a:r>
              </a:p>
            </p:txBody>
          </p:sp>
        </mc:Fallback>
      </mc:AlternateContent>
    </p:spTree>
    <p:extLst>
      <p:ext uri="{BB962C8B-B14F-4D97-AF65-F5344CB8AC3E}">
        <p14:creationId xmlns:p14="http://schemas.microsoft.com/office/powerpoint/2010/main" val="95157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p:bldP spid="22" grpId="0"/>
      <p:bldP spid="23" grpId="0"/>
      <p:bldP spid="24" grpId="0"/>
      <p:bldP spid="21" grpId="0" animBg="1"/>
      <p:bldP spid="26"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360000" y="1151999"/>
            <a:ext cx="8424000" cy="5124975"/>
          </a:xfrm>
          <a:prstGeom prst="rect">
            <a:avLst/>
          </a:prstGeom>
        </p:spPr>
        <p:txBody>
          <a:bodyPr vert="horz" lIns="0" tIns="0" rIns="0" bIns="0" rtlCol="0">
            <a:noAutofit/>
          </a:bodyPr>
          <a:lstStyle>
            <a:lvl1pPr marL="266700" indent="-266700" algn="l" defTabSz="457200" rtl="0" eaLnBrk="1" latinLnBrk="0" hangingPunct="1">
              <a:spcBef>
                <a:spcPct val="20000"/>
              </a:spcBef>
              <a:buClr>
                <a:srgbClr val="6EAA00"/>
              </a:buClr>
              <a:buSzPct val="100000"/>
              <a:buFont typeface="Arial" pitchFamily="34" charset="0"/>
              <a:buChar char="■"/>
              <a:defRPr lang="fr-FR" sz="1800" kern="1200">
                <a:solidFill>
                  <a:schemeClr val="tx1"/>
                </a:solidFill>
                <a:latin typeface="Lato" panose="020F0502020204030203" pitchFamily="34" charset="0"/>
                <a:ea typeface="Open Sans" pitchFamily="34" charset="0"/>
                <a:cs typeface="Lato" panose="020F0502020204030203" pitchFamily="34" charset="0"/>
              </a:defRPr>
            </a:lvl1pPr>
            <a:lvl2pPr marL="542925" indent="-266700" algn="l" defTabSz="542925" rtl="0" eaLnBrk="1" latinLnBrk="0" hangingPunct="1">
              <a:spcBef>
                <a:spcPct val="20000"/>
              </a:spcBef>
              <a:buClr>
                <a:srgbClr val="6EAA00"/>
              </a:buClr>
              <a:buFont typeface="Wingdings" panose="05000000000000000000" pitchFamily="2" charset="2"/>
              <a:buChar char="ü"/>
              <a:defRPr sz="1600" kern="1200">
                <a:solidFill>
                  <a:schemeClr val="tx1"/>
                </a:solidFill>
                <a:latin typeface="Lato" panose="020F0502020204030203" pitchFamily="34" charset="0"/>
                <a:ea typeface="Open Sans" pitchFamily="34" charset="0"/>
                <a:cs typeface="Lato" panose="020F0502020204030203" pitchFamily="34" charset="0"/>
              </a:defRPr>
            </a:lvl2pPr>
            <a:lvl3pPr marL="819150" indent="-285750" algn="l" defTabSz="457200" rtl="0" eaLnBrk="1" latinLnBrk="0" hangingPunct="1">
              <a:spcBef>
                <a:spcPct val="20000"/>
              </a:spcBef>
              <a:buClr>
                <a:schemeClr val="tx1"/>
              </a:buClr>
              <a:buFont typeface="Open Sans" pitchFamily="34" charset="0"/>
              <a:buChar char="•"/>
              <a:defRPr lang="fr-FR" sz="1600" kern="1200">
                <a:solidFill>
                  <a:srgbClr val="6EAA00"/>
                </a:solidFill>
                <a:latin typeface="Open Sans" pitchFamily="34" charset="0"/>
                <a:ea typeface="Open Sans" pitchFamily="34" charset="0"/>
                <a:cs typeface="Open Sans" pitchFamily="34" charset="0"/>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600" dirty="0"/>
              <a:t>2D: peut être défini par la probabilité de…</a:t>
            </a:r>
          </a:p>
        </p:txBody>
      </p:sp>
      <p:sp>
        <p:nvSpPr>
          <p:cNvPr id="2" name="Titre 1"/>
          <p:cNvSpPr>
            <a:spLocks noGrp="1"/>
          </p:cNvSpPr>
          <p:nvPr>
            <p:ph type="title"/>
          </p:nvPr>
        </p:nvSpPr>
        <p:spPr/>
        <p:txBody>
          <a:bodyPr/>
          <a:lstStyle/>
          <a:p>
            <a:r>
              <a:rPr lang="fr-FR" dirty="0"/>
              <a:t>Période de retour</a:t>
            </a:r>
          </a:p>
        </p:txBody>
      </p:sp>
      <p:sp>
        <p:nvSpPr>
          <p:cNvPr id="4" name="Espace réservé du texte 3"/>
          <p:cNvSpPr>
            <a:spLocks noGrp="1"/>
          </p:cNvSpPr>
          <p:nvPr>
            <p:ph type="body" sz="quarter" idx="14"/>
          </p:nvPr>
        </p:nvSpPr>
        <p:spPr/>
        <p:txBody>
          <a:bodyPr/>
          <a:lstStyle/>
          <a:p>
            <a:r>
              <a:rPr lang="fr-FR" dirty="0"/>
              <a:t>Définitions possibles dans le cas bivarié</a:t>
            </a:r>
          </a:p>
        </p:txBody>
      </p:sp>
      <p:sp>
        <p:nvSpPr>
          <p:cNvPr id="7" name="Espace réservé du contenu 6"/>
          <p:cNvSpPr>
            <a:spLocks noGrp="1"/>
          </p:cNvSpPr>
          <p:nvPr>
            <p:ph sz="quarter" idx="13"/>
          </p:nvPr>
        </p:nvSpPr>
        <p:spPr>
          <a:xfrm>
            <a:off x="360000" y="1492886"/>
            <a:ext cx="8424000" cy="3583940"/>
          </a:xfrm>
        </p:spPr>
        <p:txBody>
          <a:bodyPr numCol="2"/>
          <a:lstStyle/>
          <a:p>
            <a:pPr lvl="1"/>
            <a:r>
              <a:rPr lang="fr-FR" dirty="0"/>
              <a:t>Dépassement conjoint</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r>
              <a:rPr lang="fr-FR" dirty="0"/>
              <a:t>… ou autres</a:t>
            </a:r>
          </a:p>
          <a:p>
            <a:pPr lvl="1"/>
            <a:endParaRPr lang="fr-FR" dirty="0"/>
          </a:p>
          <a:p>
            <a:pPr lvl="1"/>
            <a:endParaRPr lang="fr-FR" dirty="0"/>
          </a:p>
          <a:p>
            <a:pPr lvl="1"/>
            <a:endParaRPr lang="fr-FR" dirty="0"/>
          </a:p>
          <a:p>
            <a:pPr lvl="1"/>
            <a:r>
              <a:rPr lang="fr-FR" dirty="0"/>
              <a:t>Dépassement par au moins une variable</a:t>
            </a:r>
          </a:p>
        </p:txBody>
      </p:sp>
      <p:pic>
        <p:nvPicPr>
          <p:cNvPr id="8" name="Image 7"/>
          <p:cNvPicPr>
            <a:picLocks noChangeAspect="1"/>
          </p:cNvPicPr>
          <p:nvPr/>
        </p:nvPicPr>
        <p:blipFill rotWithShape="1">
          <a:blip r:embed="rId2" cstate="screen">
            <a:extLst>
              <a:ext uri="{28A0092B-C50C-407E-A947-70E740481C1C}">
                <a14:useLocalDpi xmlns:a14="http://schemas.microsoft.com/office/drawing/2010/main" val="0"/>
              </a:ext>
            </a:extLst>
          </a:blip>
          <a:srcRect r="67482" b="50800"/>
          <a:stretch/>
        </p:blipFill>
        <p:spPr bwMode="auto">
          <a:xfrm>
            <a:off x="1102364" y="1835785"/>
            <a:ext cx="1539214" cy="1620000"/>
          </a:xfrm>
          <a:prstGeom prst="rect">
            <a:avLst/>
          </a:prstGeom>
          <a:noFill/>
          <a:ln>
            <a:noFill/>
          </a:ln>
          <a:extLst>
            <a:ext uri="{53640926-AAD7-44D8-BBD7-CCE9431645EC}">
              <a14:shadowObscured xmlns:a14="http://schemas.microsoft.com/office/drawing/2010/main"/>
            </a:ext>
          </a:extLst>
        </p:spPr>
      </p:pic>
      <p:pic>
        <p:nvPicPr>
          <p:cNvPr id="9" name="Image 8"/>
          <p:cNvPicPr>
            <a:picLocks noChangeAspect="1"/>
          </p:cNvPicPr>
          <p:nvPr/>
        </p:nvPicPr>
        <p:blipFill rotWithShape="1">
          <a:blip r:embed="rId2" cstate="screen">
            <a:extLst>
              <a:ext uri="{28A0092B-C50C-407E-A947-70E740481C1C}">
                <a14:useLocalDpi xmlns:a14="http://schemas.microsoft.com/office/drawing/2010/main" val="0"/>
              </a:ext>
            </a:extLst>
          </a:blip>
          <a:srcRect l="68215" b="50800"/>
          <a:stretch/>
        </p:blipFill>
        <p:spPr bwMode="auto">
          <a:xfrm>
            <a:off x="5580384" y="1835785"/>
            <a:ext cx="1504746" cy="1620000"/>
          </a:xfrm>
          <a:prstGeom prst="rect">
            <a:avLst/>
          </a:prstGeom>
          <a:noFill/>
          <a:ln>
            <a:noFill/>
          </a:ln>
          <a:extLst>
            <a:ext uri="{53640926-AAD7-44D8-BBD7-CCE9431645EC}">
              <a14:shadowObscured xmlns:a14="http://schemas.microsoft.com/office/drawing/2010/main"/>
            </a:ext>
          </a:extLst>
        </p:spPr>
      </p:pic>
      <p:pic>
        <p:nvPicPr>
          <p:cNvPr id="10" name="Image 9"/>
          <p:cNvPicPr>
            <a:picLocks noChangeAspect="1"/>
          </p:cNvPicPr>
          <p:nvPr/>
        </p:nvPicPr>
        <p:blipFill rotWithShape="1">
          <a:blip r:embed="rId2" cstate="screen">
            <a:extLst>
              <a:ext uri="{28A0092B-C50C-407E-A947-70E740481C1C}">
                <a14:useLocalDpi xmlns:a14="http://schemas.microsoft.com/office/drawing/2010/main" val="0"/>
              </a:ext>
            </a:extLst>
          </a:blip>
          <a:srcRect t="49200"/>
          <a:stretch/>
        </p:blipFill>
        <p:spPr bwMode="auto">
          <a:xfrm>
            <a:off x="4416382" y="3883905"/>
            <a:ext cx="4584613" cy="1620000"/>
          </a:xfrm>
          <a:prstGeom prst="rect">
            <a:avLst/>
          </a:prstGeom>
          <a:noFill/>
          <a:ln>
            <a:noFill/>
          </a:ln>
          <a:extLst>
            <a:ext uri="{53640926-AAD7-44D8-BBD7-CCE9431645EC}">
              <a14:shadowObscured xmlns:a14="http://schemas.microsoft.com/office/drawing/2010/main"/>
            </a:ext>
          </a:extLst>
        </p:spPr>
      </p:pic>
      <p:sp>
        <p:nvSpPr>
          <p:cNvPr id="11" name="ZoneTexte 10"/>
          <p:cNvSpPr txBox="1"/>
          <p:nvPr/>
        </p:nvSpPr>
        <p:spPr>
          <a:xfrm>
            <a:off x="7725535" y="2850505"/>
            <a:ext cx="1418465" cy="307777"/>
          </a:xfrm>
          <a:prstGeom prst="rect">
            <a:avLst/>
          </a:prstGeom>
          <a:noFill/>
        </p:spPr>
        <p:txBody>
          <a:bodyPr wrap="none" rtlCol="0">
            <a:spAutoFit/>
          </a:bodyPr>
          <a:lstStyle/>
          <a:p>
            <a:r>
              <a:rPr lang="fr-FR" sz="1400" i="1" dirty="0">
                <a:solidFill>
                  <a:schemeClr val="tx2"/>
                </a:solidFill>
                <a:latin typeface="Lato" panose="020F0502020204030203" pitchFamily="34" charset="0"/>
                <a:cs typeface="Lato" panose="020F0502020204030203" pitchFamily="34" charset="0"/>
              </a:rPr>
              <a:t>(</a:t>
            </a:r>
            <a:r>
              <a:rPr lang="fr-FR" sz="1400" i="1" dirty="0" err="1">
                <a:solidFill>
                  <a:schemeClr val="tx2"/>
                </a:solidFill>
                <a:latin typeface="Lato" panose="020F0502020204030203" pitchFamily="34" charset="0"/>
                <a:cs typeface="Lato" panose="020F0502020204030203" pitchFamily="34" charset="0"/>
              </a:rPr>
              <a:t>Serinaldi</a:t>
            </a:r>
            <a:r>
              <a:rPr lang="fr-FR" sz="1400" i="1" dirty="0">
                <a:solidFill>
                  <a:schemeClr val="tx2"/>
                </a:solidFill>
                <a:latin typeface="Lato" panose="020F0502020204030203" pitchFamily="34" charset="0"/>
                <a:cs typeface="Lato" panose="020F0502020204030203" pitchFamily="34" charset="0"/>
              </a:rPr>
              <a:t>, 2015)</a:t>
            </a:r>
          </a:p>
        </p:txBody>
      </p:sp>
      <mc:AlternateContent xmlns:mc="http://schemas.openxmlformats.org/markup-compatibility/2006" xmlns:a14="http://schemas.microsoft.com/office/drawing/2010/main">
        <mc:Choice Requires="a14">
          <p:sp>
            <p:nvSpPr>
              <p:cNvPr id="3" name="Rectangle 2"/>
              <p:cNvSpPr/>
              <p:nvPr/>
            </p:nvSpPr>
            <p:spPr>
              <a:xfrm>
                <a:off x="309562" y="3288677"/>
                <a:ext cx="3386138" cy="5952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600" i="1" smtClean="0">
                              <a:solidFill>
                                <a:srgbClr val="00375A"/>
                              </a:solidFill>
                              <a:latin typeface="Cambria Math" panose="02040503050406030204" pitchFamily="18" charset="0"/>
                            </a:rPr>
                          </m:ctrlPr>
                        </m:sSubPr>
                        <m:e>
                          <m:r>
                            <a:rPr lang="fr-FR" sz="1600" i="1">
                              <a:solidFill>
                                <a:srgbClr val="00375A"/>
                              </a:solidFill>
                              <a:latin typeface="Cambria Math"/>
                            </a:rPr>
                            <m:t>𝑝</m:t>
                          </m:r>
                        </m:e>
                        <m:sub>
                          <m:r>
                            <a:rPr lang="fr-FR" sz="1600" i="1">
                              <a:solidFill>
                                <a:srgbClr val="00375A"/>
                              </a:solidFill>
                              <a:latin typeface="Cambria Math"/>
                            </a:rPr>
                            <m:t>𝐴𝑁𝐷</m:t>
                          </m:r>
                        </m:sub>
                      </m:sSub>
                      <m:r>
                        <a:rPr lang="fr-FR" sz="1600" i="1">
                          <a:solidFill>
                            <a:srgbClr val="00375A"/>
                          </a:solidFill>
                          <a:latin typeface="Cambria Math"/>
                        </a:rPr>
                        <m:t>=</m:t>
                      </m:r>
                      <m:r>
                        <a:rPr lang="fr-FR" sz="1600" i="1">
                          <a:solidFill>
                            <a:srgbClr val="00375A"/>
                          </a:solidFill>
                          <a:latin typeface="Cambria Math"/>
                        </a:rPr>
                        <m:t>ℙ</m:t>
                      </m:r>
                      <m:d>
                        <m:dPr>
                          <m:begChr m:val="["/>
                          <m:endChr m:val="]"/>
                          <m:ctrlPr>
                            <a:rPr lang="fr-FR" sz="1600" i="1">
                              <a:solidFill>
                                <a:srgbClr val="00375A"/>
                              </a:solidFill>
                              <a:latin typeface="Cambria Math" panose="02040503050406030204" pitchFamily="18" charset="0"/>
                            </a:rPr>
                          </m:ctrlPr>
                        </m:dPr>
                        <m:e>
                          <m:r>
                            <a:rPr lang="fr-FR" sz="1600" i="1">
                              <a:solidFill>
                                <a:srgbClr val="00375A"/>
                              </a:solidFill>
                              <a:latin typeface="Cambria Math"/>
                            </a:rPr>
                            <m:t>𝑈</m:t>
                          </m:r>
                          <m:r>
                            <a:rPr lang="fr-FR" sz="1600" i="1">
                              <a:solidFill>
                                <a:srgbClr val="00375A"/>
                              </a:solidFill>
                              <a:latin typeface="Cambria Math"/>
                            </a:rPr>
                            <m:t>&gt;</m:t>
                          </m:r>
                          <m:r>
                            <a:rPr lang="fr-FR" sz="1600" i="1">
                              <a:solidFill>
                                <a:srgbClr val="00375A"/>
                              </a:solidFill>
                              <a:latin typeface="Cambria Math"/>
                            </a:rPr>
                            <m:t>𝑢</m:t>
                          </m:r>
                          <m:r>
                            <a:rPr lang="fr-FR" sz="1600" i="1">
                              <a:solidFill>
                                <a:srgbClr val="00375A"/>
                              </a:solidFill>
                              <a:latin typeface="Cambria Math"/>
                            </a:rPr>
                            <m:t> ∩</m:t>
                          </m:r>
                          <m:r>
                            <a:rPr lang="fr-FR" sz="1600" i="1">
                              <a:solidFill>
                                <a:srgbClr val="00375A"/>
                              </a:solidFill>
                              <a:latin typeface="Cambria Math"/>
                            </a:rPr>
                            <m:t>𝑉</m:t>
                          </m:r>
                          <m:r>
                            <a:rPr lang="fr-FR" sz="1600" i="1">
                              <a:solidFill>
                                <a:srgbClr val="00375A"/>
                              </a:solidFill>
                              <a:latin typeface="Cambria Math"/>
                            </a:rPr>
                            <m:t>&gt;</m:t>
                          </m:r>
                          <m:r>
                            <a:rPr lang="fr-FR" sz="1600" i="1">
                              <a:solidFill>
                                <a:srgbClr val="00375A"/>
                              </a:solidFill>
                              <a:latin typeface="Cambria Math"/>
                            </a:rPr>
                            <m:t>𝑣</m:t>
                          </m:r>
                        </m:e>
                      </m:d>
                      <m:r>
                        <a:rPr lang="fr-FR" sz="1600" i="1">
                          <a:solidFill>
                            <a:srgbClr val="00375A"/>
                          </a:solidFill>
                          <a:latin typeface="Cambria Math"/>
                        </a:rPr>
                        <m:t>=</m:t>
                      </m:r>
                      <m:f>
                        <m:fPr>
                          <m:ctrlPr>
                            <a:rPr lang="fr-FR" sz="1600" b="1" i="1">
                              <a:solidFill>
                                <a:srgbClr val="00375A"/>
                              </a:solidFill>
                              <a:latin typeface="Cambria Math" panose="02040503050406030204" pitchFamily="18" charset="0"/>
                            </a:rPr>
                          </m:ctrlPr>
                        </m:fPr>
                        <m:num>
                          <m:r>
                            <a:rPr lang="fr-FR" sz="1600" b="1" i="1" smtClean="0">
                              <a:solidFill>
                                <a:srgbClr val="00375A"/>
                              </a:solidFill>
                              <a:latin typeface="Cambria Math"/>
                            </a:rPr>
                            <m:t>𝟏</m:t>
                          </m:r>
                        </m:num>
                        <m:den>
                          <m:r>
                            <a:rPr lang="fr-FR" sz="1600" b="1" i="1" smtClean="0">
                              <a:solidFill>
                                <a:srgbClr val="00375A"/>
                              </a:solidFill>
                              <a:latin typeface="Cambria Math"/>
                            </a:rPr>
                            <m:t>𝝀</m:t>
                          </m:r>
                          <m:sSub>
                            <m:sSubPr>
                              <m:ctrlPr>
                                <a:rPr lang="fr-FR" sz="1600" b="1" i="1">
                                  <a:solidFill>
                                    <a:srgbClr val="00375A"/>
                                  </a:solidFill>
                                  <a:latin typeface="Cambria Math" panose="02040503050406030204" pitchFamily="18" charset="0"/>
                                </a:rPr>
                              </m:ctrlPr>
                            </m:sSubPr>
                            <m:e>
                              <m:r>
                                <a:rPr lang="fr-FR" sz="1600" b="1" i="1">
                                  <a:solidFill>
                                    <a:srgbClr val="00375A"/>
                                  </a:solidFill>
                                  <a:latin typeface="Cambria Math"/>
                                </a:rPr>
                                <m:t>𝓣</m:t>
                              </m:r>
                            </m:e>
                            <m:sub>
                              <m:r>
                                <a:rPr lang="fr-FR" sz="1600" b="1" i="1">
                                  <a:solidFill>
                                    <a:srgbClr val="00375A"/>
                                  </a:solidFill>
                                  <a:latin typeface="Cambria Math"/>
                                </a:rPr>
                                <m:t>𝑨𝑵𝑫</m:t>
                              </m:r>
                            </m:sub>
                          </m:sSub>
                        </m:den>
                      </m:f>
                    </m:oMath>
                  </m:oMathPara>
                </a14:m>
                <a:endParaRPr lang="fr-FR" sz="1600" b="1" dirty="0">
                  <a:solidFill>
                    <a:srgbClr val="00375A"/>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09562" y="3288677"/>
                <a:ext cx="3386138" cy="595228"/>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639688" y="3288677"/>
                <a:ext cx="3386138" cy="5952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600" i="1" smtClean="0">
                              <a:solidFill>
                                <a:srgbClr val="00375A"/>
                              </a:solidFill>
                              <a:latin typeface="Cambria Math" panose="02040503050406030204" pitchFamily="18" charset="0"/>
                            </a:rPr>
                          </m:ctrlPr>
                        </m:sSubPr>
                        <m:e>
                          <m:r>
                            <a:rPr lang="fr-FR" sz="1600" i="1">
                              <a:solidFill>
                                <a:srgbClr val="00375A"/>
                              </a:solidFill>
                              <a:latin typeface="Cambria Math"/>
                            </a:rPr>
                            <m:t>𝑝</m:t>
                          </m:r>
                        </m:e>
                        <m:sub>
                          <m:r>
                            <a:rPr lang="fr-FR" sz="1600" b="0" i="1" smtClean="0">
                              <a:solidFill>
                                <a:srgbClr val="00375A"/>
                              </a:solidFill>
                              <a:latin typeface="Cambria Math"/>
                            </a:rPr>
                            <m:t>𝑂𝑅</m:t>
                          </m:r>
                        </m:sub>
                      </m:sSub>
                      <m:r>
                        <a:rPr lang="fr-FR" sz="1600" i="1">
                          <a:solidFill>
                            <a:srgbClr val="00375A"/>
                          </a:solidFill>
                          <a:latin typeface="Cambria Math"/>
                        </a:rPr>
                        <m:t>=</m:t>
                      </m:r>
                      <m:r>
                        <a:rPr lang="fr-FR" sz="1600" i="1">
                          <a:solidFill>
                            <a:srgbClr val="00375A"/>
                          </a:solidFill>
                          <a:latin typeface="Cambria Math"/>
                        </a:rPr>
                        <m:t>ℙ</m:t>
                      </m:r>
                      <m:d>
                        <m:dPr>
                          <m:begChr m:val="["/>
                          <m:endChr m:val="]"/>
                          <m:ctrlPr>
                            <a:rPr lang="fr-FR" sz="1600" i="1">
                              <a:solidFill>
                                <a:srgbClr val="00375A"/>
                              </a:solidFill>
                              <a:latin typeface="Cambria Math" panose="02040503050406030204" pitchFamily="18" charset="0"/>
                            </a:rPr>
                          </m:ctrlPr>
                        </m:dPr>
                        <m:e>
                          <m:r>
                            <a:rPr lang="fr-FR" sz="1600" i="1">
                              <a:solidFill>
                                <a:srgbClr val="00375A"/>
                              </a:solidFill>
                              <a:latin typeface="Cambria Math"/>
                            </a:rPr>
                            <m:t>𝑈</m:t>
                          </m:r>
                          <m:r>
                            <a:rPr lang="fr-FR" sz="1600" i="1">
                              <a:solidFill>
                                <a:srgbClr val="00375A"/>
                              </a:solidFill>
                              <a:latin typeface="Cambria Math"/>
                            </a:rPr>
                            <m:t>&gt;</m:t>
                          </m:r>
                          <m:r>
                            <a:rPr lang="fr-FR" sz="1600" i="1">
                              <a:solidFill>
                                <a:srgbClr val="00375A"/>
                              </a:solidFill>
                              <a:latin typeface="Cambria Math"/>
                            </a:rPr>
                            <m:t>𝑢</m:t>
                          </m:r>
                          <m:r>
                            <a:rPr lang="fr-FR" sz="1600" i="1">
                              <a:solidFill>
                                <a:srgbClr val="00375A"/>
                              </a:solidFill>
                              <a:latin typeface="Cambria Math"/>
                            </a:rPr>
                            <m:t> ∪</m:t>
                          </m:r>
                          <m:r>
                            <a:rPr lang="fr-FR" sz="1600" i="1">
                              <a:solidFill>
                                <a:srgbClr val="00375A"/>
                              </a:solidFill>
                              <a:latin typeface="Cambria Math"/>
                            </a:rPr>
                            <m:t>𝑉</m:t>
                          </m:r>
                          <m:r>
                            <a:rPr lang="fr-FR" sz="1600" i="1">
                              <a:solidFill>
                                <a:srgbClr val="00375A"/>
                              </a:solidFill>
                              <a:latin typeface="Cambria Math"/>
                            </a:rPr>
                            <m:t>&gt;</m:t>
                          </m:r>
                          <m:r>
                            <a:rPr lang="fr-FR" sz="1600" i="1">
                              <a:solidFill>
                                <a:srgbClr val="00375A"/>
                              </a:solidFill>
                              <a:latin typeface="Cambria Math"/>
                            </a:rPr>
                            <m:t>𝑣</m:t>
                          </m:r>
                        </m:e>
                      </m:d>
                      <m:r>
                        <a:rPr lang="fr-FR" sz="1600" i="1">
                          <a:solidFill>
                            <a:srgbClr val="00375A"/>
                          </a:solidFill>
                          <a:latin typeface="Cambria Math"/>
                        </a:rPr>
                        <m:t>=</m:t>
                      </m:r>
                      <m:f>
                        <m:fPr>
                          <m:ctrlPr>
                            <a:rPr lang="fr-FR" sz="1600" b="1" i="1">
                              <a:solidFill>
                                <a:srgbClr val="00375A"/>
                              </a:solidFill>
                              <a:latin typeface="Cambria Math" panose="02040503050406030204" pitchFamily="18" charset="0"/>
                            </a:rPr>
                          </m:ctrlPr>
                        </m:fPr>
                        <m:num>
                          <m:r>
                            <a:rPr lang="fr-FR" sz="1600" b="1" i="1" smtClean="0">
                              <a:solidFill>
                                <a:srgbClr val="00375A"/>
                              </a:solidFill>
                              <a:latin typeface="Cambria Math"/>
                            </a:rPr>
                            <m:t>𝟏</m:t>
                          </m:r>
                        </m:num>
                        <m:den>
                          <m:r>
                            <a:rPr lang="fr-FR" sz="1600" b="1" i="1" smtClean="0">
                              <a:solidFill>
                                <a:srgbClr val="00375A"/>
                              </a:solidFill>
                              <a:latin typeface="Cambria Math"/>
                            </a:rPr>
                            <m:t>𝝀</m:t>
                          </m:r>
                          <m:sSub>
                            <m:sSubPr>
                              <m:ctrlPr>
                                <a:rPr lang="fr-FR" sz="1600" b="1" i="1">
                                  <a:solidFill>
                                    <a:srgbClr val="00375A"/>
                                  </a:solidFill>
                                  <a:latin typeface="Cambria Math" panose="02040503050406030204" pitchFamily="18" charset="0"/>
                                </a:rPr>
                              </m:ctrlPr>
                            </m:sSubPr>
                            <m:e>
                              <m:r>
                                <a:rPr lang="fr-FR" sz="1600" b="1" i="1">
                                  <a:solidFill>
                                    <a:srgbClr val="00375A"/>
                                  </a:solidFill>
                                  <a:latin typeface="Cambria Math"/>
                                </a:rPr>
                                <m:t>𝓣</m:t>
                              </m:r>
                            </m:e>
                            <m:sub>
                              <m:r>
                                <a:rPr lang="fr-FR" sz="1600" b="1" i="1" smtClean="0">
                                  <a:solidFill>
                                    <a:srgbClr val="00375A"/>
                                  </a:solidFill>
                                  <a:latin typeface="Cambria Math"/>
                                </a:rPr>
                                <m:t>𝑶𝑹</m:t>
                              </m:r>
                            </m:sub>
                          </m:sSub>
                        </m:den>
                      </m:f>
                    </m:oMath>
                  </m:oMathPara>
                </a14:m>
                <a:endParaRPr lang="fr-FR" sz="1600" b="1" dirty="0">
                  <a:solidFill>
                    <a:srgbClr val="00375A"/>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4639688" y="3288677"/>
                <a:ext cx="3386138" cy="595228"/>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76275" y="4019110"/>
                <a:ext cx="3692482" cy="5963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600" i="1" smtClean="0">
                              <a:solidFill>
                                <a:srgbClr val="00375A"/>
                              </a:solidFill>
                              <a:latin typeface="Cambria Math" panose="02040503050406030204" pitchFamily="18" charset="0"/>
                            </a:rPr>
                          </m:ctrlPr>
                        </m:sSubPr>
                        <m:e>
                          <m:r>
                            <a:rPr lang="fr-FR" sz="1600" i="1">
                              <a:solidFill>
                                <a:srgbClr val="00375A"/>
                              </a:solidFill>
                              <a:latin typeface="Cambria Math"/>
                            </a:rPr>
                            <m:t>𝑝</m:t>
                          </m:r>
                        </m:e>
                        <m:sub>
                          <m:r>
                            <a:rPr lang="fr-FR" sz="1600" b="0" i="1" smtClean="0">
                              <a:solidFill>
                                <a:srgbClr val="00375A"/>
                              </a:solidFill>
                              <a:latin typeface="Cambria Math"/>
                            </a:rPr>
                            <m:t>𝐶𝑂𝑁𝐷</m:t>
                          </m:r>
                          <m:r>
                            <a:rPr lang="fr-FR" sz="1600" b="0" i="1" smtClean="0">
                              <a:solidFill>
                                <a:srgbClr val="00375A"/>
                              </a:solidFill>
                              <a:latin typeface="Cambria Math"/>
                            </a:rPr>
                            <m:t>1</m:t>
                          </m:r>
                        </m:sub>
                      </m:sSub>
                      <m:r>
                        <a:rPr lang="fr-FR" sz="1600" i="1">
                          <a:solidFill>
                            <a:srgbClr val="00375A"/>
                          </a:solidFill>
                          <a:latin typeface="Cambria Math"/>
                        </a:rPr>
                        <m:t>=</m:t>
                      </m:r>
                      <m:r>
                        <a:rPr lang="fr-FR" sz="1600" i="1">
                          <a:solidFill>
                            <a:srgbClr val="00375A"/>
                          </a:solidFill>
                          <a:latin typeface="Cambria Math"/>
                        </a:rPr>
                        <m:t>ℙ</m:t>
                      </m:r>
                      <m:d>
                        <m:dPr>
                          <m:begChr m:val="["/>
                          <m:endChr m:val="]"/>
                          <m:ctrlPr>
                            <a:rPr lang="fr-FR" sz="1600" i="1">
                              <a:solidFill>
                                <a:srgbClr val="00375A"/>
                              </a:solidFill>
                              <a:latin typeface="Cambria Math" panose="02040503050406030204" pitchFamily="18" charset="0"/>
                            </a:rPr>
                          </m:ctrlPr>
                        </m:dPr>
                        <m:e>
                          <m:r>
                            <a:rPr lang="fr-FR" sz="1600" b="0" i="1" smtClean="0">
                              <a:solidFill>
                                <a:srgbClr val="00375A"/>
                              </a:solidFill>
                              <a:latin typeface="Cambria Math"/>
                            </a:rPr>
                            <m:t>𝑉</m:t>
                          </m:r>
                          <m:r>
                            <a:rPr lang="fr-FR" sz="1600" i="1">
                              <a:solidFill>
                                <a:srgbClr val="00375A"/>
                              </a:solidFill>
                              <a:latin typeface="Cambria Math"/>
                            </a:rPr>
                            <m:t>&gt;</m:t>
                          </m:r>
                          <m:r>
                            <a:rPr lang="fr-FR" sz="1600" b="0" i="1" smtClean="0">
                              <a:solidFill>
                                <a:srgbClr val="00375A"/>
                              </a:solidFill>
                              <a:latin typeface="Cambria Math"/>
                            </a:rPr>
                            <m:t>𝑣</m:t>
                          </m:r>
                          <m:r>
                            <a:rPr lang="fr-FR" sz="1600" i="1">
                              <a:solidFill>
                                <a:srgbClr val="00375A"/>
                              </a:solidFill>
                              <a:latin typeface="Cambria Math"/>
                            </a:rPr>
                            <m:t> </m:t>
                          </m:r>
                          <m:r>
                            <a:rPr lang="fr-FR" sz="1600" b="0" i="1" smtClean="0">
                              <a:solidFill>
                                <a:srgbClr val="00375A"/>
                              </a:solidFill>
                              <a:latin typeface="Cambria Math"/>
                            </a:rPr>
                            <m:t>|</m:t>
                          </m:r>
                          <m:r>
                            <a:rPr lang="fr-FR" sz="1600" b="0" i="1" smtClean="0">
                              <a:solidFill>
                                <a:srgbClr val="00375A"/>
                              </a:solidFill>
                              <a:latin typeface="Cambria Math"/>
                            </a:rPr>
                            <m:t>𝑈</m:t>
                          </m:r>
                          <m:r>
                            <a:rPr lang="fr-FR" sz="1600" i="1">
                              <a:solidFill>
                                <a:srgbClr val="00375A"/>
                              </a:solidFill>
                              <a:latin typeface="Cambria Math"/>
                            </a:rPr>
                            <m:t>&gt;</m:t>
                          </m:r>
                          <m:r>
                            <a:rPr lang="fr-FR" sz="1600" b="0" i="1" smtClean="0">
                              <a:solidFill>
                                <a:srgbClr val="00375A"/>
                              </a:solidFill>
                              <a:latin typeface="Cambria Math"/>
                            </a:rPr>
                            <m:t>𝑢</m:t>
                          </m:r>
                        </m:e>
                      </m:d>
                      <m:r>
                        <a:rPr lang="fr-FR" sz="1600" i="1">
                          <a:solidFill>
                            <a:srgbClr val="00375A"/>
                          </a:solidFill>
                          <a:latin typeface="Cambria Math"/>
                        </a:rPr>
                        <m:t>=</m:t>
                      </m:r>
                      <m:f>
                        <m:fPr>
                          <m:ctrlPr>
                            <a:rPr lang="fr-FR" sz="1600" b="1" i="1">
                              <a:solidFill>
                                <a:srgbClr val="00375A"/>
                              </a:solidFill>
                              <a:latin typeface="Cambria Math" panose="02040503050406030204" pitchFamily="18" charset="0"/>
                            </a:rPr>
                          </m:ctrlPr>
                        </m:fPr>
                        <m:num>
                          <m:r>
                            <a:rPr lang="fr-FR" sz="1600" b="1" i="1" smtClean="0">
                              <a:solidFill>
                                <a:srgbClr val="00375A"/>
                              </a:solidFill>
                              <a:latin typeface="Cambria Math"/>
                            </a:rPr>
                            <m:t>𝟏</m:t>
                          </m:r>
                        </m:num>
                        <m:den>
                          <m:r>
                            <a:rPr lang="fr-FR" sz="1600" b="1" i="1" smtClean="0">
                              <a:solidFill>
                                <a:srgbClr val="00375A"/>
                              </a:solidFill>
                              <a:latin typeface="Cambria Math"/>
                            </a:rPr>
                            <m:t>𝝀</m:t>
                          </m:r>
                          <m:sSub>
                            <m:sSubPr>
                              <m:ctrlPr>
                                <a:rPr lang="fr-FR" sz="1600" b="1" i="1">
                                  <a:solidFill>
                                    <a:srgbClr val="00375A"/>
                                  </a:solidFill>
                                  <a:latin typeface="Cambria Math" panose="02040503050406030204" pitchFamily="18" charset="0"/>
                                </a:rPr>
                              </m:ctrlPr>
                            </m:sSubPr>
                            <m:e>
                              <m:r>
                                <a:rPr lang="fr-FR" sz="1600" b="1" i="1">
                                  <a:solidFill>
                                    <a:srgbClr val="00375A"/>
                                  </a:solidFill>
                                  <a:latin typeface="Cambria Math"/>
                                </a:rPr>
                                <m:t>𝓣</m:t>
                              </m:r>
                            </m:e>
                            <m:sub>
                              <m:r>
                                <a:rPr lang="fr-FR" sz="1600" b="1" i="1" smtClean="0">
                                  <a:solidFill>
                                    <a:srgbClr val="00375A"/>
                                  </a:solidFill>
                                  <a:latin typeface="Cambria Math"/>
                                </a:rPr>
                                <m:t>𝑪𝑶</m:t>
                              </m:r>
                              <m:r>
                                <a:rPr lang="fr-FR" sz="1600" b="1" i="1">
                                  <a:solidFill>
                                    <a:srgbClr val="00375A"/>
                                  </a:solidFill>
                                  <a:latin typeface="Cambria Math"/>
                                </a:rPr>
                                <m:t>𝑵𝑫</m:t>
                              </m:r>
                              <m:r>
                                <a:rPr lang="fr-FR" sz="1600" b="1" i="1" smtClean="0">
                                  <a:solidFill>
                                    <a:srgbClr val="00375A"/>
                                  </a:solidFill>
                                  <a:latin typeface="Cambria Math"/>
                                </a:rPr>
                                <m:t>𝟏</m:t>
                              </m:r>
                            </m:sub>
                          </m:sSub>
                        </m:den>
                      </m:f>
                    </m:oMath>
                  </m:oMathPara>
                </a14:m>
                <a:endParaRPr lang="fr-FR" sz="1600" b="1" dirty="0">
                  <a:solidFill>
                    <a:srgbClr val="00375A"/>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76275" y="4019110"/>
                <a:ext cx="3692482" cy="596382"/>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76275" y="4574476"/>
                <a:ext cx="3692482" cy="5963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600" i="1" smtClean="0">
                              <a:solidFill>
                                <a:srgbClr val="00375A"/>
                              </a:solidFill>
                              <a:latin typeface="Cambria Math" panose="02040503050406030204" pitchFamily="18" charset="0"/>
                            </a:rPr>
                          </m:ctrlPr>
                        </m:sSubPr>
                        <m:e>
                          <m:r>
                            <a:rPr lang="fr-FR" sz="1600" i="1">
                              <a:solidFill>
                                <a:srgbClr val="00375A"/>
                              </a:solidFill>
                              <a:latin typeface="Cambria Math"/>
                            </a:rPr>
                            <m:t>𝑝</m:t>
                          </m:r>
                        </m:e>
                        <m:sub>
                          <m:r>
                            <a:rPr lang="fr-FR" sz="1600" b="0" i="1" smtClean="0">
                              <a:solidFill>
                                <a:srgbClr val="00375A"/>
                              </a:solidFill>
                              <a:latin typeface="Cambria Math"/>
                            </a:rPr>
                            <m:t>𝐶𝑂𝑁𝐷</m:t>
                          </m:r>
                          <m:r>
                            <a:rPr lang="fr-FR" sz="1600" b="0" i="1" smtClean="0">
                              <a:solidFill>
                                <a:srgbClr val="00375A"/>
                              </a:solidFill>
                              <a:latin typeface="Cambria Math"/>
                            </a:rPr>
                            <m:t>2</m:t>
                          </m:r>
                        </m:sub>
                      </m:sSub>
                      <m:r>
                        <a:rPr lang="fr-FR" sz="1600" i="1">
                          <a:solidFill>
                            <a:srgbClr val="00375A"/>
                          </a:solidFill>
                          <a:latin typeface="Cambria Math"/>
                        </a:rPr>
                        <m:t>=</m:t>
                      </m:r>
                      <m:r>
                        <a:rPr lang="fr-FR" sz="1600" i="1">
                          <a:solidFill>
                            <a:srgbClr val="00375A"/>
                          </a:solidFill>
                          <a:latin typeface="Cambria Math"/>
                        </a:rPr>
                        <m:t>ℙ</m:t>
                      </m:r>
                      <m:d>
                        <m:dPr>
                          <m:begChr m:val="["/>
                          <m:endChr m:val="]"/>
                          <m:ctrlPr>
                            <a:rPr lang="fr-FR" sz="1600" i="1">
                              <a:solidFill>
                                <a:srgbClr val="00375A"/>
                              </a:solidFill>
                              <a:latin typeface="Cambria Math" panose="02040503050406030204" pitchFamily="18" charset="0"/>
                            </a:rPr>
                          </m:ctrlPr>
                        </m:dPr>
                        <m:e>
                          <m:r>
                            <a:rPr lang="fr-FR" sz="1600" b="0" i="1" smtClean="0">
                              <a:solidFill>
                                <a:srgbClr val="00375A"/>
                              </a:solidFill>
                              <a:latin typeface="Cambria Math"/>
                            </a:rPr>
                            <m:t>𝑉</m:t>
                          </m:r>
                          <m:r>
                            <a:rPr lang="fr-FR" sz="1600" i="1">
                              <a:solidFill>
                                <a:srgbClr val="00375A"/>
                              </a:solidFill>
                              <a:latin typeface="Cambria Math"/>
                            </a:rPr>
                            <m:t>&gt;</m:t>
                          </m:r>
                          <m:r>
                            <a:rPr lang="fr-FR" sz="1600" b="0" i="1" smtClean="0">
                              <a:solidFill>
                                <a:srgbClr val="00375A"/>
                              </a:solidFill>
                              <a:latin typeface="Cambria Math"/>
                            </a:rPr>
                            <m:t>𝑣</m:t>
                          </m:r>
                          <m:r>
                            <a:rPr lang="fr-FR" sz="1600" i="1">
                              <a:solidFill>
                                <a:srgbClr val="00375A"/>
                              </a:solidFill>
                              <a:latin typeface="Cambria Math"/>
                            </a:rPr>
                            <m:t> </m:t>
                          </m:r>
                          <m:r>
                            <a:rPr lang="fr-FR" sz="1600" b="0" i="1" smtClean="0">
                              <a:solidFill>
                                <a:srgbClr val="00375A"/>
                              </a:solidFill>
                              <a:latin typeface="Cambria Math"/>
                            </a:rPr>
                            <m:t>|</m:t>
                          </m:r>
                          <m:r>
                            <a:rPr lang="fr-FR" sz="1600" b="0" i="1" smtClean="0">
                              <a:solidFill>
                                <a:srgbClr val="00375A"/>
                              </a:solidFill>
                              <a:latin typeface="Cambria Math"/>
                            </a:rPr>
                            <m:t>𝑈</m:t>
                          </m:r>
                          <m:r>
                            <a:rPr lang="fr-FR" sz="1600" b="0" i="1" smtClean="0">
                              <a:solidFill>
                                <a:srgbClr val="00375A"/>
                              </a:solidFill>
                              <a:latin typeface="Cambria Math"/>
                            </a:rPr>
                            <m:t>≤</m:t>
                          </m:r>
                          <m:r>
                            <a:rPr lang="fr-FR" sz="1600" b="0" i="1" smtClean="0">
                              <a:solidFill>
                                <a:srgbClr val="00375A"/>
                              </a:solidFill>
                              <a:latin typeface="Cambria Math"/>
                            </a:rPr>
                            <m:t>𝑢</m:t>
                          </m:r>
                        </m:e>
                      </m:d>
                      <m:r>
                        <a:rPr lang="fr-FR" sz="1600" i="1">
                          <a:solidFill>
                            <a:srgbClr val="00375A"/>
                          </a:solidFill>
                          <a:latin typeface="Cambria Math"/>
                        </a:rPr>
                        <m:t>=</m:t>
                      </m:r>
                      <m:f>
                        <m:fPr>
                          <m:ctrlPr>
                            <a:rPr lang="fr-FR" sz="1600" b="1" i="1">
                              <a:solidFill>
                                <a:srgbClr val="00375A"/>
                              </a:solidFill>
                              <a:latin typeface="Cambria Math" panose="02040503050406030204" pitchFamily="18" charset="0"/>
                            </a:rPr>
                          </m:ctrlPr>
                        </m:fPr>
                        <m:num>
                          <m:r>
                            <a:rPr lang="fr-FR" sz="1600" b="1" i="1" smtClean="0">
                              <a:solidFill>
                                <a:srgbClr val="00375A"/>
                              </a:solidFill>
                              <a:latin typeface="Cambria Math"/>
                            </a:rPr>
                            <m:t>𝟏</m:t>
                          </m:r>
                        </m:num>
                        <m:den>
                          <m:r>
                            <a:rPr lang="fr-FR" sz="1600" b="1" i="1" smtClean="0">
                              <a:solidFill>
                                <a:srgbClr val="00375A"/>
                              </a:solidFill>
                              <a:latin typeface="Cambria Math"/>
                            </a:rPr>
                            <m:t>𝝀</m:t>
                          </m:r>
                          <m:sSub>
                            <m:sSubPr>
                              <m:ctrlPr>
                                <a:rPr lang="fr-FR" sz="1600" b="1" i="1">
                                  <a:solidFill>
                                    <a:srgbClr val="00375A"/>
                                  </a:solidFill>
                                  <a:latin typeface="Cambria Math" panose="02040503050406030204" pitchFamily="18" charset="0"/>
                                </a:rPr>
                              </m:ctrlPr>
                            </m:sSubPr>
                            <m:e>
                              <m:r>
                                <a:rPr lang="fr-FR" sz="1600" b="1" i="1">
                                  <a:solidFill>
                                    <a:srgbClr val="00375A"/>
                                  </a:solidFill>
                                  <a:latin typeface="Cambria Math"/>
                                </a:rPr>
                                <m:t>𝓣</m:t>
                              </m:r>
                            </m:e>
                            <m:sub>
                              <m:r>
                                <a:rPr lang="fr-FR" sz="1600" b="1" i="1" smtClean="0">
                                  <a:solidFill>
                                    <a:srgbClr val="00375A"/>
                                  </a:solidFill>
                                  <a:latin typeface="Cambria Math"/>
                                </a:rPr>
                                <m:t>𝑪𝑶</m:t>
                              </m:r>
                              <m:r>
                                <a:rPr lang="fr-FR" sz="1600" b="1" i="1">
                                  <a:solidFill>
                                    <a:srgbClr val="00375A"/>
                                  </a:solidFill>
                                  <a:latin typeface="Cambria Math"/>
                                </a:rPr>
                                <m:t>𝑵𝑫</m:t>
                              </m:r>
                              <m:r>
                                <a:rPr lang="fr-FR" sz="1600" b="1" i="1" smtClean="0">
                                  <a:solidFill>
                                    <a:srgbClr val="00375A"/>
                                  </a:solidFill>
                                  <a:latin typeface="Cambria Math"/>
                                </a:rPr>
                                <m:t>𝟐</m:t>
                              </m:r>
                            </m:sub>
                          </m:sSub>
                        </m:den>
                      </m:f>
                    </m:oMath>
                  </m:oMathPara>
                </a14:m>
                <a:endParaRPr lang="fr-FR" sz="1600" b="1" dirty="0">
                  <a:solidFill>
                    <a:srgbClr val="00375A"/>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676275" y="4574476"/>
                <a:ext cx="3692482" cy="59638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76275" y="5102966"/>
                <a:ext cx="3692482" cy="5963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600" i="1" smtClean="0">
                              <a:solidFill>
                                <a:srgbClr val="00375A"/>
                              </a:solidFill>
                              <a:latin typeface="Cambria Math" panose="02040503050406030204" pitchFamily="18" charset="0"/>
                            </a:rPr>
                          </m:ctrlPr>
                        </m:sSubPr>
                        <m:e>
                          <m:r>
                            <a:rPr lang="fr-FR" sz="1600" i="1">
                              <a:solidFill>
                                <a:srgbClr val="00375A"/>
                              </a:solidFill>
                              <a:latin typeface="Cambria Math"/>
                            </a:rPr>
                            <m:t>𝑝</m:t>
                          </m:r>
                        </m:e>
                        <m:sub>
                          <m:r>
                            <a:rPr lang="fr-FR" sz="1600" b="0" i="1" smtClean="0">
                              <a:solidFill>
                                <a:srgbClr val="00375A"/>
                              </a:solidFill>
                              <a:latin typeface="Cambria Math"/>
                            </a:rPr>
                            <m:t>𝐶𝑂𝑁𝐷</m:t>
                          </m:r>
                          <m:r>
                            <a:rPr lang="fr-FR" sz="1600" b="0" i="1" smtClean="0">
                              <a:solidFill>
                                <a:srgbClr val="00375A"/>
                              </a:solidFill>
                              <a:latin typeface="Cambria Math"/>
                            </a:rPr>
                            <m:t>3</m:t>
                          </m:r>
                        </m:sub>
                      </m:sSub>
                      <m:r>
                        <a:rPr lang="fr-FR" sz="1600" i="1">
                          <a:solidFill>
                            <a:srgbClr val="00375A"/>
                          </a:solidFill>
                          <a:latin typeface="Cambria Math"/>
                        </a:rPr>
                        <m:t>=</m:t>
                      </m:r>
                      <m:r>
                        <a:rPr lang="fr-FR" sz="1600" i="1">
                          <a:solidFill>
                            <a:srgbClr val="00375A"/>
                          </a:solidFill>
                          <a:latin typeface="Cambria Math"/>
                        </a:rPr>
                        <m:t>ℙ</m:t>
                      </m:r>
                      <m:d>
                        <m:dPr>
                          <m:begChr m:val="["/>
                          <m:endChr m:val="]"/>
                          <m:ctrlPr>
                            <a:rPr lang="fr-FR" sz="1600" i="1">
                              <a:solidFill>
                                <a:srgbClr val="00375A"/>
                              </a:solidFill>
                              <a:latin typeface="Cambria Math" panose="02040503050406030204" pitchFamily="18" charset="0"/>
                            </a:rPr>
                          </m:ctrlPr>
                        </m:dPr>
                        <m:e>
                          <m:r>
                            <a:rPr lang="fr-FR" sz="1600" b="0" i="1" smtClean="0">
                              <a:solidFill>
                                <a:srgbClr val="00375A"/>
                              </a:solidFill>
                              <a:latin typeface="Cambria Math"/>
                            </a:rPr>
                            <m:t>𝑉</m:t>
                          </m:r>
                          <m:r>
                            <a:rPr lang="fr-FR" sz="1600" i="1">
                              <a:solidFill>
                                <a:srgbClr val="00375A"/>
                              </a:solidFill>
                              <a:latin typeface="Cambria Math"/>
                            </a:rPr>
                            <m:t>&gt;</m:t>
                          </m:r>
                          <m:r>
                            <a:rPr lang="fr-FR" sz="1600" b="0" i="1" smtClean="0">
                              <a:solidFill>
                                <a:srgbClr val="00375A"/>
                              </a:solidFill>
                              <a:latin typeface="Cambria Math"/>
                            </a:rPr>
                            <m:t>𝑣</m:t>
                          </m:r>
                          <m:r>
                            <a:rPr lang="fr-FR" sz="1600" i="1">
                              <a:solidFill>
                                <a:srgbClr val="00375A"/>
                              </a:solidFill>
                              <a:latin typeface="Cambria Math"/>
                            </a:rPr>
                            <m:t> </m:t>
                          </m:r>
                          <m:r>
                            <a:rPr lang="fr-FR" sz="1600" b="0" i="1" smtClean="0">
                              <a:solidFill>
                                <a:srgbClr val="00375A"/>
                              </a:solidFill>
                              <a:latin typeface="Cambria Math"/>
                            </a:rPr>
                            <m:t>|</m:t>
                          </m:r>
                          <m:r>
                            <a:rPr lang="fr-FR" sz="1600" b="0" i="1" smtClean="0">
                              <a:solidFill>
                                <a:srgbClr val="00375A"/>
                              </a:solidFill>
                              <a:latin typeface="Cambria Math"/>
                            </a:rPr>
                            <m:t>𝑈</m:t>
                          </m:r>
                          <m:r>
                            <a:rPr lang="fr-FR" sz="1600" b="0" i="1" smtClean="0">
                              <a:solidFill>
                                <a:srgbClr val="00375A"/>
                              </a:solidFill>
                              <a:latin typeface="Cambria Math"/>
                            </a:rPr>
                            <m:t>=</m:t>
                          </m:r>
                          <m:r>
                            <a:rPr lang="fr-FR" sz="1600" b="0" i="1" smtClean="0">
                              <a:solidFill>
                                <a:srgbClr val="00375A"/>
                              </a:solidFill>
                              <a:latin typeface="Cambria Math"/>
                            </a:rPr>
                            <m:t>𝑢</m:t>
                          </m:r>
                        </m:e>
                      </m:d>
                      <m:r>
                        <a:rPr lang="fr-FR" sz="1600" i="1">
                          <a:solidFill>
                            <a:srgbClr val="00375A"/>
                          </a:solidFill>
                          <a:latin typeface="Cambria Math"/>
                        </a:rPr>
                        <m:t>=</m:t>
                      </m:r>
                      <m:f>
                        <m:fPr>
                          <m:ctrlPr>
                            <a:rPr lang="fr-FR" sz="1600" b="1" i="1">
                              <a:solidFill>
                                <a:srgbClr val="00375A"/>
                              </a:solidFill>
                              <a:latin typeface="Cambria Math" panose="02040503050406030204" pitchFamily="18" charset="0"/>
                            </a:rPr>
                          </m:ctrlPr>
                        </m:fPr>
                        <m:num>
                          <m:r>
                            <a:rPr lang="fr-FR" sz="1600" b="1" i="1" smtClean="0">
                              <a:solidFill>
                                <a:srgbClr val="00375A"/>
                              </a:solidFill>
                              <a:latin typeface="Cambria Math"/>
                            </a:rPr>
                            <m:t>𝟏</m:t>
                          </m:r>
                        </m:num>
                        <m:den>
                          <m:r>
                            <a:rPr lang="fr-FR" sz="1600" b="1" i="1" smtClean="0">
                              <a:solidFill>
                                <a:srgbClr val="00375A"/>
                              </a:solidFill>
                              <a:latin typeface="Cambria Math"/>
                            </a:rPr>
                            <m:t>𝝀</m:t>
                          </m:r>
                          <m:sSub>
                            <m:sSubPr>
                              <m:ctrlPr>
                                <a:rPr lang="fr-FR" sz="1600" b="1" i="1">
                                  <a:solidFill>
                                    <a:srgbClr val="00375A"/>
                                  </a:solidFill>
                                  <a:latin typeface="Cambria Math" panose="02040503050406030204" pitchFamily="18" charset="0"/>
                                </a:rPr>
                              </m:ctrlPr>
                            </m:sSubPr>
                            <m:e>
                              <m:r>
                                <a:rPr lang="fr-FR" sz="1600" b="1" i="1">
                                  <a:solidFill>
                                    <a:srgbClr val="00375A"/>
                                  </a:solidFill>
                                  <a:latin typeface="Cambria Math"/>
                                </a:rPr>
                                <m:t>𝓣</m:t>
                              </m:r>
                            </m:e>
                            <m:sub>
                              <m:r>
                                <a:rPr lang="fr-FR" sz="1600" b="1" i="1" smtClean="0">
                                  <a:solidFill>
                                    <a:srgbClr val="00375A"/>
                                  </a:solidFill>
                                  <a:latin typeface="Cambria Math"/>
                                </a:rPr>
                                <m:t>𝑪𝑶</m:t>
                              </m:r>
                              <m:r>
                                <a:rPr lang="fr-FR" sz="1600" b="1" i="1">
                                  <a:solidFill>
                                    <a:srgbClr val="00375A"/>
                                  </a:solidFill>
                                  <a:latin typeface="Cambria Math"/>
                                </a:rPr>
                                <m:t>𝑵𝑫</m:t>
                              </m:r>
                              <m:r>
                                <a:rPr lang="fr-FR" sz="1600" b="1" i="1" smtClean="0">
                                  <a:solidFill>
                                    <a:srgbClr val="00375A"/>
                                  </a:solidFill>
                                  <a:latin typeface="Cambria Math"/>
                                </a:rPr>
                                <m:t>𝟑</m:t>
                              </m:r>
                            </m:sub>
                          </m:sSub>
                        </m:den>
                      </m:f>
                    </m:oMath>
                  </m:oMathPara>
                </a14:m>
                <a:endParaRPr lang="fr-FR" sz="1600" b="1" dirty="0">
                  <a:solidFill>
                    <a:srgbClr val="00375A"/>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676275" y="5102966"/>
                <a:ext cx="3692482" cy="596382"/>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33513" y="5855607"/>
                <a:ext cx="62769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6EAA00"/>
                              </a:solidFill>
                              <a:latin typeface="Cambria Math" panose="02040503050406030204" pitchFamily="18" charset="0"/>
                            </a:rPr>
                          </m:ctrlPr>
                        </m:sSubPr>
                        <m:e>
                          <m:r>
                            <a:rPr lang="fr-FR" b="1" i="1">
                              <a:solidFill>
                                <a:srgbClr val="6EAA00"/>
                              </a:solidFill>
                              <a:latin typeface="Cambria Math"/>
                            </a:rPr>
                            <m:t>𝓣</m:t>
                          </m:r>
                        </m:e>
                        <m:sub>
                          <m:r>
                            <a:rPr lang="fr-FR" b="1" i="1">
                              <a:solidFill>
                                <a:srgbClr val="6EAA00"/>
                              </a:solidFill>
                              <a:latin typeface="Cambria Math"/>
                            </a:rPr>
                            <m:t>𝑶𝑹</m:t>
                          </m:r>
                        </m:sub>
                      </m:sSub>
                      <m:r>
                        <a:rPr lang="fr-FR" b="1" i="1">
                          <a:solidFill>
                            <a:srgbClr val="6EAA00"/>
                          </a:solidFill>
                          <a:latin typeface="Cambria Math"/>
                        </a:rPr>
                        <m:t>≤</m:t>
                      </m:r>
                      <m:func>
                        <m:funcPr>
                          <m:ctrlPr>
                            <a:rPr lang="fr-FR" b="1" i="1">
                              <a:solidFill>
                                <a:srgbClr val="6EAA00"/>
                              </a:solidFill>
                              <a:latin typeface="Cambria Math" panose="02040503050406030204" pitchFamily="18" charset="0"/>
                            </a:rPr>
                          </m:ctrlPr>
                        </m:funcPr>
                        <m:fName>
                          <m:r>
                            <a:rPr lang="fr-FR" b="1" i="1">
                              <a:solidFill>
                                <a:srgbClr val="6EAA00"/>
                              </a:solidFill>
                              <a:latin typeface="Cambria Math"/>
                            </a:rPr>
                            <m:t>𝒎𝒊𝒏</m:t>
                          </m:r>
                        </m:fName>
                        <m:e>
                          <m:d>
                            <m:dPr>
                              <m:ctrlPr>
                                <a:rPr lang="fr-FR" b="1" i="1">
                                  <a:solidFill>
                                    <a:srgbClr val="6EAA00"/>
                                  </a:solidFill>
                                  <a:latin typeface="Cambria Math" panose="02040503050406030204" pitchFamily="18" charset="0"/>
                                </a:rPr>
                              </m:ctrlPr>
                            </m:dPr>
                            <m:e>
                              <m:sSub>
                                <m:sSubPr>
                                  <m:ctrlPr>
                                    <a:rPr lang="fr-FR" b="1" i="1">
                                      <a:solidFill>
                                        <a:srgbClr val="6EAA00"/>
                                      </a:solidFill>
                                      <a:latin typeface="Cambria Math" panose="02040503050406030204" pitchFamily="18" charset="0"/>
                                    </a:rPr>
                                  </m:ctrlPr>
                                </m:sSubPr>
                                <m:e>
                                  <m:r>
                                    <a:rPr lang="fr-FR" b="1" i="1">
                                      <a:solidFill>
                                        <a:srgbClr val="6EAA00"/>
                                      </a:solidFill>
                                      <a:latin typeface="Cambria Math"/>
                                    </a:rPr>
                                    <m:t>𝓣</m:t>
                                  </m:r>
                                </m:e>
                                <m:sub>
                                  <m:r>
                                    <a:rPr lang="fr-FR" b="1" i="1">
                                      <a:solidFill>
                                        <a:srgbClr val="6EAA00"/>
                                      </a:solidFill>
                                      <a:latin typeface="Cambria Math"/>
                                    </a:rPr>
                                    <m:t>𝑿</m:t>
                                  </m:r>
                                </m:sub>
                              </m:sSub>
                              <m:r>
                                <a:rPr lang="fr-FR" b="1" i="1">
                                  <a:solidFill>
                                    <a:srgbClr val="6EAA00"/>
                                  </a:solidFill>
                                  <a:latin typeface="Cambria Math"/>
                                </a:rPr>
                                <m:t>,</m:t>
                              </m:r>
                              <m:sSub>
                                <m:sSubPr>
                                  <m:ctrlPr>
                                    <a:rPr lang="fr-FR" b="1" i="1">
                                      <a:solidFill>
                                        <a:srgbClr val="6EAA00"/>
                                      </a:solidFill>
                                      <a:latin typeface="Cambria Math" panose="02040503050406030204" pitchFamily="18" charset="0"/>
                                    </a:rPr>
                                  </m:ctrlPr>
                                </m:sSubPr>
                                <m:e>
                                  <m:r>
                                    <a:rPr lang="fr-FR" b="1" i="1">
                                      <a:solidFill>
                                        <a:srgbClr val="6EAA00"/>
                                      </a:solidFill>
                                      <a:latin typeface="Cambria Math"/>
                                    </a:rPr>
                                    <m:t>𝓣</m:t>
                                  </m:r>
                                </m:e>
                                <m:sub>
                                  <m:r>
                                    <a:rPr lang="fr-FR" b="1" i="1">
                                      <a:solidFill>
                                        <a:srgbClr val="6EAA00"/>
                                      </a:solidFill>
                                      <a:latin typeface="Cambria Math"/>
                                    </a:rPr>
                                    <m:t>𝒀</m:t>
                                  </m:r>
                                </m:sub>
                              </m:sSub>
                            </m:e>
                          </m:d>
                        </m:e>
                      </m:func>
                      <m:r>
                        <a:rPr lang="fr-FR" b="1" i="1">
                          <a:solidFill>
                            <a:srgbClr val="6EAA00"/>
                          </a:solidFill>
                          <a:latin typeface="Cambria Math"/>
                        </a:rPr>
                        <m:t>≤</m:t>
                      </m:r>
                      <m:func>
                        <m:funcPr>
                          <m:ctrlPr>
                            <a:rPr lang="fr-FR" b="1" i="1">
                              <a:solidFill>
                                <a:srgbClr val="6EAA00"/>
                              </a:solidFill>
                              <a:latin typeface="Cambria Math" panose="02040503050406030204" pitchFamily="18" charset="0"/>
                            </a:rPr>
                          </m:ctrlPr>
                        </m:funcPr>
                        <m:fName>
                          <m:r>
                            <a:rPr lang="fr-FR" b="1" i="1">
                              <a:solidFill>
                                <a:srgbClr val="6EAA00"/>
                              </a:solidFill>
                              <a:latin typeface="Cambria Math"/>
                            </a:rPr>
                            <m:t>𝒎𝒂𝒙</m:t>
                          </m:r>
                        </m:fName>
                        <m:e>
                          <m:d>
                            <m:dPr>
                              <m:ctrlPr>
                                <a:rPr lang="fr-FR" b="1" i="1">
                                  <a:solidFill>
                                    <a:srgbClr val="6EAA00"/>
                                  </a:solidFill>
                                  <a:latin typeface="Cambria Math" panose="02040503050406030204" pitchFamily="18" charset="0"/>
                                </a:rPr>
                              </m:ctrlPr>
                            </m:dPr>
                            <m:e>
                              <m:sSub>
                                <m:sSubPr>
                                  <m:ctrlPr>
                                    <a:rPr lang="fr-FR" b="1" i="1">
                                      <a:solidFill>
                                        <a:srgbClr val="6EAA00"/>
                                      </a:solidFill>
                                      <a:latin typeface="Cambria Math" panose="02040503050406030204" pitchFamily="18" charset="0"/>
                                    </a:rPr>
                                  </m:ctrlPr>
                                </m:sSubPr>
                                <m:e>
                                  <m:r>
                                    <a:rPr lang="fr-FR" b="1" i="1">
                                      <a:solidFill>
                                        <a:srgbClr val="6EAA00"/>
                                      </a:solidFill>
                                      <a:latin typeface="Cambria Math"/>
                                    </a:rPr>
                                    <m:t>𝓣</m:t>
                                  </m:r>
                                </m:e>
                                <m:sub>
                                  <m:r>
                                    <a:rPr lang="fr-FR" b="1" i="1">
                                      <a:solidFill>
                                        <a:srgbClr val="6EAA00"/>
                                      </a:solidFill>
                                      <a:latin typeface="Cambria Math"/>
                                    </a:rPr>
                                    <m:t>𝑿</m:t>
                                  </m:r>
                                </m:sub>
                              </m:sSub>
                              <m:r>
                                <a:rPr lang="fr-FR" b="1" i="1">
                                  <a:solidFill>
                                    <a:srgbClr val="6EAA00"/>
                                  </a:solidFill>
                                  <a:latin typeface="Cambria Math"/>
                                </a:rPr>
                                <m:t>,</m:t>
                              </m:r>
                              <m:sSub>
                                <m:sSubPr>
                                  <m:ctrlPr>
                                    <a:rPr lang="fr-FR" b="1" i="1">
                                      <a:solidFill>
                                        <a:srgbClr val="6EAA00"/>
                                      </a:solidFill>
                                      <a:latin typeface="Cambria Math" panose="02040503050406030204" pitchFamily="18" charset="0"/>
                                    </a:rPr>
                                  </m:ctrlPr>
                                </m:sSubPr>
                                <m:e>
                                  <m:r>
                                    <a:rPr lang="fr-FR" b="1" i="1">
                                      <a:solidFill>
                                        <a:srgbClr val="6EAA00"/>
                                      </a:solidFill>
                                      <a:latin typeface="Cambria Math"/>
                                    </a:rPr>
                                    <m:t>𝓣</m:t>
                                  </m:r>
                                </m:e>
                                <m:sub>
                                  <m:r>
                                    <a:rPr lang="fr-FR" b="1" i="1">
                                      <a:solidFill>
                                        <a:srgbClr val="6EAA00"/>
                                      </a:solidFill>
                                      <a:latin typeface="Cambria Math"/>
                                    </a:rPr>
                                    <m:t>𝒀</m:t>
                                  </m:r>
                                </m:sub>
                              </m:sSub>
                            </m:e>
                          </m:d>
                        </m:e>
                      </m:func>
                      <m:r>
                        <a:rPr lang="fr-FR" b="1" i="1">
                          <a:solidFill>
                            <a:srgbClr val="6EAA00"/>
                          </a:solidFill>
                          <a:latin typeface="Cambria Math"/>
                        </a:rPr>
                        <m:t>≤</m:t>
                      </m:r>
                      <m:sSub>
                        <m:sSubPr>
                          <m:ctrlPr>
                            <a:rPr lang="fr-FR" b="1" i="1">
                              <a:solidFill>
                                <a:srgbClr val="6EAA00"/>
                              </a:solidFill>
                              <a:latin typeface="Cambria Math" panose="02040503050406030204" pitchFamily="18" charset="0"/>
                            </a:rPr>
                          </m:ctrlPr>
                        </m:sSubPr>
                        <m:e>
                          <m:r>
                            <a:rPr lang="fr-FR" b="1" i="1">
                              <a:solidFill>
                                <a:srgbClr val="6EAA00"/>
                              </a:solidFill>
                              <a:latin typeface="Cambria Math"/>
                            </a:rPr>
                            <m:t>𝓣</m:t>
                          </m:r>
                        </m:e>
                        <m:sub>
                          <m:r>
                            <a:rPr lang="fr-FR" b="1" i="1">
                              <a:solidFill>
                                <a:srgbClr val="6EAA00"/>
                              </a:solidFill>
                              <a:latin typeface="Cambria Math"/>
                            </a:rPr>
                            <m:t>𝑨𝑵𝑫</m:t>
                          </m:r>
                        </m:sub>
                      </m:sSub>
                      <m:r>
                        <a:rPr lang="fr-FR" b="1" i="1">
                          <a:solidFill>
                            <a:srgbClr val="6EAA00"/>
                          </a:solidFill>
                          <a:latin typeface="Cambria Math"/>
                        </a:rPr>
                        <m:t>≤</m:t>
                      </m:r>
                      <m:sSub>
                        <m:sSubPr>
                          <m:ctrlPr>
                            <a:rPr lang="fr-FR" b="1" i="1">
                              <a:solidFill>
                                <a:srgbClr val="6EAA00"/>
                              </a:solidFill>
                              <a:latin typeface="Cambria Math" panose="02040503050406030204" pitchFamily="18" charset="0"/>
                            </a:rPr>
                          </m:ctrlPr>
                        </m:sSubPr>
                        <m:e>
                          <m:r>
                            <a:rPr lang="fr-FR" b="1" i="1">
                              <a:solidFill>
                                <a:srgbClr val="6EAA00"/>
                              </a:solidFill>
                              <a:latin typeface="Cambria Math"/>
                            </a:rPr>
                            <m:t>𝓣</m:t>
                          </m:r>
                        </m:e>
                        <m:sub>
                          <m:r>
                            <a:rPr lang="fr-FR" b="1" i="1">
                              <a:solidFill>
                                <a:srgbClr val="6EAA00"/>
                              </a:solidFill>
                              <a:latin typeface="Cambria Math"/>
                            </a:rPr>
                            <m:t>𝑪𝑶𝑵𝑫</m:t>
                          </m:r>
                          <m:r>
                            <a:rPr lang="fr-FR" b="1" i="1">
                              <a:solidFill>
                                <a:srgbClr val="6EAA00"/>
                              </a:solidFill>
                              <a:latin typeface="Cambria Math"/>
                            </a:rPr>
                            <m:t>𝟏</m:t>
                          </m:r>
                        </m:sub>
                      </m:sSub>
                    </m:oMath>
                  </m:oMathPara>
                </a14:m>
                <a:endParaRPr lang="fr-FR" b="1" dirty="0">
                  <a:solidFill>
                    <a:srgbClr val="6EAA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433513" y="5855607"/>
                <a:ext cx="6276975" cy="369332"/>
              </a:xfrm>
              <a:prstGeom prst="rect">
                <a:avLst/>
              </a:prstGeom>
              <a:blipFill>
                <a:blip r:embed="rId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559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uiExpand="1" build="p"/>
      <p:bldP spid="11" grpId="0"/>
      <p:bldP spid="3" grpId="0"/>
      <p:bldP spid="14" grpId="0"/>
      <p:bldP spid="15" grpId="0"/>
      <p:bldP spid="16" grpId="0"/>
      <p:bldP spid="17" grpId="0"/>
      <p:bldP spid="5" grpId="0"/>
    </p:bldLst>
  </p:timing>
</p:sld>
</file>

<file path=ppt/theme/theme1.xml><?xml version="1.0" encoding="utf-8"?>
<a:theme xmlns:a="http://schemas.openxmlformats.org/drawingml/2006/main" name="Thème Office">
  <a:themeElements>
    <a:clrScheme name="ARTELIA">
      <a:dk1>
        <a:sysClr val="windowText" lastClr="000000"/>
      </a:dk1>
      <a:lt1>
        <a:sysClr val="window" lastClr="FFFFFF"/>
      </a:lt1>
      <a:dk2>
        <a:srgbClr val="244061"/>
      </a:dk2>
      <a:lt2>
        <a:srgbClr val="92D050"/>
      </a:lt2>
      <a:accent1>
        <a:srgbClr val="4F81BD"/>
      </a:accent1>
      <a:accent2>
        <a:srgbClr val="F79646"/>
      </a:accent2>
      <a:accent3>
        <a:srgbClr val="00B050"/>
      </a:accent3>
      <a:accent4>
        <a:srgbClr val="7030A0"/>
      </a:accent4>
      <a:accent5>
        <a:srgbClr val="4BACC6"/>
      </a:accent5>
      <a:accent6>
        <a:srgbClr val="FFC000"/>
      </a:accent6>
      <a:hlink>
        <a:srgbClr val="0F243E"/>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07BE2C9AB6CF148B649752F225E616A" ma:contentTypeVersion="13" ma:contentTypeDescription="Crée un document." ma:contentTypeScope="" ma:versionID="22f9c085e6803c598d1ce329fa4ddd59">
  <xsd:schema xmlns:xsd="http://www.w3.org/2001/XMLSchema" xmlns:xs="http://www.w3.org/2001/XMLSchema" xmlns:p="http://schemas.microsoft.com/office/2006/metadata/properties" xmlns:ns1="http://schemas.microsoft.com/sharepoint/v3" xmlns:ns2="cd4e79e3-da22-4dc3-893e-ba3fc6e8b109" xmlns:ns3="4bbcf39b-68bf-4f7a-8589-f5c6f5e51cef" targetNamespace="http://schemas.microsoft.com/office/2006/metadata/properties" ma:root="true" ma:fieldsID="3b7b3babfca22b0cb14930ee69b07ca7" ns1:_="" ns2:_="" ns3:_="">
    <xsd:import namespace="http://schemas.microsoft.com/sharepoint/v3"/>
    <xsd:import namespace="cd4e79e3-da22-4dc3-893e-ba3fc6e8b109"/>
    <xsd:import namespace="4bbcf39b-68bf-4f7a-8589-f5c6f5e51cef"/>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TaxKeywordTaxHTField" minOccurs="0"/>
                <xsd:element ref="ns2:TaxCatchAll" minOccurs="0"/>
                <xsd:element ref="ns3:Artelia_SectionTaxHTField0" minOccurs="0"/>
                <xsd:element ref="ns2:OceanikLanguage" minOccurs="0"/>
                <xsd:element ref="ns2:OceanikLanguageCode" minOccurs="0"/>
                <xsd:element ref="ns2:OceanikGroupID" minOccurs="0"/>
                <xsd:element ref="ns3:d4d9f88a983444b0bc7b5559a2ea938b" minOccurs="0"/>
                <xsd:element ref="ns3:j6a83a05f6574ff2ad5e99a563e76a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Date de début de publication" ma:description="La colonne de site Date de début de planification est créée par la fonctionnalité de publication. Elle permet de spécifier les date et heure auxquelles cette page apparaîtra la première fois aux visiteurs du site." ma:internalName="PublishingStartDate">
      <xsd:simpleType>
        <xsd:restriction base="dms:Unknown"/>
      </xsd:simpleType>
    </xsd:element>
    <xsd:element name="PublishingExpirationDate" ma:index="12" nillable="true" ma:displayName="Date de fin de publication" ma:description="La colonne de site Date de fin de planification est créée par la fonctionnalité de publication. Elle permet de spécifier les date et heure auxquelles cette page n'apparaîtra plus aux visiteurs du si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4e79e3-da22-4dc3-893e-ba3fc6e8b109"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Conserver l’ID" ma:description="Conserver l’ID lors de l’ajout." ma:hidden="true" ma:internalName="_dlc_DocIdPersistId" ma:readOnly="true">
      <xsd:simpleType>
        <xsd:restriction base="dms:Boolean"/>
      </xsd:simpleType>
    </xsd:element>
    <xsd:element name="TaxKeywordTaxHTField" ma:index="14" nillable="true" ma:taxonomy="true" ma:internalName="TaxKeywordTaxHTField" ma:taxonomyFieldName="TaxKeyword" ma:displayName="Mots clés d’entreprise" ma:fieldId="{23f27201-bee3-471e-b2e7-b64fd8b7ca38}" ma:taxonomyMulti="true" ma:sspId="e92abe74-1764-447a-8c02-88b2778ff620"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Colonne Attraper tout de Taxonomie" ma:description="" ma:hidden="true" ma:list="{7b94d503-c679-41bc-8a52-a9609828b326}" ma:internalName="TaxCatchAll" ma:showField="CatchAllData" ma:web="cd4e79e3-da22-4dc3-893e-ba3fc6e8b109">
      <xsd:complexType>
        <xsd:complexContent>
          <xsd:extension base="dms:MultiChoiceLookup">
            <xsd:sequence>
              <xsd:element name="Value" type="dms:Lookup" maxOccurs="unbounded" minOccurs="0" nillable="true"/>
            </xsd:sequence>
          </xsd:extension>
        </xsd:complexContent>
      </xsd:complexType>
    </xsd:element>
    <xsd:element name="OceanikLanguage" ma:index="18" nillable="true" ma:displayName="Langue Oceanik" ma:description="Langues disponibles avec Oceanik" ma:list="{7A08CA3F-BEF6-4D15-AAB8-110935CFA8A5}" ma:internalName="Langue_x0020_Oceanik" ma:showField="Title" ma:web="cd4e79e3-da22-4dc3-893e-ba3fc6e8b109">
      <xsd:simpleType>
        <xsd:restriction base="dms:Lookup"/>
      </xsd:simpleType>
    </xsd:element>
    <xsd:element name="OceanikLanguageCode" ma:index="19" nillable="true" ma:displayName="Code de la langue Oceanik" ma:list="{7A08CA3F-BEF6-4D15-AAB8-110935CFA8A5}" ma:internalName="Code_x0020_de_x0020_la_x0020_langue_x0020_Oceanik" ma:readOnly="true" ma:showField="OceanikLanguageCode" ma:web="cd4e79e3-da22-4dc3-893e-ba3fc6e8b109">
      <xsd:simpleType>
        <xsd:restriction base="dms:Lookup"/>
      </xsd:simpleType>
    </xsd:element>
    <xsd:element name="OceanikGroupID" ma:index="20" nillable="true" ma:displayName="OceanikGroupID" ma:internalName="OceanikGroupI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bcf39b-68bf-4f7a-8589-f5c6f5e51cef" elementFormDefault="qualified">
    <xsd:import namespace="http://schemas.microsoft.com/office/2006/documentManagement/types"/>
    <xsd:import namespace="http://schemas.microsoft.com/office/infopath/2007/PartnerControls"/>
    <xsd:element name="Artelia_SectionTaxHTField0" ma:index="17" nillable="true" ma:taxonomy="true" ma:internalName="Artelia_SectionTaxHTField0" ma:taxonomyFieldName="Artelia_Section" ma:displayName="Rubrique" ma:fieldId="{60185f75-aa89-486e-9a72-cf4ee6d12069}" ma:sspId="e92abe74-1764-447a-8c02-88b2778ff620" ma:termSetId="8dfbcf18-8071-4a5a-900b-edfcba8d51da" ma:anchorId="00000000-0000-0000-0000-000000000000" ma:open="true" ma:isKeyword="false">
      <xsd:complexType>
        <xsd:sequence>
          <xsd:element ref="pc:Terms" minOccurs="0" maxOccurs="1"/>
        </xsd:sequence>
      </xsd:complexType>
    </xsd:element>
    <xsd:element name="d4d9f88a983444b0bc7b5559a2ea938b" ma:index="22" nillable="true" ma:taxonomy="true" ma:internalName="d4d9f88a983444b0bc7b5559a2ea938b" ma:taxonomyFieldName="Type_x0020_de_x0020_document" ma:displayName="Type de document" ma:default="" ma:fieldId="{d4d9f88a-9834-44b0-bc7b-5559a2ea938b}" ma:sspId="e92abe74-1764-447a-8c02-88b2778ff620" ma:termSetId="6fc53cc5-4f5a-470e-a71e-ca9dd5d0a89c" ma:anchorId="00000000-0000-0000-0000-000000000000" ma:open="true" ma:isKeyword="false">
      <xsd:complexType>
        <xsd:sequence>
          <xsd:element ref="pc:Terms" minOccurs="0" maxOccurs="1"/>
        </xsd:sequence>
      </xsd:complexType>
    </xsd:element>
    <xsd:element name="j6a83a05f6574ff2ad5e99a563e76ae1" ma:index="24" nillable="true" ma:taxonomy="true" ma:internalName="j6a83a05f6574ff2ad5e99a563e76ae1" ma:taxonomyFieldName="P_x00e9_rim_x00e8_tre" ma:displayName="Périmètre" ma:default="" ma:fieldId="{36a83a05-f657-4ff2-ad5e-99a563e76ae1}" ma:sspId="e92abe74-1764-447a-8c02-88b2778ff620" ma:termSetId="8dfbcf18-8071-4a5a-900b-edfcba8d51da"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OceanikGroupID xmlns="cd4e79e3-da22-4dc3-893e-ba3fc6e8b109" xsi:nil="true"/>
    <j6a83a05f6574ff2ad5e99a563e76ae1 xmlns="4bbcf39b-68bf-4f7a-8589-f5c6f5e51cef">
      <Terms xmlns="http://schemas.microsoft.com/office/infopath/2007/PartnerControls"/>
    </j6a83a05f6574ff2ad5e99a563e76ae1>
    <d4d9f88a983444b0bc7b5559a2ea938b xmlns="4bbcf39b-68bf-4f7a-8589-f5c6f5e51cef">
      <Terms xmlns="http://schemas.microsoft.com/office/infopath/2007/PartnerControls"/>
    </d4d9f88a983444b0bc7b5559a2ea938b>
    <PublishingStartDate xmlns="http://schemas.microsoft.com/sharepoint/v3" xsi:nil="true"/>
    <PublishingExpirationDate xmlns="http://schemas.microsoft.com/sharepoint/v3" xsi:nil="true"/>
    <Artelia_SectionTaxHTField0 xmlns="4bbcf39b-68bf-4f7a-8589-f5c6f5e51cef">
      <Terms xmlns="http://schemas.microsoft.com/office/infopath/2007/PartnerControls"/>
    </Artelia_SectionTaxHTField0>
    <_dlc_DocId xmlns="cd4e79e3-da22-4dc3-893e-ba3fc6e8b109">MYART-67-16340</_dlc_DocId>
    <TaxCatchAll xmlns="cd4e79e3-da22-4dc3-893e-ba3fc6e8b109"/>
    <_dlc_DocIdUrl xmlns="cd4e79e3-da22-4dc3-893e-ba3fc6e8b109">
      <Url>https://myart.arteliagroup.com/Communication/_layouts/15/DocIdRedir.aspx?ID=MYART-67-16340</Url>
      <Description>MYART-67-16340</Description>
    </_dlc_DocIdUrl>
    <TaxKeywordTaxHTField xmlns="cd4e79e3-da22-4dc3-893e-ba3fc6e8b109">
      <Terms xmlns="http://schemas.microsoft.com/office/infopath/2007/PartnerControls"/>
    </TaxKeywordTaxHTField>
    <OceanikLanguage xmlns="cd4e79e3-da22-4dc3-893e-ba3fc6e8b109">1</OceanikLanguage>
  </documentManagement>
</p:properties>
</file>

<file path=customXml/itemProps1.xml><?xml version="1.0" encoding="utf-8"?>
<ds:datastoreItem xmlns:ds="http://schemas.openxmlformats.org/officeDocument/2006/customXml" ds:itemID="{9194C5CD-9F2C-4725-B280-74B5C3B8A8D1}">
  <ds:schemaRefs>
    <ds:schemaRef ds:uri="http://schemas.microsoft.com/sharepoint/v3/contenttype/forms"/>
  </ds:schemaRefs>
</ds:datastoreItem>
</file>

<file path=customXml/itemProps2.xml><?xml version="1.0" encoding="utf-8"?>
<ds:datastoreItem xmlns:ds="http://schemas.openxmlformats.org/officeDocument/2006/customXml" ds:itemID="{44A6CEF4-8B2F-40D6-985B-8A771E4BDBCB}">
  <ds:schemaRefs>
    <ds:schemaRef ds:uri="http://schemas.microsoft.com/sharepoint/events"/>
  </ds:schemaRefs>
</ds:datastoreItem>
</file>

<file path=customXml/itemProps3.xml><?xml version="1.0" encoding="utf-8"?>
<ds:datastoreItem xmlns:ds="http://schemas.openxmlformats.org/officeDocument/2006/customXml" ds:itemID="{2D1D164B-52AF-468A-84A7-77B0952AD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4e79e3-da22-4dc3-893e-ba3fc6e8b109"/>
    <ds:schemaRef ds:uri="4bbcf39b-68bf-4f7a-8589-f5c6f5e51c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7D38E94-2A25-4602-ABE8-25781EDF486D}">
  <ds:schemaRefs>
    <ds:schemaRef ds:uri="http://schemas.microsoft.com/sharepoint/v3"/>
    <ds:schemaRef ds:uri="http://purl.org/dc/terms/"/>
    <ds:schemaRef ds:uri="http://purl.org/dc/dcmitype/"/>
    <ds:schemaRef ds:uri="http://www.w3.org/XML/1998/namespace"/>
    <ds:schemaRef ds:uri="cd4e79e3-da22-4dc3-893e-ba3fc6e8b109"/>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4bbcf39b-68bf-4f7a-8589-f5c6f5e51cef"/>
  </ds:schemaRefs>
</ds:datastoreItem>
</file>

<file path=docProps/app.xml><?xml version="1.0" encoding="utf-8"?>
<Properties xmlns="http://schemas.openxmlformats.org/officeDocument/2006/extended-properties" xmlns:vt="http://schemas.openxmlformats.org/officeDocument/2006/docPropsVTypes">
  <Template/>
  <TotalTime>10718</TotalTime>
  <Words>2183</Words>
  <Application>Microsoft Office PowerPoint</Application>
  <PresentationFormat>Affichage à l'écran (4:3)</PresentationFormat>
  <Paragraphs>425</Paragraphs>
  <Slides>44</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44</vt:i4>
      </vt:variant>
    </vt:vector>
  </HeadingPairs>
  <TitlesOfParts>
    <vt:vector size="54" baseType="lpstr">
      <vt:lpstr>Arial</vt:lpstr>
      <vt:lpstr>Calibri</vt:lpstr>
      <vt:lpstr>Calibri</vt:lpstr>
      <vt:lpstr>Cambria Math</vt:lpstr>
      <vt:lpstr>Lato</vt:lpstr>
      <vt:lpstr>Lato Light</vt:lpstr>
      <vt:lpstr>Lato Medium</vt:lpstr>
      <vt:lpstr>Open Sans</vt:lpstr>
      <vt:lpstr>Wingdings</vt:lpstr>
      <vt:lpstr>Thème Office</vt:lpstr>
      <vt:lpstr>Comparaison de modèles probabilistes pour les contours Hs / Tp</vt:lpstr>
      <vt:lpstr>Cadre général des évènements météo-océaniques</vt:lpstr>
      <vt:lpstr>Houles extrêmes : des pics de tempête aux évènements</vt:lpstr>
      <vt:lpstr>Evènements multivariés : définition</vt:lpstr>
      <vt:lpstr>Evènements multivariés : définition</vt:lpstr>
      <vt:lpstr>Evènements multivariés : définition</vt:lpstr>
      <vt:lpstr>Définition de l’évènement et échantillonnage</vt:lpstr>
      <vt:lpstr>Evènements multivariés: échantillonnage</vt:lpstr>
      <vt:lpstr>Période de retour</vt:lpstr>
      <vt:lpstr>Contours environnementaux</vt:lpstr>
      <vt:lpstr>Des concepts intriqués</vt:lpstr>
      <vt:lpstr>Cas des contours H_s/T_p et des différentes dépendances associées</vt:lpstr>
      <vt:lpstr>Un modèle paramétrique adapté aux houles et mers de vent</vt:lpstr>
      <vt:lpstr>Un modèle paramétrique adapté aux houles et mers de vent</vt:lpstr>
      <vt:lpstr>Un modèle paramétrique adapté aux houles et mers de vent</vt:lpstr>
      <vt:lpstr>Un modèle paramétrique adapté aux houles et mers de vent</vt:lpstr>
      <vt:lpstr>Un modèle paramétrique adapté aux houles et mers de vent</vt:lpstr>
      <vt:lpstr>Un modèle paramétrique adapté aux houles et mers de vent</vt:lpstr>
      <vt:lpstr>Un modèle paramétrique adapté aux houles et mers de vent</vt:lpstr>
      <vt:lpstr>Un modèle paramétrique adapté aux houles et mers de vent</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L’approche SPAR : la flexibilité pour suivre les observations</vt:lpstr>
      <vt:lpstr>Comparaison des approches</vt:lpstr>
      <vt:lpstr>Comparaison des approches</vt:lpstr>
      <vt:lpstr>L’approche SPAR : la flexibilité pour suivre les observations</vt:lpstr>
      <vt:lpstr>Application de l’approche SPAR à d’autres combinaisons météo-océaniques</vt:lpstr>
      <vt:lpstr>Application de l’approche SPAR à d’autres combinaisons météo-océaniques</vt:lpstr>
      <vt:lpstr>Application de l’approche SPAR à d’autres combinaisons météo-océaniques</vt:lpstr>
      <vt:lpstr>Conclusions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DU DOCUMENT</dc:title>
  <dc:creator>CHEVALIER Claudine</dc:creator>
  <cp:lastModifiedBy>MAZAS Franck</cp:lastModifiedBy>
  <cp:revision>379</cp:revision>
  <cp:lastPrinted>2016-04-05T11:43:01Z</cp:lastPrinted>
  <dcterms:created xsi:type="dcterms:W3CDTF">2016-03-24T08:28:52Z</dcterms:created>
  <dcterms:modified xsi:type="dcterms:W3CDTF">2025-04-01T06:40:48Z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elia_Section">
    <vt:lpwstr>10</vt:lpwstr>
  </property>
  <property fmtid="{D5CDD505-2E9C-101B-9397-08002B2CF9AE}" pid="3" name="TaxKeyword">
    <vt:lpwstr/>
  </property>
  <property fmtid="{D5CDD505-2E9C-101B-9397-08002B2CF9AE}" pid="4" name="ContentTypeId">
    <vt:lpwstr>0x010100407BE2C9AB6CF148B649752F225E616A</vt:lpwstr>
  </property>
  <property fmtid="{D5CDD505-2E9C-101B-9397-08002B2CF9AE}" pid="5" name="_dlc_DocIdItemGuid">
    <vt:lpwstr>37a3aa69-2696-43f5-82f7-1653b3cd5539</vt:lpwstr>
  </property>
  <property fmtid="{D5CDD505-2E9C-101B-9397-08002B2CF9AE}" pid="6" name="Type_x0020_de_x0020_document">
    <vt:lpwstr/>
  </property>
  <property fmtid="{D5CDD505-2E9C-101B-9397-08002B2CF9AE}" pid="7" name="P_x00e9_rim_x00e8_tre">
    <vt:lpwstr/>
  </property>
  <property fmtid="{D5CDD505-2E9C-101B-9397-08002B2CF9AE}" pid="8" name="Périmètre">
    <vt:lpwstr/>
  </property>
  <property fmtid="{D5CDD505-2E9C-101B-9397-08002B2CF9AE}" pid="9" name="Type de document">
    <vt:lpwstr/>
  </property>
</Properties>
</file>