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849" r:id="rId1"/>
  </p:sldMasterIdLst>
  <p:notesMasterIdLst>
    <p:notesMasterId r:id="rId40"/>
  </p:notesMasterIdLst>
  <p:handoutMasterIdLst>
    <p:handoutMasterId r:id="rId41"/>
  </p:handoutMasterIdLst>
  <p:sldIdLst>
    <p:sldId id="256" r:id="rId2"/>
    <p:sldId id="377" r:id="rId3"/>
    <p:sldId id="382" r:id="rId4"/>
    <p:sldId id="381" r:id="rId5"/>
    <p:sldId id="421" r:id="rId6"/>
    <p:sldId id="422" r:id="rId7"/>
    <p:sldId id="379" r:id="rId8"/>
    <p:sldId id="412" r:id="rId9"/>
    <p:sldId id="413" r:id="rId10"/>
    <p:sldId id="414" r:id="rId11"/>
    <p:sldId id="386" r:id="rId12"/>
    <p:sldId id="423" r:id="rId13"/>
    <p:sldId id="416" r:id="rId14"/>
    <p:sldId id="428" r:id="rId15"/>
    <p:sldId id="429" r:id="rId16"/>
    <p:sldId id="424" r:id="rId17"/>
    <p:sldId id="388" r:id="rId18"/>
    <p:sldId id="389" r:id="rId19"/>
    <p:sldId id="431" r:id="rId20"/>
    <p:sldId id="432" r:id="rId21"/>
    <p:sldId id="391" r:id="rId22"/>
    <p:sldId id="433" r:id="rId23"/>
    <p:sldId id="425" r:id="rId24"/>
    <p:sldId id="394" r:id="rId25"/>
    <p:sldId id="406" r:id="rId26"/>
    <p:sldId id="395" r:id="rId27"/>
    <p:sldId id="426" r:id="rId28"/>
    <p:sldId id="397" r:id="rId29"/>
    <p:sldId id="407" r:id="rId30"/>
    <p:sldId id="418" r:id="rId31"/>
    <p:sldId id="419" r:id="rId32"/>
    <p:sldId id="420" r:id="rId33"/>
    <p:sldId id="427" r:id="rId34"/>
    <p:sldId id="408" r:id="rId35"/>
    <p:sldId id="434" r:id="rId36"/>
    <p:sldId id="435" r:id="rId37"/>
    <p:sldId id="436" r:id="rId38"/>
    <p:sldId id="375" r:id="rId39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cción predeterminada" id="{1EB52BA2-98DD-CE4C-A4B5-16AA8DBAB66E}">
          <p14:sldIdLst>
            <p14:sldId id="256"/>
            <p14:sldId id="377"/>
            <p14:sldId id="382"/>
            <p14:sldId id="381"/>
            <p14:sldId id="421"/>
            <p14:sldId id="422"/>
            <p14:sldId id="379"/>
            <p14:sldId id="412"/>
            <p14:sldId id="413"/>
            <p14:sldId id="414"/>
            <p14:sldId id="386"/>
            <p14:sldId id="423"/>
            <p14:sldId id="416"/>
            <p14:sldId id="428"/>
            <p14:sldId id="429"/>
            <p14:sldId id="424"/>
            <p14:sldId id="388"/>
            <p14:sldId id="389"/>
            <p14:sldId id="431"/>
            <p14:sldId id="432"/>
            <p14:sldId id="391"/>
            <p14:sldId id="433"/>
            <p14:sldId id="425"/>
            <p14:sldId id="394"/>
            <p14:sldId id="406"/>
            <p14:sldId id="395"/>
            <p14:sldId id="426"/>
            <p14:sldId id="397"/>
            <p14:sldId id="407"/>
            <p14:sldId id="418"/>
            <p14:sldId id="419"/>
            <p14:sldId id="420"/>
            <p14:sldId id="427"/>
            <p14:sldId id="408"/>
            <p14:sldId id="434"/>
            <p14:sldId id="435"/>
            <p14:sldId id="436"/>
            <p14:sldId id="375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6A6A6"/>
    <a:srgbClr val="CC9900"/>
    <a:srgbClr val="FF5757"/>
    <a:srgbClr val="EFE8E3"/>
    <a:srgbClr val="B62B20"/>
    <a:srgbClr val="996633"/>
    <a:srgbClr val="FF33CC"/>
    <a:srgbClr val="005C6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Estilo medio 2 - Énfasis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74C1A8A3-306A-4EB7-A6B1-4F7E0EB9C5D6}" styleName="Estilo medio 3 - Énfasis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6E25E649-3F16-4E02-A733-19D2CDBF48F0}" styleName="Estilo medio 3 - Énfasis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EB344D84-9AFB-497E-A393-DC336BA19D2E}" styleName="Estilo medio 3 - Énfasis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77"/>
    <p:restoredTop sz="84846" autoAdjust="0"/>
  </p:normalViewPr>
  <p:slideViewPr>
    <p:cSldViewPr snapToGrid="0">
      <p:cViewPr>
        <p:scale>
          <a:sx n="90" d="100"/>
          <a:sy n="90" d="100"/>
        </p:scale>
        <p:origin x="448" y="520"/>
      </p:cViewPr>
      <p:guideLst/>
    </p:cSldViewPr>
  </p:slideViewPr>
  <p:outlineViewPr>
    <p:cViewPr>
      <p:scale>
        <a:sx n="33" d="100"/>
        <a:sy n="33" d="100"/>
      </p:scale>
      <p:origin x="0" y="-160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41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A9B4DF9-B6A1-4AEB-BF1E-C9BD30F70132}" type="datetimeFigureOut">
              <a:rPr lang="es-ES" smtClean="0"/>
              <a:t>31/3/25</a:t>
            </a:fld>
            <a:endParaRPr lang="es-E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2575D0F-80AB-4246-9EF6-699CEA04277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9701251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E421398-7CB4-4D4F-A4B8-82C08BA6373E}" type="datetimeFigureOut">
              <a:rPr lang="es-ES" smtClean="0"/>
              <a:t>31/3/25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EB3EF9B-7D46-4C26-BD59-E5469CF85C9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1237184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B3EF9B-7D46-4C26-BD59-E5469CF85C9C}" type="slidenum">
              <a:rPr lang="es-ES" smtClean="0"/>
              <a:t>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0838287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847130-A22B-1BE2-96AF-001EABBAA7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35823A63-7F2A-E488-16D5-A43B04172D2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D56C6FED-AF00-ACB0-8EEE-53AAABAECED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2925DDE8-464F-B6B7-C35D-86BF4CC264E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B3EF9B-7D46-4C26-BD59-E5469CF85C9C}" type="slidenum">
              <a:rPr lang="es-ES" smtClean="0"/>
              <a:t>20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9899625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79DD81-5C43-669F-D1AC-88F4728007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1F8BA6F8-8E23-E446-D5A4-2D2C1940C4F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3962ED98-6D05-D624-DFE3-21342AE1232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73F631FA-3ED2-B51D-143B-27C9AC9D851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B3EF9B-7D46-4C26-BD59-E5469CF85C9C}" type="slidenum">
              <a:rPr lang="es-ES" smtClean="0"/>
              <a:t>23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3429163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4FCE7F-7D33-D64F-2B4A-5828B52596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A3F993E5-5237-DD02-4562-203DFDC857F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13F666A0-2EC1-5E2C-F698-6266ACBB6CE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03735F42-2E22-663B-9B96-5FEB5017EC4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B3EF9B-7D46-4C26-BD59-E5469CF85C9C}" type="slidenum">
              <a:rPr lang="es-ES" smtClean="0"/>
              <a:t>27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5010114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B3EF9B-7D46-4C26-BD59-E5469CF85C9C}" type="slidenum">
              <a:rPr lang="es-ES" smtClean="0"/>
              <a:t>34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2108150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E68868-261A-5075-FAF9-83093E0BEF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F8E1DC70-67B8-D474-31F2-36EC9094703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7508965F-8E65-0449-370D-74AAF1CC6E6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7478B1F0-532F-9D9B-A6B6-8CE58464BB4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B3EF9B-7D46-4C26-BD59-E5469CF85C9C}" type="slidenum">
              <a:rPr lang="es-ES" smtClean="0"/>
              <a:t>35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253642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B3EF9B-7D46-4C26-BD59-E5469CF85C9C}" type="slidenum">
              <a:rPr lang="es-ES" smtClean="0"/>
              <a:t>11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014637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BD506F-3787-1C9F-146A-2030A9EC37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3EF5796E-7E35-A1B5-010D-7609F984731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4433DB38-826F-66F3-AD54-B6A17D3E130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62CF4455-A9FB-463D-5DF2-345AA91953F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B3EF9B-7D46-4C26-BD59-E5469CF85C9C}" type="slidenum">
              <a:rPr lang="es-ES" smtClean="0"/>
              <a:t>12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573097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B3EF9B-7D46-4C26-BD59-E5469CF85C9C}" type="slidenum">
              <a:rPr lang="es-ES" smtClean="0"/>
              <a:t>13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9869023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F06BE3-5DC2-2310-E94D-EF277E5C50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E1058BA1-09C5-D71C-D389-219585584A3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95A6A0E4-5BFB-AA99-AF30-D20579F25FD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2B8CC9D3-197C-FB7B-213C-E52622D0AE9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B3EF9B-7D46-4C26-BD59-E5469CF85C9C}" type="slidenum">
              <a:rPr lang="es-ES" smtClean="0"/>
              <a:t>14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6737335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0655E7-5068-26AA-4159-1E434C587F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10461C03-B746-DF76-475D-68645A1E52C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BABB14D6-BF6B-4B40-E837-49582C7295B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FE94521D-759C-EE1A-CF74-9E73664E666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B3EF9B-7D46-4C26-BD59-E5469CF85C9C}" type="slidenum">
              <a:rPr lang="es-ES" smtClean="0"/>
              <a:t>15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0842637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0B82A5-B2FC-45C2-33D0-A877F00FFE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FF36F3A2-A0C4-0732-A764-A9D6185F906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D81FE25B-F2F1-FA88-2A07-C1CEE72DBC7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7A77E6E1-E719-B841-2866-C30CB3ADB3E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B3EF9B-7D46-4C26-BD59-E5469CF85C9C}" type="slidenum">
              <a:rPr lang="es-ES" smtClean="0"/>
              <a:t>16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8119758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B3EF9B-7D46-4C26-BD59-E5469CF85C9C}" type="slidenum">
              <a:rPr lang="es-ES" smtClean="0"/>
              <a:t>17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3746257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51E43D-3F02-DAE3-23FB-9205726FBC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F2AC78F8-1ABF-5E11-B010-E0C9C8777E6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76F989A4-D850-1B61-7F78-1B38531C744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41BD050D-48EE-CB95-A8B2-283084DD7B0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B3EF9B-7D46-4C26-BD59-E5469CF85C9C}" type="slidenum">
              <a:rPr lang="es-ES" smtClean="0"/>
              <a:t>19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65638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editar el estilo de subtítulo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252A55-A54A-3D40-99BE-9A6ACEE29C09}" type="datetime1">
              <a:rPr lang="es-ES" smtClean="0"/>
              <a:t>1/4/25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1</a:t>
            </a: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702095-02B0-4289-B57D-7DCAB3B0272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216738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10313C-BE91-604C-A8B6-4ECB62689362}" type="datetime1">
              <a:rPr lang="es-ES" smtClean="0"/>
              <a:t>1/4/25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1</a:t>
            </a: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702095-02B0-4289-B57D-7DCAB3B0272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929786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E6A3D1-5F1A-D14E-A8D8-02A8DBB2872C}" type="datetime1">
              <a:rPr lang="es-ES" smtClean="0"/>
              <a:t>1/4/25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1</a:t>
            </a: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702095-02B0-4289-B57D-7DCAB3B0272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889007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591632-2C4C-134F-A9FD-8936CB72E94E}" type="datetime1">
              <a:rPr lang="es-ES" smtClean="0"/>
              <a:t>1/4/25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1</a:t>
            </a: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702095-02B0-4289-B57D-7DCAB3B0272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240829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E80818-6009-D64F-AE7C-2F21240A117F}" type="datetime1">
              <a:rPr lang="es-ES" smtClean="0"/>
              <a:t>1/4/25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1</a:t>
            </a: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702095-02B0-4289-B57D-7DCAB3B0272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022879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970DC0-6A1F-F144-BAF4-3244751A4562}" type="datetime1">
              <a:rPr lang="es-ES" smtClean="0"/>
              <a:t>1/4/25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1</a:t>
            </a: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702095-02B0-4289-B57D-7DCAB3B0272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635072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6A7FCB-6E0D-C046-B4A0-C3E7B6153970}" type="datetime1">
              <a:rPr lang="es-ES" smtClean="0"/>
              <a:t>1/4/25</a:t>
            </a:fld>
            <a:endParaRPr lang="es-ES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1</a:t>
            </a:r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702095-02B0-4289-B57D-7DCAB3B0272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207559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EB5928-F4A5-0D49-85AE-03EEB4DF273B}" type="datetime1">
              <a:rPr lang="es-ES" smtClean="0"/>
              <a:t>1/4/25</a:t>
            </a:fld>
            <a:endParaRPr lang="es-E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1</a:t>
            </a:r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702095-02B0-4289-B57D-7DCAB3B0272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336579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26DE56-DB38-5F47-8FD3-0B7BDE600F40}" type="datetime1">
              <a:rPr lang="es-ES" smtClean="0"/>
              <a:t>1/4/25</a:t>
            </a:fld>
            <a:endParaRPr lang="es-ES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1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702095-02B0-4289-B57D-7DCAB3B0272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622530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D784F9-B5AC-F64D-A067-66950DC947A9}" type="datetime1">
              <a:rPr lang="es-ES" smtClean="0"/>
              <a:t>1/4/25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1</a:t>
            </a: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702095-02B0-4289-B57D-7DCAB3B0272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726888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FAC899-AEFC-004C-89B9-3045A88FE445}" type="datetime1">
              <a:rPr lang="es-ES" smtClean="0"/>
              <a:t>1/4/25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1</a:t>
            </a: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702095-02B0-4289-B57D-7DCAB3B0272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493350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484993-5946-8A4F-9A75-2DED1CC5CF65}" type="datetime1">
              <a:rPr lang="es-ES" smtClean="0"/>
              <a:t>1/4/25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s-ES"/>
              <a:t>1</a:t>
            </a: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702095-02B0-4289-B57D-7DCAB3B0272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557212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0" r:id="rId1"/>
    <p:sldLayoutId id="2147483851" r:id="rId2"/>
    <p:sldLayoutId id="2147483852" r:id="rId3"/>
    <p:sldLayoutId id="2147483853" r:id="rId4"/>
    <p:sldLayoutId id="2147483854" r:id="rId5"/>
    <p:sldLayoutId id="2147483855" r:id="rId6"/>
    <p:sldLayoutId id="2147483856" r:id="rId7"/>
    <p:sldLayoutId id="2147483857" r:id="rId8"/>
    <p:sldLayoutId id="2147483858" r:id="rId9"/>
    <p:sldLayoutId id="2147483859" r:id="rId10"/>
    <p:sldLayoutId id="2147483860" r:id="rId11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3.png"/><Relationship Id="rId7" Type="http://schemas.openxmlformats.org/officeDocument/2006/relationships/image" Target="../media/image2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.jpeg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3.png"/><Relationship Id="rId3" Type="http://schemas.openxmlformats.org/officeDocument/2006/relationships/image" Target="../media/image2.png"/><Relationship Id="rId7" Type="http://schemas.openxmlformats.org/officeDocument/2006/relationships/image" Target="../media/image27.png"/><Relationship Id="rId12" Type="http://schemas.openxmlformats.org/officeDocument/2006/relationships/image" Target="../media/image3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11" Type="http://schemas.openxmlformats.org/officeDocument/2006/relationships/image" Target="../media/image31.png"/><Relationship Id="rId5" Type="http://schemas.openxmlformats.org/officeDocument/2006/relationships/image" Target="../media/image24.png"/><Relationship Id="rId10" Type="http://schemas.openxmlformats.org/officeDocument/2006/relationships/image" Target="../media/image30.png"/><Relationship Id="rId4" Type="http://schemas.openxmlformats.org/officeDocument/2006/relationships/image" Target="../media/image3.png"/><Relationship Id="rId9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9.png"/><Relationship Id="rId3" Type="http://schemas.openxmlformats.org/officeDocument/2006/relationships/image" Target="../media/image2.png"/><Relationship Id="rId7" Type="http://schemas.openxmlformats.org/officeDocument/2006/relationships/image" Target="../media/image330.png"/><Relationship Id="rId12" Type="http://schemas.openxmlformats.org/officeDocument/2006/relationships/image" Target="../media/image3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0.png"/><Relationship Id="rId11" Type="http://schemas.openxmlformats.org/officeDocument/2006/relationships/image" Target="../media/image37.png"/><Relationship Id="rId5" Type="http://schemas.openxmlformats.org/officeDocument/2006/relationships/image" Target="../media/image310.png"/><Relationship Id="rId10" Type="http://schemas.openxmlformats.org/officeDocument/2006/relationships/image" Target="../media/image36.png"/><Relationship Id="rId4" Type="http://schemas.openxmlformats.org/officeDocument/2006/relationships/image" Target="../media/image3.png"/><Relationship Id="rId9" Type="http://schemas.openxmlformats.org/officeDocument/2006/relationships/image" Target="../media/image3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.jpeg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0.png"/><Relationship Id="rId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2.pn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3.png"/><Relationship Id="rId9" Type="http://schemas.openxmlformats.org/officeDocument/2006/relationships/image" Target="../media/image48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9.png"/><Relationship Id="rId4" Type="http://schemas.openxmlformats.org/officeDocument/2006/relationships/image" Target="../media/image2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0.png"/><Relationship Id="rId5" Type="http://schemas.openxmlformats.org/officeDocument/2006/relationships/image" Target="../media/image51.png"/><Relationship Id="rId4" Type="http://schemas.openxmlformats.org/officeDocument/2006/relationships/image" Target="../media/image3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.jpeg"/><Relationship Id="rId4" Type="http://schemas.openxmlformats.org/officeDocument/2006/relationships/image" Target="../media/image3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3.png"/><Relationship Id="rId7" Type="http://schemas.openxmlformats.org/officeDocument/2006/relationships/image" Target="../media/image5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5.png"/><Relationship Id="rId11" Type="http://schemas.openxmlformats.org/officeDocument/2006/relationships/image" Target="../media/image59.png"/><Relationship Id="rId5" Type="http://schemas.openxmlformats.org/officeDocument/2006/relationships/image" Target="../media/image52.png"/><Relationship Id="rId10" Type="http://schemas.openxmlformats.org/officeDocument/2006/relationships/image" Target="../media/image58.png"/><Relationship Id="rId4" Type="http://schemas.openxmlformats.org/officeDocument/2006/relationships/image" Target="../media/image53.png"/><Relationship Id="rId9" Type="http://schemas.openxmlformats.org/officeDocument/2006/relationships/image" Target="../media/image5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.jpeg"/><Relationship Id="rId4" Type="http://schemas.openxmlformats.org/officeDocument/2006/relationships/image" Target="../media/image3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3.png"/><Relationship Id="rId7" Type="http://schemas.openxmlformats.org/officeDocument/2006/relationships/image" Target="../media/image6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2.jpeg"/><Relationship Id="rId5" Type="http://schemas.openxmlformats.org/officeDocument/2006/relationships/image" Target="../media/image57.png"/><Relationship Id="rId4" Type="http://schemas.openxmlformats.org/officeDocument/2006/relationships/image" Target="../media/image54.png"/><Relationship Id="rId9" Type="http://schemas.openxmlformats.org/officeDocument/2006/relationships/image" Target="../media/image6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jpeg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image" Target="../media/image3.png"/><Relationship Id="rId7" Type="http://schemas.openxmlformats.org/officeDocument/2006/relationships/image" Target="../media/image7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8.png"/><Relationship Id="rId11" Type="http://schemas.openxmlformats.org/officeDocument/2006/relationships/image" Target="../media/image74.png"/><Relationship Id="rId5" Type="http://schemas.openxmlformats.org/officeDocument/2006/relationships/image" Target="../media/image69.png"/><Relationship Id="rId10" Type="http://schemas.openxmlformats.org/officeDocument/2006/relationships/image" Target="../media/image73.png"/><Relationship Id="rId4" Type="http://schemas.openxmlformats.org/officeDocument/2006/relationships/image" Target="../media/image67.png"/><Relationship Id="rId9" Type="http://schemas.openxmlformats.org/officeDocument/2006/relationships/image" Target="../media/image7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7.png"/><Relationship Id="rId4" Type="http://schemas.openxmlformats.org/officeDocument/2006/relationships/image" Target="../media/image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7.png"/><Relationship Id="rId4" Type="http://schemas.openxmlformats.org/officeDocument/2006/relationships/image" Target="../media/image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6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.jpeg"/><Relationship Id="rId4" Type="http://schemas.openxmlformats.org/officeDocument/2006/relationships/image" Target="../media/image3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0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1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jpeg"/><Relationship Id="rId5" Type="http://schemas.openxmlformats.org/officeDocument/2006/relationships/image" Target="../media/image11.jpe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n 12">
            <a:extLst>
              <a:ext uri="{FF2B5EF4-FFF2-40B4-BE49-F238E27FC236}">
                <a16:creationId xmlns:a16="http://schemas.microsoft.com/office/drawing/2014/main" id="{884AC680-B7C7-484F-8BCA-C422B43649F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2012"/>
          <a:stretch/>
        </p:blipFill>
        <p:spPr>
          <a:xfrm>
            <a:off x="515814" y="0"/>
            <a:ext cx="11770894" cy="6858000"/>
          </a:xfrm>
          <a:prstGeom prst="rect">
            <a:avLst/>
          </a:prstGeom>
        </p:spPr>
      </p:pic>
      <p:sp>
        <p:nvSpPr>
          <p:cNvPr id="14" name="Rectángulo 13">
            <a:extLst>
              <a:ext uri="{FF2B5EF4-FFF2-40B4-BE49-F238E27FC236}">
                <a16:creationId xmlns:a16="http://schemas.microsoft.com/office/drawing/2014/main" id="{11ECE7C7-2ABA-4128-AA47-1F8D16166FC7}"/>
              </a:ext>
            </a:extLst>
          </p:cNvPr>
          <p:cNvSpPr/>
          <p:nvPr/>
        </p:nvSpPr>
        <p:spPr>
          <a:xfrm>
            <a:off x="515814" y="0"/>
            <a:ext cx="11770894" cy="6858000"/>
          </a:xfrm>
          <a:prstGeom prst="rect">
            <a:avLst/>
          </a:prstGeom>
          <a:solidFill>
            <a:schemeClr val="bg1">
              <a:lumMod val="75000"/>
              <a:alpha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999969" y="1662542"/>
            <a:ext cx="10568354" cy="1655762"/>
          </a:xfrm>
        </p:spPr>
        <p:txBody>
          <a:bodyPr>
            <a:normAutofit/>
          </a:bodyPr>
          <a:lstStyle/>
          <a:p>
            <a:r>
              <a:rPr lang="es-ES" sz="2800" dirty="0" err="1">
                <a:latin typeface="Bahnschrift" panose="020B0502040204020203" pitchFamily="34" charset="0"/>
              </a:rPr>
              <a:t>Modélisation</a:t>
            </a:r>
            <a:r>
              <a:rPr lang="es-ES" sz="2800" dirty="0">
                <a:latin typeface="Bahnschrift" panose="020B0502040204020203" pitchFamily="34" charset="0"/>
              </a:rPr>
              <a:t> des </a:t>
            </a:r>
            <a:r>
              <a:rPr lang="es-ES" sz="2800" dirty="0" err="1">
                <a:latin typeface="Bahnschrift" panose="020B0502040204020203" pitchFamily="34" charset="0"/>
              </a:rPr>
              <a:t>événements</a:t>
            </a:r>
            <a:r>
              <a:rPr lang="es-ES" sz="2800" dirty="0">
                <a:latin typeface="Bahnschrift" panose="020B0502040204020203" pitchFamily="34" charset="0"/>
              </a:rPr>
              <a:t> </a:t>
            </a:r>
            <a:r>
              <a:rPr lang="es-ES" sz="2800" dirty="0" err="1">
                <a:latin typeface="Bahnschrift" panose="020B0502040204020203" pitchFamily="34" charset="0"/>
              </a:rPr>
              <a:t>extrêmes</a:t>
            </a:r>
            <a:r>
              <a:rPr lang="es-ES" sz="2800" dirty="0">
                <a:latin typeface="Bahnschrift" panose="020B0502040204020203" pitchFamily="34" charset="0"/>
              </a:rPr>
              <a:t> </a:t>
            </a:r>
            <a:r>
              <a:rPr lang="es-ES" sz="2800" dirty="0" err="1">
                <a:latin typeface="Bahnschrift" panose="020B0502040204020203" pitchFamily="34" charset="0"/>
              </a:rPr>
              <a:t>spatio-temporels</a:t>
            </a:r>
            <a:r>
              <a:rPr lang="es-ES" sz="2800" dirty="0">
                <a:latin typeface="Bahnschrift" panose="020B0502040204020203" pitchFamily="34" charset="0"/>
              </a:rPr>
              <a:t> </a:t>
            </a:r>
            <a:r>
              <a:rPr lang="es-ES" sz="2800" dirty="0" err="1">
                <a:latin typeface="Bahnschrift" panose="020B0502040204020203" pitchFamily="34" charset="0"/>
              </a:rPr>
              <a:t>pour</a:t>
            </a:r>
            <a:r>
              <a:rPr lang="es-ES" sz="2800" dirty="0">
                <a:latin typeface="Bahnschrift" panose="020B0502040204020203" pitchFamily="34" charset="0"/>
              </a:rPr>
              <a:t> des </a:t>
            </a:r>
            <a:r>
              <a:rPr lang="es-ES" sz="2800" dirty="0" err="1">
                <a:latin typeface="Bahnschrift" panose="020B0502040204020203" pitchFamily="34" charset="0"/>
              </a:rPr>
              <a:t>études</a:t>
            </a:r>
            <a:r>
              <a:rPr lang="es-ES" sz="2800" dirty="0">
                <a:latin typeface="Bahnschrift" panose="020B0502040204020203" pitchFamily="34" charset="0"/>
              </a:rPr>
              <a:t> de </a:t>
            </a:r>
            <a:r>
              <a:rPr lang="es-ES" sz="2800" dirty="0" err="1">
                <a:latin typeface="Bahnschrift" panose="020B0502040204020203" pitchFamily="34" charset="0"/>
              </a:rPr>
              <a:t>submersion</a:t>
            </a:r>
            <a:r>
              <a:rPr lang="es-ES" sz="2800" dirty="0">
                <a:latin typeface="Bahnschrift" panose="020B0502040204020203" pitchFamily="34" charset="0"/>
              </a:rPr>
              <a:t> marine</a:t>
            </a:r>
          </a:p>
        </p:txBody>
      </p:sp>
      <p:sp>
        <p:nvSpPr>
          <p:cNvPr id="5" name="Rectángulo 4"/>
          <p:cNvSpPr/>
          <p:nvPr/>
        </p:nvSpPr>
        <p:spPr>
          <a:xfrm>
            <a:off x="-1" y="0"/>
            <a:ext cx="515815" cy="685800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8" name="Conector recto 7"/>
          <p:cNvCxnSpPr/>
          <p:nvPr/>
        </p:nvCxnSpPr>
        <p:spPr>
          <a:xfrm>
            <a:off x="999969" y="1532261"/>
            <a:ext cx="10568354" cy="46892"/>
          </a:xfrm>
          <a:prstGeom prst="line">
            <a:avLst/>
          </a:prstGeom>
          <a:ln w="3810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ector recto 9"/>
          <p:cNvCxnSpPr/>
          <p:nvPr/>
        </p:nvCxnSpPr>
        <p:spPr>
          <a:xfrm>
            <a:off x="999969" y="2490423"/>
            <a:ext cx="10568354" cy="46892"/>
          </a:xfrm>
          <a:prstGeom prst="line">
            <a:avLst/>
          </a:prstGeom>
          <a:ln w="3810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CuadroTexto 5">
            <a:extLst>
              <a:ext uri="{FF2B5EF4-FFF2-40B4-BE49-F238E27FC236}">
                <a16:creationId xmlns:a16="http://schemas.microsoft.com/office/drawing/2014/main" id="{E5F846C5-9A10-483A-BE4E-A9E4488EC3F7}"/>
              </a:ext>
            </a:extLst>
          </p:cNvPr>
          <p:cNvSpPr txBox="1"/>
          <p:nvPr/>
        </p:nvSpPr>
        <p:spPr>
          <a:xfrm>
            <a:off x="333581" y="3242138"/>
            <a:ext cx="117708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400" spc="200">
                <a:latin typeface="Bahnschrift" panose="020B0502040204020203" pitchFamily="34" charset="0"/>
                <a:ea typeface="Franklin Gothic Book" charset="0"/>
                <a:cs typeface="Franklin Gothic Book" charset="0"/>
              </a:rPr>
              <a:t>Data Science </a:t>
            </a:r>
            <a:r>
              <a:rPr lang="es-ES_tradnl" sz="2400" spc="200" err="1">
                <a:latin typeface="Bahnschrift" panose="020B0502040204020203" pitchFamily="34" charset="0"/>
                <a:ea typeface="Franklin Gothic Book" charset="0"/>
                <a:cs typeface="Franklin Gothic Book" charset="0"/>
              </a:rPr>
              <a:t>pour</a:t>
            </a:r>
            <a:r>
              <a:rPr lang="es-ES_tradnl" sz="2400" spc="200">
                <a:latin typeface="Bahnschrift" panose="020B0502040204020203" pitchFamily="34" charset="0"/>
                <a:ea typeface="Franklin Gothic Book" charset="0"/>
                <a:cs typeface="Franklin Gothic Book" charset="0"/>
              </a:rPr>
              <a:t> les Risques </a:t>
            </a:r>
            <a:r>
              <a:rPr lang="es-ES_tradnl" sz="2400" spc="200" err="1">
                <a:latin typeface="Bahnschrift" panose="020B0502040204020203" pitchFamily="34" charset="0"/>
                <a:ea typeface="Franklin Gothic Book" charset="0"/>
                <a:cs typeface="Franklin Gothic Book" charset="0"/>
              </a:rPr>
              <a:t>Hydroclimatiques</a:t>
            </a:r>
            <a:r>
              <a:rPr lang="es-ES_tradnl" sz="2400" spc="200">
                <a:latin typeface="Bahnschrift" panose="020B0502040204020203" pitchFamily="34" charset="0"/>
                <a:ea typeface="Franklin Gothic Book" charset="0"/>
                <a:cs typeface="Franklin Gothic Book" charset="0"/>
              </a:rPr>
              <a:t> et </a:t>
            </a:r>
            <a:r>
              <a:rPr lang="es-ES_tradnl" sz="2400" spc="200" err="1">
                <a:latin typeface="Bahnschrift" panose="020B0502040204020203" pitchFamily="34" charset="0"/>
                <a:ea typeface="Franklin Gothic Book" charset="0"/>
                <a:cs typeface="Franklin Gothic Book" charset="0"/>
              </a:rPr>
              <a:t>Côtièrs</a:t>
            </a:r>
            <a:endParaRPr lang="es-ES_tradnl" sz="2400" spc="200" baseline="30000">
              <a:latin typeface="Bahnschrift" panose="020B0502040204020203" pitchFamily="34" charset="0"/>
              <a:ea typeface="Franklin Gothic Book" charset="0"/>
              <a:cs typeface="Franklin Gothic Book" charset="0"/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0324409F-16F9-484E-8EA3-E081FA6D220B}"/>
              </a:ext>
            </a:extLst>
          </p:cNvPr>
          <p:cNvSpPr txBox="1"/>
          <p:nvPr/>
        </p:nvSpPr>
        <p:spPr>
          <a:xfrm>
            <a:off x="210553" y="4214937"/>
            <a:ext cx="117708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pc="200" dirty="0" err="1">
                <a:latin typeface="Bahnschrift" panose="020B0502040204020203" pitchFamily="34" charset="0"/>
                <a:ea typeface="Franklin Gothic Book" charset="0"/>
                <a:cs typeface="Franklin Gothic Book" charset="0"/>
              </a:rPr>
              <a:t>Roscoff</a:t>
            </a:r>
            <a:r>
              <a:rPr lang="es-ES_tradnl" spc="200" dirty="0">
                <a:latin typeface="Bahnschrift" panose="020B0502040204020203" pitchFamily="34" charset="0"/>
                <a:ea typeface="Franklin Gothic Book" charset="0"/>
                <a:cs typeface="Franklin Gothic Book" charset="0"/>
              </a:rPr>
              <a:t>, 1 </a:t>
            </a:r>
            <a:r>
              <a:rPr lang="es-ES_tradnl" spc="200" dirty="0" err="1">
                <a:latin typeface="Bahnschrift" panose="020B0502040204020203" pitchFamily="34" charset="0"/>
                <a:ea typeface="Franklin Gothic Book" charset="0"/>
                <a:cs typeface="Franklin Gothic Book" charset="0"/>
              </a:rPr>
              <a:t>Avril</a:t>
            </a:r>
            <a:r>
              <a:rPr lang="es-ES_tradnl" spc="200" dirty="0">
                <a:latin typeface="Bahnschrift" panose="020B0502040204020203" pitchFamily="34" charset="0"/>
                <a:ea typeface="Franklin Gothic Book" charset="0"/>
                <a:cs typeface="Franklin Gothic Book" charset="0"/>
              </a:rPr>
              <a:t> 2025</a:t>
            </a:r>
            <a:endParaRPr lang="es-ES_tradnl" spc="200" baseline="30000" dirty="0">
              <a:latin typeface="Bahnschrift" panose="020B0502040204020203" pitchFamily="34" charset="0"/>
              <a:ea typeface="Franklin Gothic Book" charset="0"/>
              <a:cs typeface="Franklin Gothic Book" charset="0"/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B36735D3-3749-4856-9E24-DD4A344975B4}"/>
              </a:ext>
            </a:extLst>
          </p:cNvPr>
          <p:cNvSpPr txBox="1"/>
          <p:nvPr/>
        </p:nvSpPr>
        <p:spPr>
          <a:xfrm>
            <a:off x="468460" y="5095404"/>
            <a:ext cx="1177089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spc="200" dirty="0">
                <a:latin typeface="Bahnschrift" panose="020B0502040204020203" pitchFamily="34" charset="0"/>
                <a:ea typeface="Franklin Gothic Book" charset="0"/>
                <a:cs typeface="Franklin Gothic Book" charset="0"/>
              </a:rPr>
              <a:t>Moisés Álvarez-Cuesta</a:t>
            </a:r>
            <a:r>
              <a:rPr lang="fr-FR" sz="1600" spc="200" baseline="30000" dirty="0">
                <a:latin typeface="Bahnschrift" panose="020B0502040204020203" pitchFamily="34" charset="0"/>
                <a:ea typeface="Franklin Gothic Book" charset="0"/>
                <a:cs typeface="Franklin Gothic Book" charset="0"/>
              </a:rPr>
              <a:t>1,2</a:t>
            </a:r>
            <a:r>
              <a:rPr lang="fr-FR" sz="1600" spc="200" dirty="0">
                <a:latin typeface="Bahnschrift" panose="020B0502040204020203" pitchFamily="34" charset="0"/>
                <a:ea typeface="Franklin Gothic Book" charset="0"/>
                <a:cs typeface="Franklin Gothic Book" charset="0"/>
              </a:rPr>
              <a:t>, Jérémy Rohmer</a:t>
            </a:r>
            <a:r>
              <a:rPr lang="fr-FR" sz="1600" spc="200" baseline="30000" dirty="0">
                <a:latin typeface="Bahnschrift" panose="020B0502040204020203" pitchFamily="34" charset="0"/>
                <a:ea typeface="Franklin Gothic Book" charset="0"/>
                <a:cs typeface="Franklin Gothic Book" charset="0"/>
              </a:rPr>
              <a:t>2</a:t>
            </a:r>
            <a:r>
              <a:rPr lang="fr-FR" sz="1600" spc="200" dirty="0">
                <a:latin typeface="Bahnschrift" panose="020B0502040204020203" pitchFamily="34" charset="0"/>
                <a:ea typeface="Franklin Gothic Book" charset="0"/>
                <a:cs typeface="Franklin Gothic Book" charset="0"/>
              </a:rPr>
              <a:t>, Alexandra Toimil</a:t>
            </a:r>
            <a:r>
              <a:rPr lang="fr-FR" sz="1600" spc="200" baseline="30000" dirty="0">
                <a:latin typeface="Bahnschrift" panose="020B0502040204020203" pitchFamily="34" charset="0"/>
                <a:ea typeface="Franklin Gothic Book" charset="0"/>
                <a:cs typeface="Franklin Gothic Book" charset="0"/>
              </a:rPr>
              <a:t>1</a:t>
            </a:r>
            <a:r>
              <a:rPr lang="fr-FR" sz="1600" spc="200" dirty="0">
                <a:latin typeface="Bahnschrift" panose="020B0502040204020203" pitchFamily="34" charset="0"/>
                <a:ea typeface="Franklin Gothic Book" charset="0"/>
                <a:cs typeface="Franklin Gothic Book" charset="0"/>
              </a:rPr>
              <a:t>, </a:t>
            </a:r>
            <a:r>
              <a:rPr lang="fr-FR" sz="1600" spc="200" dirty="0" err="1">
                <a:latin typeface="Bahnschrift" panose="020B0502040204020203" pitchFamily="34" charset="0"/>
                <a:ea typeface="Franklin Gothic Book" charset="0"/>
                <a:cs typeface="Franklin Gothic Book" charset="0"/>
              </a:rPr>
              <a:t>Iñigo</a:t>
            </a:r>
            <a:r>
              <a:rPr lang="fr-FR" sz="1600" spc="200" dirty="0">
                <a:latin typeface="Bahnschrift" panose="020B0502040204020203" pitchFamily="34" charset="0"/>
                <a:ea typeface="Franklin Gothic Book" charset="0"/>
                <a:cs typeface="Franklin Gothic Book" charset="0"/>
              </a:rPr>
              <a:t> J. Losada</a:t>
            </a:r>
            <a:r>
              <a:rPr lang="fr-FR" sz="1600" spc="200" baseline="30000" dirty="0">
                <a:latin typeface="Bahnschrift" panose="020B0502040204020203" pitchFamily="34" charset="0"/>
                <a:ea typeface="Franklin Gothic Book" charset="0"/>
                <a:cs typeface="Franklin Gothic Book" charset="0"/>
              </a:rPr>
              <a:t>1</a:t>
            </a:r>
            <a:r>
              <a:rPr lang="fr-FR" sz="1600" spc="200" dirty="0">
                <a:latin typeface="Bahnschrift" panose="020B0502040204020203" pitchFamily="34" charset="0"/>
                <a:ea typeface="Franklin Gothic Book" charset="0"/>
                <a:cs typeface="Franklin Gothic Book" charset="0"/>
              </a:rPr>
              <a:t>, </a:t>
            </a:r>
            <a:r>
              <a:rPr lang="fr-FR" sz="1600" spc="200" dirty="0" err="1">
                <a:latin typeface="Bahnschrift" panose="020B0502040204020203" pitchFamily="34" charset="0"/>
                <a:ea typeface="Franklin Gothic Book" charset="0"/>
                <a:cs typeface="Franklin Gothic Book" charset="0"/>
              </a:rPr>
              <a:t>Gonéri</a:t>
            </a:r>
            <a:r>
              <a:rPr lang="fr-FR" sz="1600" spc="200" dirty="0">
                <a:latin typeface="Bahnschrift" panose="020B0502040204020203" pitchFamily="34" charset="0"/>
                <a:ea typeface="Franklin Gothic Book" charset="0"/>
                <a:cs typeface="Franklin Gothic Book" charset="0"/>
              </a:rPr>
              <a:t> Le Cozannet</a:t>
            </a:r>
            <a:r>
              <a:rPr lang="fr-FR" sz="1600" spc="200" baseline="30000" dirty="0">
                <a:latin typeface="Bahnschrift" panose="020B0502040204020203" pitchFamily="34" charset="0"/>
                <a:ea typeface="Franklin Gothic Book" charset="0"/>
                <a:cs typeface="Franklin Gothic Book" charset="0"/>
              </a:rPr>
              <a:t>2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B7C07F22-0A19-49DE-A66E-A8E1D538FEB8}"/>
              </a:ext>
            </a:extLst>
          </p:cNvPr>
          <p:cNvSpPr txBox="1"/>
          <p:nvPr/>
        </p:nvSpPr>
        <p:spPr>
          <a:xfrm>
            <a:off x="4303078" y="5585013"/>
            <a:ext cx="117708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1400" spc="200">
                <a:latin typeface="Bahnschrift" panose="020B0502040204020203" pitchFamily="34" charset="0"/>
                <a:ea typeface="Franklin Gothic Book" charset="0"/>
                <a:cs typeface="Franklin Gothic Book" charset="0"/>
              </a:rPr>
              <a:t>1-IHCantabria, Santander, </a:t>
            </a:r>
            <a:r>
              <a:rPr lang="es-ES_tradnl" sz="1400" spc="200" err="1">
                <a:latin typeface="Bahnschrift" panose="020B0502040204020203" pitchFamily="34" charset="0"/>
                <a:ea typeface="Franklin Gothic Book" charset="0"/>
                <a:cs typeface="Franklin Gothic Book" charset="0"/>
              </a:rPr>
              <a:t>Espagne</a:t>
            </a:r>
            <a:endParaRPr lang="es-ES_tradnl" sz="1400" spc="200">
              <a:latin typeface="Bahnschrift" panose="020B0502040204020203" pitchFamily="34" charset="0"/>
              <a:ea typeface="Franklin Gothic Book" charset="0"/>
              <a:cs typeface="Franklin Gothic Book" charset="0"/>
            </a:endParaRPr>
          </a:p>
          <a:p>
            <a:r>
              <a:rPr lang="es-ES_tradnl" sz="1400" spc="200">
                <a:latin typeface="Bahnschrift" panose="020B0502040204020203" pitchFamily="34" charset="0"/>
                <a:ea typeface="Franklin Gothic Book" charset="0"/>
                <a:cs typeface="Franklin Gothic Book" charset="0"/>
              </a:rPr>
              <a:t>2-BRGM, </a:t>
            </a:r>
            <a:r>
              <a:rPr lang="es-ES_tradnl" sz="1400" spc="200" err="1">
                <a:latin typeface="Bahnschrift" panose="020B0502040204020203" pitchFamily="34" charset="0"/>
                <a:ea typeface="Franklin Gothic Book" charset="0"/>
                <a:cs typeface="Franklin Gothic Book" charset="0"/>
              </a:rPr>
              <a:t>Orléans</a:t>
            </a:r>
            <a:r>
              <a:rPr lang="es-ES_tradnl" sz="1400" spc="200">
                <a:latin typeface="Bahnschrift" panose="020B0502040204020203" pitchFamily="34" charset="0"/>
                <a:ea typeface="Franklin Gothic Book" charset="0"/>
                <a:cs typeface="Franklin Gothic Book" charset="0"/>
              </a:rPr>
              <a:t>, France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90B5DF4F-B35C-4536-ABFA-802A6A9A3643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0035334" y="140660"/>
            <a:ext cx="1946113" cy="803912"/>
          </a:xfrm>
          <a:prstGeom prst="rect">
            <a:avLst/>
          </a:prstGeom>
        </p:spPr>
      </p:pic>
      <p:pic>
        <p:nvPicPr>
          <p:cNvPr id="12" name="Picture 2" descr="Fichier:Logo BRGM.svg — Wikipédia">
            <a:extLst>
              <a:ext uri="{FF2B5EF4-FFF2-40B4-BE49-F238E27FC236}">
                <a16:creationId xmlns:a16="http://schemas.microsoft.com/office/drawing/2014/main" id="{966FA361-7C47-45BE-8777-9B82EF1C7A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3229" y="84955"/>
            <a:ext cx="2418362" cy="936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A704B102-38A1-AC3B-2602-9692DE84E8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69038319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1AD9B1-970B-BBDE-D04A-D8EB8B2457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Rectángulo 55">
            <a:extLst>
              <a:ext uri="{FF2B5EF4-FFF2-40B4-BE49-F238E27FC236}">
                <a16:creationId xmlns:a16="http://schemas.microsoft.com/office/drawing/2014/main" id="{30102583-AC6A-693A-DAE8-972030CDC5FC}"/>
              </a:ext>
            </a:extLst>
          </p:cNvPr>
          <p:cNvSpPr/>
          <p:nvPr/>
        </p:nvSpPr>
        <p:spPr>
          <a:xfrm>
            <a:off x="2750217" y="2827306"/>
            <a:ext cx="7031374" cy="1234702"/>
          </a:xfrm>
          <a:prstGeom prst="rect">
            <a:avLst/>
          </a:prstGeom>
          <a:solidFill>
            <a:schemeClr val="accent1">
              <a:lumMod val="60000"/>
              <a:lumOff val="40000"/>
              <a:alpha val="69804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800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FD6242CB-BA75-5F85-557F-E1ED9360057E}"/>
              </a:ext>
            </a:extLst>
          </p:cNvPr>
          <p:cNvSpPr/>
          <p:nvPr/>
        </p:nvSpPr>
        <p:spPr>
          <a:xfrm>
            <a:off x="-1" y="0"/>
            <a:ext cx="515815" cy="685800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592142E5-9C38-14FC-0674-C48D3E54C380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0035334" y="140660"/>
            <a:ext cx="1946113" cy="803912"/>
          </a:xfrm>
          <a:prstGeom prst="rect">
            <a:avLst/>
          </a:prstGeom>
        </p:spPr>
      </p:pic>
      <p:pic>
        <p:nvPicPr>
          <p:cNvPr id="12" name="Picture 2" descr="Fichier:Logo BRGM.svg — Wikipédia">
            <a:extLst>
              <a:ext uri="{FF2B5EF4-FFF2-40B4-BE49-F238E27FC236}">
                <a16:creationId xmlns:a16="http://schemas.microsoft.com/office/drawing/2014/main" id="{F64AF284-300F-D708-4707-7450C273D8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3229" y="84955"/>
            <a:ext cx="2418362" cy="936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A31864F6-6E0F-A0AF-8FE1-20BB7DD1ACC8}"/>
              </a:ext>
            </a:extLst>
          </p:cNvPr>
          <p:cNvSpPr txBox="1"/>
          <p:nvPr/>
        </p:nvSpPr>
        <p:spPr>
          <a:xfrm rot="16200000">
            <a:off x="-521270" y="691288"/>
            <a:ext cx="15276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>
                <a:solidFill>
                  <a:schemeClr val="bg1"/>
                </a:solidFill>
              </a:rPr>
              <a:t>Introduction </a:t>
            </a:r>
          </a:p>
        </p:txBody>
      </p:sp>
      <p:pic>
        <p:nvPicPr>
          <p:cNvPr id="40" name="Picture 5" descr="E:\Seminarios\EGU2015\Esquema.png">
            <a:extLst>
              <a:ext uri="{FF2B5EF4-FFF2-40B4-BE49-F238E27FC236}">
                <a16:creationId xmlns:a16="http://schemas.microsoft.com/office/drawing/2014/main" id="{56B8748C-C1D8-3598-F361-EDF2D064B9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803" y="608188"/>
            <a:ext cx="4324870" cy="19249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1" name="Grupo 40">
            <a:extLst>
              <a:ext uri="{FF2B5EF4-FFF2-40B4-BE49-F238E27FC236}">
                <a16:creationId xmlns:a16="http://schemas.microsoft.com/office/drawing/2014/main" id="{93F0C1B1-5715-5FC1-9017-402D92B2373B}"/>
              </a:ext>
            </a:extLst>
          </p:cNvPr>
          <p:cNvGrpSpPr/>
          <p:nvPr/>
        </p:nvGrpSpPr>
        <p:grpSpPr>
          <a:xfrm>
            <a:off x="5093212" y="1257417"/>
            <a:ext cx="464012" cy="400110"/>
            <a:chOff x="4412027" y="1188531"/>
            <a:chExt cx="464012" cy="400110"/>
          </a:xfrm>
        </p:grpSpPr>
        <p:sp>
          <p:nvSpPr>
            <p:cNvPr id="46" name="Cerrar llave 45">
              <a:extLst>
                <a:ext uri="{FF2B5EF4-FFF2-40B4-BE49-F238E27FC236}">
                  <a16:creationId xmlns:a16="http://schemas.microsoft.com/office/drawing/2014/main" id="{BB851FCF-23BC-A39F-7432-7A6DC5C0A078}"/>
                </a:ext>
              </a:extLst>
            </p:cNvPr>
            <p:cNvSpPr/>
            <p:nvPr/>
          </p:nvSpPr>
          <p:spPr>
            <a:xfrm>
              <a:off x="4412027" y="1188531"/>
              <a:ext cx="182880" cy="400110"/>
            </a:xfrm>
            <a:prstGeom prst="rightBrace">
              <a:avLst>
                <a:gd name="adj1" fmla="val 44387"/>
                <a:gd name="adj2" fmla="val 50000"/>
              </a:avLst>
            </a:prstGeom>
            <a:noFill/>
            <a:ln w="57150">
              <a:solidFill>
                <a:srgbClr val="2C437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3600">
                <a:latin typeface="Open Sans"/>
              </a:endParaRPr>
            </a:p>
          </p:txBody>
        </p:sp>
        <p:sp>
          <p:nvSpPr>
            <p:cNvPr id="47" name="Rectángulo 46">
              <a:extLst>
                <a:ext uri="{FF2B5EF4-FFF2-40B4-BE49-F238E27FC236}">
                  <a16:creationId xmlns:a16="http://schemas.microsoft.com/office/drawing/2014/main" id="{5B7BAA0A-7D71-2843-EF15-8292773A218E}"/>
                </a:ext>
              </a:extLst>
            </p:cNvPr>
            <p:cNvSpPr/>
            <p:nvPr/>
          </p:nvSpPr>
          <p:spPr>
            <a:xfrm>
              <a:off x="4693160" y="1331411"/>
              <a:ext cx="182879" cy="11263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solidFill>
                  <a:schemeClr val="tx1"/>
                </a:solidFill>
                <a:latin typeface="Open Sans"/>
              </a:endParaRPr>
            </a:p>
          </p:txBody>
        </p:sp>
      </p:grpSp>
      <p:sp>
        <p:nvSpPr>
          <p:cNvPr id="42" name="Cerrar llave 41">
            <a:extLst>
              <a:ext uri="{FF2B5EF4-FFF2-40B4-BE49-F238E27FC236}">
                <a16:creationId xmlns:a16="http://schemas.microsoft.com/office/drawing/2014/main" id="{C185E109-BB81-213B-8B5C-BE94ADA08DDE}"/>
              </a:ext>
            </a:extLst>
          </p:cNvPr>
          <p:cNvSpPr/>
          <p:nvPr/>
        </p:nvSpPr>
        <p:spPr>
          <a:xfrm>
            <a:off x="5093212" y="1657527"/>
            <a:ext cx="88387" cy="545488"/>
          </a:xfrm>
          <a:prstGeom prst="rightBrace">
            <a:avLst>
              <a:gd name="adj1" fmla="val 63287"/>
              <a:gd name="adj2" fmla="val 66738"/>
            </a:avLst>
          </a:prstGeom>
          <a:noFill/>
          <a:ln w="57150">
            <a:solidFill>
              <a:srgbClr val="2C437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3600">
              <a:latin typeface="Open Sans"/>
            </a:endParaRPr>
          </a:p>
        </p:txBody>
      </p:sp>
      <p:sp>
        <p:nvSpPr>
          <p:cNvPr id="43" name="Rectángulo 42">
            <a:extLst>
              <a:ext uri="{FF2B5EF4-FFF2-40B4-BE49-F238E27FC236}">
                <a16:creationId xmlns:a16="http://schemas.microsoft.com/office/drawing/2014/main" id="{D4309E09-8333-9177-02C9-12B8ECBF2EAC}"/>
              </a:ext>
            </a:extLst>
          </p:cNvPr>
          <p:cNvSpPr/>
          <p:nvPr/>
        </p:nvSpPr>
        <p:spPr>
          <a:xfrm>
            <a:off x="5374344" y="2159089"/>
            <a:ext cx="182880" cy="1126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>
              <a:solidFill>
                <a:schemeClr val="tx1"/>
              </a:solidFill>
              <a:latin typeface="Open Sans"/>
            </a:endParaRPr>
          </a:p>
        </p:txBody>
      </p:sp>
      <p:sp>
        <p:nvSpPr>
          <p:cNvPr id="44" name="13 CuadroTexto">
            <a:extLst>
              <a:ext uri="{FF2B5EF4-FFF2-40B4-BE49-F238E27FC236}">
                <a16:creationId xmlns:a16="http://schemas.microsoft.com/office/drawing/2014/main" id="{A932D3D0-DA4D-ABF2-055D-3955A4671445}"/>
              </a:ext>
            </a:extLst>
          </p:cNvPr>
          <p:cNvSpPr txBox="1"/>
          <p:nvPr/>
        </p:nvSpPr>
        <p:spPr>
          <a:xfrm>
            <a:off x="5478253" y="1751083"/>
            <a:ext cx="600668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>
                <a:solidFill>
                  <a:schemeClr val="tx2"/>
                </a:solidFill>
                <a:latin typeface="Calibri" panose="020F0502020204030204" pitchFamily="34" charset="0"/>
                <a:ea typeface="ＭＳ Ｐゴシック" pitchFamily="34" charset="-128"/>
                <a:cs typeface="Calibri" panose="020F0502020204030204" pitchFamily="34" charset="0"/>
              </a:rPr>
              <a:t>Niveau</a:t>
            </a:r>
            <a:r>
              <a:rPr lang="en-US" dirty="0">
                <a:solidFill>
                  <a:schemeClr val="tx2"/>
                </a:solidFill>
                <a:latin typeface="Calibri" panose="020F0502020204030204" pitchFamily="34" charset="0"/>
                <a:ea typeface="ＭＳ Ｐゴシック" pitchFamily="34" charset="-128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chemeClr val="tx2"/>
                </a:solidFill>
                <a:latin typeface="Calibri" panose="020F0502020204030204" pitchFamily="34" charset="0"/>
                <a:ea typeface="ＭＳ Ｐゴシック" pitchFamily="34" charset="-128"/>
                <a:cs typeface="Calibri" panose="020F0502020204030204" pitchFamily="34" charset="0"/>
              </a:rPr>
              <a:t>d’éau</a:t>
            </a:r>
            <a:r>
              <a:rPr lang="en-US" dirty="0">
                <a:solidFill>
                  <a:schemeClr val="tx2"/>
                </a:solidFill>
                <a:latin typeface="Calibri" panose="020F0502020204030204" pitchFamily="34" charset="0"/>
                <a:ea typeface="ＭＳ Ｐゴシック" pitchFamily="34" charset="-128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chemeClr val="tx2"/>
                </a:solidFill>
                <a:latin typeface="Calibri" panose="020F0502020204030204" pitchFamily="34" charset="0"/>
                <a:ea typeface="ＭＳ Ｐゴシック" pitchFamily="34" charset="-128"/>
                <a:cs typeface="Calibri" panose="020F0502020204030204" pitchFamily="34" charset="0"/>
              </a:rPr>
              <a:t>statique</a:t>
            </a:r>
            <a:r>
              <a:rPr lang="en-US" dirty="0">
                <a:solidFill>
                  <a:schemeClr val="tx2"/>
                </a:solidFill>
                <a:latin typeface="Calibri" panose="020F0502020204030204" pitchFamily="34" charset="0"/>
                <a:ea typeface="ＭＳ Ｐゴシック" pitchFamily="34" charset="-128"/>
                <a:cs typeface="Calibri" panose="020F0502020204030204" pitchFamily="34" charset="0"/>
              </a:rPr>
              <a:t> = marée + </a:t>
            </a:r>
            <a:r>
              <a:rPr lang="en-US" dirty="0" err="1">
                <a:solidFill>
                  <a:schemeClr val="tx2"/>
                </a:solidFill>
                <a:latin typeface="Calibri" panose="020F0502020204030204" pitchFamily="34" charset="0"/>
                <a:ea typeface="ＭＳ Ｐゴシック" pitchFamily="34" charset="-128"/>
                <a:cs typeface="Calibri" panose="020F0502020204030204" pitchFamily="34" charset="0"/>
              </a:rPr>
              <a:t>surcote</a:t>
            </a:r>
            <a:r>
              <a:rPr lang="en-US" dirty="0">
                <a:solidFill>
                  <a:schemeClr val="tx2"/>
                </a:solidFill>
                <a:latin typeface="Calibri" panose="020F0502020204030204" pitchFamily="34" charset="0"/>
                <a:ea typeface="ＭＳ Ｐゴシック" pitchFamily="34" charset="-128"/>
                <a:cs typeface="Calibri" panose="020F0502020204030204" pitchFamily="34" charset="0"/>
              </a:rPr>
              <a:t> + NM</a:t>
            </a:r>
            <a:endParaRPr lang="es-ES" dirty="0">
              <a:solidFill>
                <a:schemeClr val="tx2"/>
              </a:solidFill>
              <a:latin typeface="Calibri" panose="020F0502020204030204" pitchFamily="34" charset="0"/>
              <a:ea typeface="ＭＳ Ｐゴシック" pitchFamily="34" charset="-128"/>
              <a:cs typeface="Calibri" panose="020F0502020204030204" pitchFamily="34" charset="0"/>
            </a:endParaRPr>
          </a:p>
        </p:txBody>
      </p:sp>
      <p:sp>
        <p:nvSpPr>
          <p:cNvPr id="45" name="13 CuadroTexto">
            <a:extLst>
              <a:ext uri="{FF2B5EF4-FFF2-40B4-BE49-F238E27FC236}">
                <a16:creationId xmlns:a16="http://schemas.microsoft.com/office/drawing/2014/main" id="{6A0FE479-AA19-9943-54C4-B77925D074A7}"/>
              </a:ext>
            </a:extLst>
          </p:cNvPr>
          <p:cNvSpPr txBox="1"/>
          <p:nvPr/>
        </p:nvSpPr>
        <p:spPr>
          <a:xfrm>
            <a:off x="5478253" y="1315312"/>
            <a:ext cx="401271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1400" b="1">
                <a:solidFill>
                  <a:srgbClr val="1F4E79"/>
                </a:solidFill>
                <a:latin typeface="+mj-lt"/>
                <a:ea typeface="ＭＳ Ｐゴシック" pitchFamily="34" charset="-128"/>
              </a:defRPr>
            </a:lvl1pPr>
          </a:lstStyle>
          <a:p>
            <a:r>
              <a:rPr lang="en-US" sz="1800" b="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Contribution des </a:t>
            </a:r>
            <a:r>
              <a:rPr lang="en-US" sz="1800" b="0" dirty="0" err="1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vagues</a:t>
            </a:r>
            <a:r>
              <a:rPr lang="en-US" sz="1800" b="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(wave setup)</a:t>
            </a:r>
          </a:p>
        </p:txBody>
      </p:sp>
      <p:sp>
        <p:nvSpPr>
          <p:cNvPr id="48" name="CuadroTexto 47">
            <a:extLst>
              <a:ext uri="{FF2B5EF4-FFF2-40B4-BE49-F238E27FC236}">
                <a16:creationId xmlns:a16="http://schemas.microsoft.com/office/drawing/2014/main" id="{E03686C0-F7B8-3CA2-341B-3AEC0D61B458}"/>
              </a:ext>
            </a:extLst>
          </p:cNvPr>
          <p:cNvSpPr txBox="1"/>
          <p:nvPr/>
        </p:nvSpPr>
        <p:spPr>
          <a:xfrm rot="1157898">
            <a:off x="9235035" y="1401523"/>
            <a:ext cx="2412125" cy="562630"/>
          </a:xfrm>
          <a:prstGeom prst="ellipse">
            <a:avLst/>
          </a:prstGeom>
          <a:solidFill>
            <a:srgbClr val="2A72BA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s-ES" sz="2000" b="1" dirty="0">
                <a:solidFill>
                  <a:srgbClr val="FFFFFF"/>
                </a:solidFill>
                <a:latin typeface="Open Sans"/>
              </a:rPr>
              <a:t>1985 – 2021</a:t>
            </a:r>
          </a:p>
        </p:txBody>
      </p:sp>
      <p:sp>
        <p:nvSpPr>
          <p:cNvPr id="49" name="Elipse 48">
            <a:extLst>
              <a:ext uri="{FF2B5EF4-FFF2-40B4-BE49-F238E27FC236}">
                <a16:creationId xmlns:a16="http://schemas.microsoft.com/office/drawing/2014/main" id="{8EC0B12F-B801-BEF8-7ED5-18333C496DB1}"/>
              </a:ext>
            </a:extLst>
          </p:cNvPr>
          <p:cNvSpPr/>
          <p:nvPr/>
        </p:nvSpPr>
        <p:spPr>
          <a:xfrm>
            <a:off x="23020" y="1701473"/>
            <a:ext cx="470647" cy="443753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0" name="CuadroTexto 49">
            <a:extLst>
              <a:ext uri="{FF2B5EF4-FFF2-40B4-BE49-F238E27FC236}">
                <a16:creationId xmlns:a16="http://schemas.microsoft.com/office/drawing/2014/main" id="{C01942DE-45EC-E708-039A-952D30D2C737}"/>
              </a:ext>
            </a:extLst>
          </p:cNvPr>
          <p:cNvSpPr txBox="1"/>
          <p:nvPr/>
        </p:nvSpPr>
        <p:spPr>
          <a:xfrm rot="16200000">
            <a:off x="17133" y="1634814"/>
            <a:ext cx="4706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>
                <a:latin typeface="Bahnschrift SemiBold" panose="020B0502040204020203" pitchFamily="34" charset="0"/>
              </a:rPr>
              <a:t>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CuadroTexto 14">
                <a:extLst>
                  <a:ext uri="{FF2B5EF4-FFF2-40B4-BE49-F238E27FC236}">
                    <a16:creationId xmlns:a16="http://schemas.microsoft.com/office/drawing/2014/main" id="{FA6072CA-BDD8-8DF6-3E03-DFC6F5205384}"/>
                  </a:ext>
                </a:extLst>
              </p:cNvPr>
              <p:cNvSpPr txBox="1"/>
              <p:nvPr/>
            </p:nvSpPr>
            <p:spPr>
              <a:xfrm>
                <a:off x="3068166" y="3016950"/>
                <a:ext cx="6426375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S" b="0" i="1" smtClean="0">
                          <a:latin typeface="Cambria Math" panose="02040503050406030204" pitchFamily="18" charset="0"/>
                        </a:rPr>
                        <m:t>𝑁𝑀𝑇</m:t>
                      </m:r>
                      <m:r>
                        <a:rPr lang="es-E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s-ES" b="0" i="1" smtClean="0">
                          <a:latin typeface="Cambria Math" panose="02040503050406030204" pitchFamily="18" charset="0"/>
                        </a:rPr>
                        <m:t>𝑠𝑒𝑡</m:t>
                      </m:r>
                      <m:r>
                        <a:rPr lang="es-ES" b="0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s-ES" b="0" i="1" smtClean="0">
                          <a:latin typeface="Cambria Math" panose="02040503050406030204" pitchFamily="18" charset="0"/>
                        </a:rPr>
                        <m:t>𝑢𝑝</m:t>
                      </m:r>
                      <m:r>
                        <a:rPr lang="es-ES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s-ES" b="0" i="1" smtClean="0">
                          <a:latin typeface="Cambria Math" panose="02040503050406030204" pitchFamily="18" charset="0"/>
                        </a:rPr>
                        <m:t>𝑚𝑎𝑟</m:t>
                      </m:r>
                      <m:r>
                        <a:rPr lang="es-ES" i="1">
                          <a:latin typeface="Cambria Math" panose="02040503050406030204" pitchFamily="18" charset="0"/>
                        </a:rPr>
                        <m:t>é</m:t>
                      </m:r>
                      <m:r>
                        <a:rPr lang="es-ES" b="0" i="1" smtClean="0">
                          <a:latin typeface="Cambria Math" panose="02040503050406030204" pitchFamily="18" charset="0"/>
                        </a:rPr>
                        <m:t>𝑒</m:t>
                      </m:r>
                      <m:r>
                        <a:rPr lang="es-ES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s-ES" b="0" i="1" smtClean="0">
                          <a:latin typeface="Cambria Math" panose="02040503050406030204" pitchFamily="18" charset="0"/>
                        </a:rPr>
                        <m:t>𝑠𝑢𝑟𝑐𝑜𝑡𝑒</m:t>
                      </m:r>
                      <m:r>
                        <a:rPr lang="es-ES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s-ES" b="0" i="1" smtClean="0">
                          <a:latin typeface="Cambria Math" panose="02040503050406030204" pitchFamily="18" charset="0"/>
                        </a:rPr>
                        <m:t>𝑁𝑀</m:t>
                      </m:r>
                      <m:r>
                        <a:rPr lang="es-ES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s-ES" b="0" i="1" smtClean="0">
                          <a:latin typeface="Cambria Math" panose="02040503050406030204" pitchFamily="18" charset="0"/>
                        </a:rPr>
                        <m:t>𝐴𝑁𝑀</m:t>
                      </m:r>
                      <m:r>
                        <a:rPr lang="es-ES" b="0" i="1" smtClean="0">
                          <a:latin typeface="Cambria Math" panose="02040503050406030204" pitchFamily="18" charset="0"/>
                        </a:rPr>
                        <m:t>, </m:t>
                      </m:r>
                      <m:r>
                        <a:rPr lang="es-ES" b="0" i="1" smtClean="0">
                          <a:latin typeface="Cambria Math" panose="02040503050406030204" pitchFamily="18" charset="0"/>
                        </a:rPr>
                        <m:t>𝑠𝑢𝑏𝑠𝑖𝑑𝑒𝑛𝑐𝑒</m:t>
                      </m:r>
                      <m:r>
                        <a:rPr lang="es-ES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fr-FR" dirty="0"/>
              </a:p>
            </p:txBody>
          </p:sp>
        </mc:Choice>
        <mc:Fallback xmlns="">
          <p:sp>
            <p:nvSpPr>
              <p:cNvPr id="15" name="CuadroTexto 14">
                <a:extLst>
                  <a:ext uri="{FF2B5EF4-FFF2-40B4-BE49-F238E27FC236}">
                    <a16:creationId xmlns:a16="http://schemas.microsoft.com/office/drawing/2014/main" id="{FA6072CA-BDD8-8DF6-3E03-DFC6F520538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68166" y="3016950"/>
                <a:ext cx="6426375" cy="276999"/>
              </a:xfrm>
              <a:prstGeom prst="rect">
                <a:avLst/>
              </a:prstGeom>
              <a:blipFill>
                <a:blip r:embed="rId5"/>
                <a:stretch>
                  <a:fillRect b="-34783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CuadroTexto 15">
                <a:extLst>
                  <a:ext uri="{FF2B5EF4-FFF2-40B4-BE49-F238E27FC236}">
                    <a16:creationId xmlns:a16="http://schemas.microsoft.com/office/drawing/2014/main" id="{3C77CDC6-A365-4D2C-5229-2AD7A24B558D}"/>
                  </a:ext>
                </a:extLst>
              </p:cNvPr>
              <p:cNvSpPr txBox="1"/>
              <p:nvPr/>
            </p:nvSpPr>
            <p:spPr>
              <a:xfrm>
                <a:off x="3068166" y="3485640"/>
                <a:ext cx="6322565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S" b="0" i="1" smtClean="0">
                          <a:latin typeface="Cambria Math" panose="02040503050406030204" pitchFamily="18" charset="0"/>
                        </a:rPr>
                        <m:t>𝑁𝑀𝐴</m:t>
                      </m:r>
                      <m:r>
                        <a:rPr lang="es-E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s-ES" b="0" i="1" smtClean="0">
                          <a:latin typeface="Cambria Math" panose="02040503050406030204" pitchFamily="18" charset="0"/>
                        </a:rPr>
                        <m:t>𝑠𝑒𝑡</m:t>
                      </m:r>
                      <m:r>
                        <a:rPr lang="es-ES" b="0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s-ES" b="0" i="1" smtClean="0">
                          <a:latin typeface="Cambria Math" panose="02040503050406030204" pitchFamily="18" charset="0"/>
                        </a:rPr>
                        <m:t>𝑢𝑝</m:t>
                      </m:r>
                      <m:r>
                        <a:rPr lang="es-ES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s-ES" b="0" i="1" smtClean="0">
                          <a:latin typeface="Cambria Math" panose="02040503050406030204" pitchFamily="18" charset="0"/>
                        </a:rPr>
                        <m:t>𝑚𝑎𝑟</m:t>
                      </m:r>
                      <m:r>
                        <a:rPr lang="es-ES" i="1">
                          <a:latin typeface="Cambria Math" panose="02040503050406030204" pitchFamily="18" charset="0"/>
                        </a:rPr>
                        <m:t>é</m:t>
                      </m:r>
                      <m:r>
                        <a:rPr lang="es-ES" b="0" i="1" smtClean="0">
                          <a:latin typeface="Cambria Math" panose="02040503050406030204" pitchFamily="18" charset="0"/>
                        </a:rPr>
                        <m:t>𝑒</m:t>
                      </m:r>
                      <m:r>
                        <a:rPr lang="es-ES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s-ES" b="0" i="1" smtClean="0">
                          <a:latin typeface="Cambria Math" panose="02040503050406030204" pitchFamily="18" charset="0"/>
                        </a:rPr>
                        <m:t>𝑠𝑢𝑟𝑐𝑜𝑡𝑒</m:t>
                      </m:r>
                      <m:r>
                        <a:rPr lang="es-ES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s-ES" b="0" i="1" smtClean="0">
                          <a:latin typeface="Cambria Math" panose="02040503050406030204" pitchFamily="18" charset="0"/>
                        </a:rPr>
                        <m:t>𝑁𝑀</m:t>
                      </m:r>
                      <m:r>
                        <a:rPr lang="es-ES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s-ES" b="0" i="1" smtClean="0">
                          <a:latin typeface="Cambria Math" panose="02040503050406030204" pitchFamily="18" charset="0"/>
                        </a:rPr>
                        <m:t>𝐴𝑁𝑀</m:t>
                      </m:r>
                      <m:r>
                        <a:rPr lang="es-ES" b="0" i="1" smtClean="0">
                          <a:latin typeface="Cambria Math" panose="02040503050406030204" pitchFamily="18" charset="0"/>
                        </a:rPr>
                        <m:t>, </m:t>
                      </m:r>
                      <m:r>
                        <a:rPr lang="es-ES" b="0" i="1" smtClean="0">
                          <a:latin typeface="Cambria Math" panose="02040503050406030204" pitchFamily="18" charset="0"/>
                        </a:rPr>
                        <m:t>𝑠𝑢𝑏𝑠𝑖𝑑𝑒𝑛𝑐𝑒</m:t>
                      </m:r>
                      <m:r>
                        <a:rPr lang="es-ES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fr-FR" dirty="0"/>
              </a:p>
            </p:txBody>
          </p:sp>
        </mc:Choice>
        <mc:Fallback xmlns="">
          <p:sp>
            <p:nvSpPr>
              <p:cNvPr id="16" name="CuadroTexto 15">
                <a:extLst>
                  <a:ext uri="{FF2B5EF4-FFF2-40B4-BE49-F238E27FC236}">
                    <a16:creationId xmlns:a16="http://schemas.microsoft.com/office/drawing/2014/main" id="{3C77CDC6-A365-4D2C-5229-2AD7A24B558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68166" y="3485640"/>
                <a:ext cx="6322565" cy="276999"/>
              </a:xfrm>
              <a:prstGeom prst="rect">
                <a:avLst/>
              </a:prstGeom>
              <a:blipFill>
                <a:blip r:embed="rId6"/>
                <a:stretch>
                  <a:fillRect l="-200" r="-802" b="-34783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1" name="Conector recto 50">
            <a:extLst>
              <a:ext uri="{FF2B5EF4-FFF2-40B4-BE49-F238E27FC236}">
                <a16:creationId xmlns:a16="http://schemas.microsoft.com/office/drawing/2014/main" id="{1412C201-A103-0B34-1C18-F4D316EFDC56}"/>
              </a:ext>
            </a:extLst>
          </p:cNvPr>
          <p:cNvCxnSpPr>
            <a:cxnSpLocks/>
          </p:cNvCxnSpPr>
          <p:nvPr/>
        </p:nvCxnSpPr>
        <p:spPr>
          <a:xfrm>
            <a:off x="5088705" y="3498727"/>
            <a:ext cx="522119" cy="26391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Conector recto 51">
            <a:extLst>
              <a:ext uri="{FF2B5EF4-FFF2-40B4-BE49-F238E27FC236}">
                <a16:creationId xmlns:a16="http://schemas.microsoft.com/office/drawing/2014/main" id="{C7E0E1F0-C5F5-C857-F48C-18B83F7DDCA5}"/>
              </a:ext>
            </a:extLst>
          </p:cNvPr>
          <p:cNvCxnSpPr>
            <a:cxnSpLocks/>
          </p:cNvCxnSpPr>
          <p:nvPr/>
        </p:nvCxnSpPr>
        <p:spPr>
          <a:xfrm>
            <a:off x="7052244" y="3485640"/>
            <a:ext cx="2267454" cy="28897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Conector recto de flecha 62">
            <a:extLst>
              <a:ext uri="{FF2B5EF4-FFF2-40B4-BE49-F238E27FC236}">
                <a16:creationId xmlns:a16="http://schemas.microsoft.com/office/drawing/2014/main" id="{5799D054-4509-BF46-53B7-407F712B9D9D}"/>
              </a:ext>
            </a:extLst>
          </p:cNvPr>
          <p:cNvCxnSpPr/>
          <p:nvPr/>
        </p:nvCxnSpPr>
        <p:spPr>
          <a:xfrm flipH="1">
            <a:off x="3263900" y="3774614"/>
            <a:ext cx="1028700" cy="911686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Conector recto de flecha 63">
            <a:extLst>
              <a:ext uri="{FF2B5EF4-FFF2-40B4-BE49-F238E27FC236}">
                <a16:creationId xmlns:a16="http://schemas.microsoft.com/office/drawing/2014/main" id="{104070E9-6F8B-2886-7E5D-875F6C63D1D3}"/>
              </a:ext>
            </a:extLst>
          </p:cNvPr>
          <p:cNvCxnSpPr>
            <a:cxnSpLocks/>
          </p:cNvCxnSpPr>
          <p:nvPr/>
        </p:nvCxnSpPr>
        <p:spPr>
          <a:xfrm>
            <a:off x="6493305" y="3769943"/>
            <a:ext cx="865472" cy="883499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66" name="13 CuadroTexto">
                <a:extLst>
                  <a:ext uri="{FF2B5EF4-FFF2-40B4-BE49-F238E27FC236}">
                    <a16:creationId xmlns:a16="http://schemas.microsoft.com/office/drawing/2014/main" id="{1540264C-14EC-19C7-BDE1-70C3BE2D2E4E}"/>
                  </a:ext>
                </a:extLst>
              </p:cNvPr>
              <p:cNvSpPr txBox="1"/>
              <p:nvPr/>
            </p:nvSpPr>
            <p:spPr>
              <a:xfrm>
                <a:off x="1282700" y="5915819"/>
                <a:ext cx="4437828" cy="43178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defRPr/>
                </a:pPr>
                <a:r>
                  <a:rPr lang="es-ES" b="0" dirty="0">
                    <a:solidFill>
                      <a:schemeClr val="tx2"/>
                    </a:solidFill>
                    <a:ea typeface="ＭＳ Ｐゴシック" pitchFamily="34" charset="-128"/>
                    <a:cs typeface="Calibri" panose="020F0502020204030204" pitchFamily="34" charset="0"/>
                  </a:rPr>
                  <a:t>Stockdon et al. (2006): </a:t>
                </a:r>
                <a14:m>
                  <m:oMath xmlns:m="http://schemas.openxmlformats.org/officeDocument/2006/math">
                    <m:d>
                      <m:dPr>
                        <m:begChr m:val="⟨"/>
                        <m:endChr m:val="⟩"/>
                        <m:ctrlPr>
                          <a:rPr lang="es-ES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ＭＳ Ｐゴシック" pitchFamily="34" charset="-128"/>
                            <a:cs typeface="Calibri" panose="020F0502020204030204" pitchFamily="34" charset="0"/>
                          </a:rPr>
                        </m:ctrlPr>
                      </m:dPr>
                      <m:e>
                        <m:r>
                          <a:rPr lang="es-ES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ＭＳ Ｐゴシック" pitchFamily="34" charset="-128"/>
                            <a:cs typeface="Calibri" panose="020F0502020204030204" pitchFamily="34" charset="0"/>
                          </a:rPr>
                          <m:t>𝜂</m:t>
                        </m:r>
                      </m:e>
                    </m:d>
                    <m:r>
                      <a:rPr lang="es-ES" b="0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  <a:ea typeface="ＭＳ Ｐゴシック" pitchFamily="34" charset="-128"/>
                        <a:cs typeface="Calibri" panose="020F0502020204030204" pitchFamily="34" charset="0"/>
                      </a:rPr>
                      <m:t>=0.35</m:t>
                    </m:r>
                    <m:sSub>
                      <m:sSubPr>
                        <m:ctrlPr>
                          <a:rPr lang="es-ES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ＭＳ Ｐゴシック" pitchFamily="34" charset="-128"/>
                            <a:cs typeface="Calibri" panose="020F0502020204030204" pitchFamily="34" charset="0"/>
                          </a:rPr>
                        </m:ctrlPr>
                      </m:sSubPr>
                      <m:e>
                        <m:r>
                          <a:rPr lang="es-ES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ＭＳ Ｐゴシック" pitchFamily="34" charset="-128"/>
                            <a:cs typeface="Calibri" panose="020F0502020204030204" pitchFamily="34" charset="0"/>
                          </a:rPr>
                          <m:t>𝛽</m:t>
                        </m:r>
                      </m:e>
                      <m:sub>
                        <m:r>
                          <a:rPr lang="es-ES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ＭＳ Ｐゴシック" pitchFamily="34" charset="-128"/>
                            <a:cs typeface="Calibri" panose="020F0502020204030204" pitchFamily="34" charset="0"/>
                          </a:rPr>
                          <m:t>𝑓</m:t>
                        </m:r>
                      </m:sub>
                    </m:sSub>
                    <m:rad>
                      <m:radPr>
                        <m:degHide m:val="on"/>
                        <m:ctrlPr>
                          <a:rPr lang="es-ES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ＭＳ Ｐゴシック" pitchFamily="34" charset="-128"/>
                            <a:cs typeface="Calibri" panose="020F0502020204030204" pitchFamily="34" charset="0"/>
                          </a:rPr>
                        </m:ctrlPr>
                      </m:radPr>
                      <m:deg/>
                      <m:e>
                        <m:sSub>
                          <m:sSubPr>
                            <m:ctrlPr>
                              <a:rPr lang="es-ES" b="0" i="1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  <a:ea typeface="ＭＳ Ｐゴシック" pitchFamily="34" charset="-128"/>
                                <a:cs typeface="Calibri" panose="020F0502020204030204" pitchFamily="34" charset="0"/>
                              </a:rPr>
                            </m:ctrlPr>
                          </m:sSubPr>
                          <m:e>
                            <m:r>
                              <a:rPr lang="es-ES" b="0" i="1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  <a:ea typeface="ＭＳ Ｐゴシック" pitchFamily="34" charset="-128"/>
                                <a:cs typeface="Calibri" panose="020F0502020204030204" pitchFamily="34" charset="0"/>
                              </a:rPr>
                              <m:t>𝐻</m:t>
                            </m:r>
                          </m:e>
                          <m:sub>
                            <m:r>
                              <a:rPr lang="es-ES" b="0" i="1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  <a:ea typeface="ＭＳ Ｐゴシック" pitchFamily="34" charset="-128"/>
                                <a:cs typeface="Calibri" panose="020F0502020204030204" pitchFamily="34" charset="0"/>
                              </a:rPr>
                              <m:t>0</m:t>
                            </m:r>
                          </m:sub>
                        </m:sSub>
                        <m:sSub>
                          <m:sSubPr>
                            <m:ctrlPr>
                              <a:rPr lang="es-ES" b="0" i="1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  <a:ea typeface="ＭＳ Ｐゴシック" pitchFamily="34" charset="-128"/>
                                <a:cs typeface="Calibri" panose="020F0502020204030204" pitchFamily="34" charset="0"/>
                              </a:rPr>
                            </m:ctrlPr>
                          </m:sSubPr>
                          <m:e>
                            <m:r>
                              <a:rPr lang="es-ES" b="0" i="1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  <a:ea typeface="ＭＳ Ｐゴシック" pitchFamily="34" charset="-128"/>
                                <a:cs typeface="Calibri" panose="020F0502020204030204" pitchFamily="34" charset="0"/>
                              </a:rPr>
                              <m:t>𝐿</m:t>
                            </m:r>
                          </m:e>
                          <m:sub>
                            <m:r>
                              <a:rPr lang="es-ES" b="0" i="1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  <a:ea typeface="ＭＳ Ｐゴシック" pitchFamily="34" charset="-128"/>
                                <a:cs typeface="Calibri" panose="020F0502020204030204" pitchFamily="34" charset="0"/>
                              </a:rPr>
                              <m:t>0</m:t>
                            </m:r>
                          </m:sub>
                        </m:sSub>
                      </m:e>
                    </m:rad>
                  </m:oMath>
                </a14:m>
                <a:endParaRPr lang="es-ES" b="0" dirty="0">
                  <a:solidFill>
                    <a:schemeClr val="tx2"/>
                  </a:solidFill>
                  <a:latin typeface="Calibri" panose="020F0502020204030204" pitchFamily="34" charset="0"/>
                  <a:ea typeface="ＭＳ Ｐゴシック" pitchFamily="34" charset="-128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66" name="13 CuadroTexto">
                <a:extLst>
                  <a:ext uri="{FF2B5EF4-FFF2-40B4-BE49-F238E27FC236}">
                    <a16:creationId xmlns:a16="http://schemas.microsoft.com/office/drawing/2014/main" id="{1540264C-14EC-19C7-BDE1-70C3BE2D2E4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82700" y="5915819"/>
                <a:ext cx="4437828" cy="431785"/>
              </a:xfrm>
              <a:prstGeom prst="rect">
                <a:avLst/>
              </a:prstGeom>
              <a:blipFill>
                <a:blip r:embed="rId7"/>
                <a:stretch>
                  <a:fillRect l="-1140" b="-17143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8" name="13 CuadroTexto">
                <a:extLst>
                  <a:ext uri="{FF2B5EF4-FFF2-40B4-BE49-F238E27FC236}">
                    <a16:creationId xmlns:a16="http://schemas.microsoft.com/office/drawing/2014/main" id="{96CE35E2-E2BE-8419-F2DB-1B4A2370168C}"/>
                  </a:ext>
                </a:extLst>
              </p:cNvPr>
              <p:cNvSpPr txBox="1"/>
              <p:nvPr/>
            </p:nvSpPr>
            <p:spPr>
              <a:xfrm>
                <a:off x="1282700" y="6304985"/>
                <a:ext cx="4437828" cy="39158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defRPr/>
                </a:pPr>
                <a:r>
                  <a:rPr lang="es-ES" b="0" dirty="0">
                    <a:solidFill>
                      <a:schemeClr val="tx2"/>
                    </a:solidFill>
                    <a:ea typeface="ＭＳ Ｐゴシック" pitchFamily="34" charset="-128"/>
                    <a:cs typeface="Calibri" panose="020F0502020204030204" pitchFamily="34" charset="0"/>
                  </a:rPr>
                  <a:t>Sunamura et al. (1984):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s-ES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ＭＳ Ｐゴシック" pitchFamily="34" charset="-128"/>
                            <a:cs typeface="Calibri" panose="020F0502020204030204" pitchFamily="34" charset="0"/>
                          </a:rPr>
                        </m:ctrlPr>
                      </m:sSubPr>
                      <m:e>
                        <m:r>
                          <a:rPr lang="es-ES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ＭＳ Ｐゴシック" pitchFamily="34" charset="-128"/>
                            <a:cs typeface="Calibri" panose="020F0502020204030204" pitchFamily="34" charset="0"/>
                          </a:rPr>
                          <m:t>𝛽</m:t>
                        </m:r>
                      </m:e>
                      <m:sub>
                        <m:r>
                          <a:rPr lang="es-ES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ＭＳ Ｐゴシック" pitchFamily="34" charset="-128"/>
                            <a:cs typeface="Calibri" panose="020F0502020204030204" pitchFamily="34" charset="0"/>
                          </a:rPr>
                          <m:t>𝑓</m:t>
                        </m:r>
                      </m:sub>
                    </m:sSub>
                    <m:r>
                      <a:rPr lang="es-ES" b="0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  <a:ea typeface="ＭＳ Ｐゴシック" pitchFamily="34" charset="-128"/>
                        <a:cs typeface="Calibri" panose="020F0502020204030204" pitchFamily="34" charset="0"/>
                      </a:rPr>
                      <m:t>=</m:t>
                    </m:r>
                    <m:r>
                      <a:rPr lang="es-ES" b="0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  <a:ea typeface="ＭＳ Ｐゴシック" pitchFamily="34" charset="-128"/>
                        <a:cs typeface="Calibri" panose="020F0502020204030204" pitchFamily="34" charset="0"/>
                      </a:rPr>
                      <m:t>𝑓</m:t>
                    </m:r>
                    <m:r>
                      <a:rPr lang="es-ES" b="0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  <a:ea typeface="ＭＳ Ｐゴシック" pitchFamily="34" charset="-128"/>
                        <a:cs typeface="Calibri" panose="020F0502020204030204" pitchFamily="34" charset="0"/>
                      </a:rPr>
                      <m:t>(</m:t>
                    </m:r>
                    <m:r>
                      <a:rPr lang="es-ES" b="0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  <a:ea typeface="ＭＳ Ｐゴシック" pitchFamily="34" charset="-128"/>
                        <a:cs typeface="Calibri" panose="020F0502020204030204" pitchFamily="34" charset="0"/>
                      </a:rPr>
                      <m:t>𝐻</m:t>
                    </m:r>
                    <m:r>
                      <a:rPr lang="es-ES" b="0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  <a:ea typeface="ＭＳ Ｐゴシック" pitchFamily="34" charset="-128"/>
                        <a:cs typeface="Calibri" panose="020F0502020204030204" pitchFamily="34" charset="0"/>
                      </a:rPr>
                      <m:t>,</m:t>
                    </m:r>
                    <m:r>
                      <a:rPr lang="es-ES" b="0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  <a:ea typeface="ＭＳ Ｐゴシック" pitchFamily="34" charset="-128"/>
                        <a:cs typeface="Calibri" panose="020F0502020204030204" pitchFamily="34" charset="0"/>
                      </a:rPr>
                      <m:t>𝑇</m:t>
                    </m:r>
                    <m:r>
                      <a:rPr lang="es-ES" b="0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  <a:ea typeface="ＭＳ Ｐゴシック" pitchFamily="34" charset="-128"/>
                        <a:cs typeface="Calibri" panose="020F0502020204030204" pitchFamily="34" charset="0"/>
                      </a:rPr>
                      <m:t>,</m:t>
                    </m:r>
                    <m:sSub>
                      <m:sSubPr>
                        <m:ctrlPr>
                          <a:rPr lang="es-ES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ＭＳ Ｐゴシック" pitchFamily="34" charset="-128"/>
                            <a:cs typeface="Calibri" panose="020F0502020204030204" pitchFamily="34" charset="0"/>
                          </a:rPr>
                        </m:ctrlPr>
                      </m:sSubPr>
                      <m:e>
                        <m:r>
                          <a:rPr lang="es-ES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ＭＳ Ｐゴシック" pitchFamily="34" charset="-128"/>
                            <a:cs typeface="Calibri" panose="020F0502020204030204" pitchFamily="34" charset="0"/>
                          </a:rPr>
                          <m:t>𝐷</m:t>
                        </m:r>
                      </m:e>
                      <m:sub>
                        <m:r>
                          <a:rPr lang="es-ES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ＭＳ Ｐゴシック" pitchFamily="34" charset="-128"/>
                            <a:cs typeface="Calibri" panose="020F0502020204030204" pitchFamily="34" charset="0"/>
                          </a:rPr>
                          <m:t>50</m:t>
                        </m:r>
                      </m:sub>
                    </m:sSub>
                    <m:r>
                      <a:rPr lang="es-ES" b="0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  <a:ea typeface="ＭＳ Ｐゴシック" pitchFamily="34" charset="-128"/>
                        <a:cs typeface="Calibri" panose="020F0502020204030204" pitchFamily="34" charset="0"/>
                      </a:rPr>
                      <m:t>)</m:t>
                    </m:r>
                  </m:oMath>
                </a14:m>
                <a:endParaRPr lang="es-ES" b="0" dirty="0">
                  <a:solidFill>
                    <a:schemeClr val="tx2"/>
                  </a:solidFill>
                  <a:latin typeface="Calibri" panose="020F0502020204030204" pitchFamily="34" charset="0"/>
                  <a:ea typeface="ＭＳ Ｐゴシック" pitchFamily="34" charset="-128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68" name="13 CuadroTexto">
                <a:extLst>
                  <a:ext uri="{FF2B5EF4-FFF2-40B4-BE49-F238E27FC236}">
                    <a16:creationId xmlns:a16="http://schemas.microsoft.com/office/drawing/2014/main" id="{96CE35E2-E2BE-8419-F2DB-1B4A2370168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82700" y="6304985"/>
                <a:ext cx="4437828" cy="391582"/>
              </a:xfrm>
              <a:prstGeom prst="rect">
                <a:avLst/>
              </a:prstGeom>
              <a:blipFill>
                <a:blip r:embed="rId8"/>
                <a:stretch>
                  <a:fillRect l="-1140" t="-6250" b="-18750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1" name="Rectángulo 70">
            <a:extLst>
              <a:ext uri="{FF2B5EF4-FFF2-40B4-BE49-F238E27FC236}">
                <a16:creationId xmlns:a16="http://schemas.microsoft.com/office/drawing/2014/main" id="{B07171E2-2D9A-B9A1-0B55-E32318BC6ADE}"/>
              </a:ext>
            </a:extLst>
          </p:cNvPr>
          <p:cNvSpPr/>
          <p:nvPr/>
        </p:nvSpPr>
        <p:spPr>
          <a:xfrm>
            <a:off x="1574800" y="4686300"/>
            <a:ext cx="3606799" cy="910986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72" name="Conector recto de flecha 71">
            <a:extLst>
              <a:ext uri="{FF2B5EF4-FFF2-40B4-BE49-F238E27FC236}">
                <a16:creationId xmlns:a16="http://schemas.microsoft.com/office/drawing/2014/main" id="{44615C1A-2601-6FC6-67A9-4A17353FE73C}"/>
              </a:ext>
            </a:extLst>
          </p:cNvPr>
          <p:cNvCxnSpPr>
            <a:cxnSpLocks/>
            <a:endCxn id="66" idx="0"/>
          </p:cNvCxnSpPr>
          <p:nvPr/>
        </p:nvCxnSpPr>
        <p:spPr>
          <a:xfrm>
            <a:off x="3501614" y="5600700"/>
            <a:ext cx="0" cy="315119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CuadroTexto 75">
            <a:extLst>
              <a:ext uri="{FF2B5EF4-FFF2-40B4-BE49-F238E27FC236}">
                <a16:creationId xmlns:a16="http://schemas.microsoft.com/office/drawing/2014/main" id="{7E80BDAC-228B-6669-5DEA-6EE2694934F2}"/>
              </a:ext>
            </a:extLst>
          </p:cNvPr>
          <p:cNvSpPr txBox="1"/>
          <p:nvPr/>
        </p:nvSpPr>
        <p:spPr>
          <a:xfrm>
            <a:off x="1914114" y="4763648"/>
            <a:ext cx="3175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/>
              <a:t>WaveWatchIII</a:t>
            </a:r>
            <a:r>
              <a:rPr lang="fr-FR" dirty="0"/>
              <a:t> GOW-ERA5 </a:t>
            </a:r>
          </a:p>
          <a:p>
            <a:r>
              <a:rPr lang="fr-FR" dirty="0"/>
              <a:t>SWAN               DOW-ERA5</a:t>
            </a:r>
          </a:p>
        </p:txBody>
      </p:sp>
      <p:sp>
        <p:nvSpPr>
          <p:cNvPr id="77" name="Rectángulo 76">
            <a:extLst>
              <a:ext uri="{FF2B5EF4-FFF2-40B4-BE49-F238E27FC236}">
                <a16:creationId xmlns:a16="http://schemas.microsoft.com/office/drawing/2014/main" id="{C1F1E18D-BE22-1AAC-9199-C37C3DE88DD1}"/>
              </a:ext>
            </a:extLst>
          </p:cNvPr>
          <p:cNvSpPr/>
          <p:nvPr/>
        </p:nvSpPr>
        <p:spPr>
          <a:xfrm>
            <a:off x="6511514" y="4660746"/>
            <a:ext cx="2800782" cy="910986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8" name="CuadroTexto 77">
            <a:extLst>
              <a:ext uri="{FF2B5EF4-FFF2-40B4-BE49-F238E27FC236}">
                <a16:creationId xmlns:a16="http://schemas.microsoft.com/office/drawing/2014/main" id="{07C26573-0651-53D6-51CD-E13DC5804DB2}"/>
              </a:ext>
            </a:extLst>
          </p:cNvPr>
          <p:cNvSpPr txBox="1"/>
          <p:nvPr/>
        </p:nvSpPr>
        <p:spPr>
          <a:xfrm>
            <a:off x="6850827" y="4738094"/>
            <a:ext cx="3175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ROMS      GOS-ERA5 </a:t>
            </a:r>
          </a:p>
        </p:txBody>
      </p:sp>
      <p:sp>
        <p:nvSpPr>
          <p:cNvPr id="79" name="Título 1">
            <a:extLst>
              <a:ext uri="{FF2B5EF4-FFF2-40B4-BE49-F238E27FC236}">
                <a16:creationId xmlns:a16="http://schemas.microsoft.com/office/drawing/2014/main" id="{E4E14786-4C4B-FF75-A8BD-FD12E3AB483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7591" y="-216281"/>
            <a:ext cx="9144000" cy="872271"/>
          </a:xfrm>
        </p:spPr>
        <p:txBody>
          <a:bodyPr>
            <a:normAutofit/>
          </a:bodyPr>
          <a:lstStyle/>
          <a:p>
            <a:pPr algn="l"/>
            <a:r>
              <a:rPr lang="fr-FR" sz="3200" dirty="0">
                <a:latin typeface="Bahnschrift SemiBold" panose="020B0502040204020203" pitchFamily="34" charset="0"/>
              </a:rPr>
              <a:t>Niveau de la mer</a:t>
            </a:r>
            <a:endParaRPr lang="es-ES" sz="3200" dirty="0">
              <a:latin typeface="Bahnschrift SemiBold" panose="020B0502040204020203" pitchFamily="34" charset="0"/>
            </a:endParaRPr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DCFD1AE2-D6E4-5587-7C1E-421EBC268C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1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5679EFAA-C6B7-7AB8-C178-8E90A5033EE5}"/>
              </a:ext>
            </a:extLst>
          </p:cNvPr>
          <p:cNvSpPr txBox="1"/>
          <p:nvPr/>
        </p:nvSpPr>
        <p:spPr>
          <a:xfrm>
            <a:off x="32254" y="6326130"/>
            <a:ext cx="6800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2075278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 animBg="1"/>
      <p:bldP spid="42" grpId="0" animBg="1"/>
      <p:bldP spid="44" grpId="0"/>
      <p:bldP spid="45" grpId="0"/>
      <p:bldP spid="48" grpId="0" animBg="1"/>
      <p:bldP spid="15" grpId="0"/>
      <p:bldP spid="16" grpId="0"/>
      <p:bldP spid="66" grpId="0"/>
      <p:bldP spid="68" grpId="0"/>
      <p:bldP spid="71" grpId="0" animBg="1"/>
      <p:bldP spid="76" grpId="0"/>
      <p:bldP spid="77" grpId="0" animBg="1"/>
      <p:bldP spid="7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880334-2050-A216-F1CC-1DCDFD9957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>
            <a:extLst>
              <a:ext uri="{FF2B5EF4-FFF2-40B4-BE49-F238E27FC236}">
                <a16:creationId xmlns:a16="http://schemas.microsoft.com/office/drawing/2014/main" id="{6D6530A9-E0A5-15B2-2A79-936EE2470882}"/>
              </a:ext>
            </a:extLst>
          </p:cNvPr>
          <p:cNvSpPr/>
          <p:nvPr/>
        </p:nvSpPr>
        <p:spPr>
          <a:xfrm>
            <a:off x="-1" y="0"/>
            <a:ext cx="515815" cy="685800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692C4203-53AD-B50C-E649-9CC207E2E68D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0035334" y="140660"/>
            <a:ext cx="1946113" cy="803912"/>
          </a:xfrm>
          <a:prstGeom prst="rect">
            <a:avLst/>
          </a:prstGeom>
        </p:spPr>
      </p:pic>
      <p:pic>
        <p:nvPicPr>
          <p:cNvPr id="12" name="Picture 2" descr="Fichier:Logo BRGM.svg — Wikipédia">
            <a:extLst>
              <a:ext uri="{FF2B5EF4-FFF2-40B4-BE49-F238E27FC236}">
                <a16:creationId xmlns:a16="http://schemas.microsoft.com/office/drawing/2014/main" id="{C1CF93F6-FF94-7F43-0584-5B76E6E739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3229" y="84955"/>
            <a:ext cx="2418362" cy="936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Elipse 2">
            <a:extLst>
              <a:ext uri="{FF2B5EF4-FFF2-40B4-BE49-F238E27FC236}">
                <a16:creationId xmlns:a16="http://schemas.microsoft.com/office/drawing/2014/main" id="{7C582212-2C7F-74D9-F36F-0E84F5925592}"/>
              </a:ext>
            </a:extLst>
          </p:cNvPr>
          <p:cNvSpPr/>
          <p:nvPr/>
        </p:nvSpPr>
        <p:spPr>
          <a:xfrm>
            <a:off x="23020" y="1701473"/>
            <a:ext cx="470647" cy="443753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0B4E87A7-20D1-4D7A-B761-402CA8D76EEB}"/>
              </a:ext>
            </a:extLst>
          </p:cNvPr>
          <p:cNvSpPr txBox="1"/>
          <p:nvPr/>
        </p:nvSpPr>
        <p:spPr>
          <a:xfrm rot="16200000">
            <a:off x="17133" y="1634814"/>
            <a:ext cx="4706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>
                <a:latin typeface="Bahnschrift SemiBold" panose="020B0502040204020203" pitchFamily="34" charset="0"/>
              </a:rPr>
              <a:t>2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6230190E-6BCC-AF18-A679-700B709232D4}"/>
              </a:ext>
            </a:extLst>
          </p:cNvPr>
          <p:cNvSpPr txBox="1"/>
          <p:nvPr/>
        </p:nvSpPr>
        <p:spPr>
          <a:xfrm rot="16200000">
            <a:off x="-521270" y="691288"/>
            <a:ext cx="15276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>
                <a:solidFill>
                  <a:schemeClr val="bg1"/>
                </a:solidFill>
              </a:rPr>
              <a:t>État de l’art</a:t>
            </a:r>
          </a:p>
        </p:txBody>
      </p:sp>
      <p:pic>
        <p:nvPicPr>
          <p:cNvPr id="8196" name="Picture 4" descr="3,085,400+ Water Wave Stock Photos, Pictures &amp; Royalty-Free Images - iStock  | Waves, Ocean waves background, Ocean">
            <a:extLst>
              <a:ext uri="{FF2B5EF4-FFF2-40B4-BE49-F238E27FC236}">
                <a16:creationId xmlns:a16="http://schemas.microsoft.com/office/drawing/2014/main" id="{5114B77B-441D-2A22-5361-924110C09F5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49" b="15313"/>
          <a:stretch/>
        </p:blipFill>
        <p:spPr bwMode="auto">
          <a:xfrm>
            <a:off x="-101600" y="-25400"/>
            <a:ext cx="12336120" cy="688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ángulo 7">
            <a:extLst>
              <a:ext uri="{FF2B5EF4-FFF2-40B4-BE49-F238E27FC236}">
                <a16:creationId xmlns:a16="http://schemas.microsoft.com/office/drawing/2014/main" id="{2C3C60C8-CB5D-C571-7AF1-E24BCFAAB760}"/>
              </a:ext>
            </a:extLst>
          </p:cNvPr>
          <p:cNvSpPr/>
          <p:nvPr/>
        </p:nvSpPr>
        <p:spPr>
          <a:xfrm>
            <a:off x="-101599" y="-14364"/>
            <a:ext cx="12466780" cy="6872364"/>
          </a:xfrm>
          <a:prstGeom prst="rect">
            <a:avLst/>
          </a:prstGeom>
          <a:solidFill>
            <a:srgbClr val="A6A6A6">
              <a:alpha val="69804"/>
            </a:srgb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800" dirty="0"/>
          </a:p>
        </p:txBody>
      </p:sp>
      <p:sp>
        <p:nvSpPr>
          <p:cNvPr id="10" name="Título 1">
            <a:extLst>
              <a:ext uri="{FF2B5EF4-FFF2-40B4-BE49-F238E27FC236}">
                <a16:creationId xmlns:a16="http://schemas.microsoft.com/office/drawing/2014/main" id="{3E1A0880-D126-FEB2-CC95-492380B94A7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377873" y="2374614"/>
            <a:ext cx="9144000" cy="872271"/>
          </a:xfrm>
        </p:spPr>
        <p:txBody>
          <a:bodyPr>
            <a:normAutofit/>
          </a:bodyPr>
          <a:lstStyle/>
          <a:p>
            <a:pPr algn="l"/>
            <a:r>
              <a:rPr lang="fr-FR" sz="3200" dirty="0">
                <a:latin typeface="Bahnschrift SemiBold" panose="020B0502040204020203" pitchFamily="34" charset="0"/>
              </a:rPr>
              <a:t>2.-État de l’art</a:t>
            </a:r>
            <a:endParaRPr lang="es-ES" sz="3200" dirty="0">
              <a:latin typeface="Bahnschrift SemiBold" panose="020B0502040204020203" pitchFamily="34" charset="0"/>
            </a:endParaRPr>
          </a:p>
        </p:txBody>
      </p:sp>
      <p:sp>
        <p:nvSpPr>
          <p:cNvPr id="7" name="Marcador de pie de página 6">
            <a:extLst>
              <a:ext uri="{FF2B5EF4-FFF2-40B4-BE49-F238E27FC236}">
                <a16:creationId xmlns:a16="http://schemas.microsoft.com/office/drawing/2014/main" id="{64900AC2-FADA-AE3D-2064-7ABF29F4B5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208477662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611AB6-2128-B35B-1083-39C5DDE0CD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>
            <a:extLst>
              <a:ext uri="{FF2B5EF4-FFF2-40B4-BE49-F238E27FC236}">
                <a16:creationId xmlns:a16="http://schemas.microsoft.com/office/drawing/2014/main" id="{C440B8AC-627D-5CAF-B7D1-7B896C7E4D14}"/>
              </a:ext>
            </a:extLst>
          </p:cNvPr>
          <p:cNvSpPr/>
          <p:nvPr/>
        </p:nvSpPr>
        <p:spPr>
          <a:xfrm>
            <a:off x="-1" y="0"/>
            <a:ext cx="515815" cy="685800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340A0946-21A1-02BB-566B-E5151BC4D906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0035334" y="140660"/>
            <a:ext cx="1946113" cy="803912"/>
          </a:xfrm>
          <a:prstGeom prst="rect">
            <a:avLst/>
          </a:prstGeom>
        </p:spPr>
      </p:pic>
      <p:pic>
        <p:nvPicPr>
          <p:cNvPr id="12" name="Picture 2" descr="Fichier:Logo BRGM.svg — Wikipédia">
            <a:extLst>
              <a:ext uri="{FF2B5EF4-FFF2-40B4-BE49-F238E27FC236}">
                <a16:creationId xmlns:a16="http://schemas.microsoft.com/office/drawing/2014/main" id="{54D30685-F6D2-322E-C7E5-247D6000F7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3229" y="84955"/>
            <a:ext cx="2418362" cy="936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Elipse 2">
            <a:extLst>
              <a:ext uri="{FF2B5EF4-FFF2-40B4-BE49-F238E27FC236}">
                <a16:creationId xmlns:a16="http://schemas.microsoft.com/office/drawing/2014/main" id="{5AC74110-9622-F8F8-D8F2-EFE3D5236BCE}"/>
              </a:ext>
            </a:extLst>
          </p:cNvPr>
          <p:cNvSpPr/>
          <p:nvPr/>
        </p:nvSpPr>
        <p:spPr>
          <a:xfrm>
            <a:off x="23020" y="1701473"/>
            <a:ext cx="470647" cy="443753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0F0A3B85-5EF1-9161-5FB6-99B09CFE8F61}"/>
              </a:ext>
            </a:extLst>
          </p:cNvPr>
          <p:cNvSpPr txBox="1"/>
          <p:nvPr/>
        </p:nvSpPr>
        <p:spPr>
          <a:xfrm rot="16200000">
            <a:off x="17133" y="1634814"/>
            <a:ext cx="4706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>
                <a:latin typeface="Bahnschrift SemiBold" panose="020B0502040204020203" pitchFamily="34" charset="0"/>
              </a:rPr>
              <a:t>2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F20842B0-D631-5A46-BAFF-111092946B15}"/>
              </a:ext>
            </a:extLst>
          </p:cNvPr>
          <p:cNvSpPr txBox="1"/>
          <p:nvPr/>
        </p:nvSpPr>
        <p:spPr>
          <a:xfrm rot="16200000">
            <a:off x="-521270" y="691288"/>
            <a:ext cx="15276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>
                <a:solidFill>
                  <a:schemeClr val="bg1"/>
                </a:solidFill>
              </a:rPr>
              <a:t>État de l’art</a:t>
            </a:r>
          </a:p>
        </p:txBody>
      </p:sp>
      <p:sp>
        <p:nvSpPr>
          <p:cNvPr id="8" name="Título 1">
            <a:extLst>
              <a:ext uri="{FF2B5EF4-FFF2-40B4-BE49-F238E27FC236}">
                <a16:creationId xmlns:a16="http://schemas.microsoft.com/office/drawing/2014/main" id="{38A6478C-AD40-44DE-9626-30257480CE4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15814" y="-216186"/>
            <a:ext cx="9144000" cy="872271"/>
          </a:xfrm>
        </p:spPr>
        <p:txBody>
          <a:bodyPr>
            <a:normAutofit/>
          </a:bodyPr>
          <a:lstStyle/>
          <a:p>
            <a:pPr algn="l"/>
            <a:r>
              <a:rPr lang="fr-FR" sz="3200" dirty="0">
                <a:latin typeface="Bahnschrift SemiBold" panose="020B0502040204020203" pitchFamily="34" charset="0"/>
              </a:rPr>
              <a:t>Études probabilistes de submersion</a:t>
            </a:r>
            <a:endParaRPr lang="es-ES" sz="3200" dirty="0">
              <a:latin typeface="Bahnschrift SemiBold" panose="020B0502040204020203" pitchFamily="34" charset="0"/>
            </a:endParaRPr>
          </a:p>
        </p:txBody>
      </p:sp>
      <p:sp>
        <p:nvSpPr>
          <p:cNvPr id="7" name="Rectángulo redondeado 6">
            <a:extLst>
              <a:ext uri="{FF2B5EF4-FFF2-40B4-BE49-F238E27FC236}">
                <a16:creationId xmlns:a16="http://schemas.microsoft.com/office/drawing/2014/main" id="{3E5C2D5D-F30A-8CD9-543D-67DDA57F1C4C}"/>
              </a:ext>
            </a:extLst>
          </p:cNvPr>
          <p:cNvSpPr/>
          <p:nvPr/>
        </p:nvSpPr>
        <p:spPr>
          <a:xfrm>
            <a:off x="563937" y="944572"/>
            <a:ext cx="5532064" cy="5772768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9" name="Rectángulo redondeado 8">
            <a:extLst>
              <a:ext uri="{FF2B5EF4-FFF2-40B4-BE49-F238E27FC236}">
                <a16:creationId xmlns:a16="http://schemas.microsoft.com/office/drawing/2014/main" id="{E4D24734-8D6E-FF57-2E0C-6AA0750E0681}"/>
              </a:ext>
            </a:extLst>
          </p:cNvPr>
          <p:cNvSpPr/>
          <p:nvPr/>
        </p:nvSpPr>
        <p:spPr>
          <a:xfrm>
            <a:off x="6256422" y="944572"/>
            <a:ext cx="5725026" cy="5772768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38C398C0-216B-9E99-10DD-36B376794A70}"/>
              </a:ext>
            </a:extLst>
          </p:cNvPr>
          <p:cNvSpPr txBox="1"/>
          <p:nvPr/>
        </p:nvSpPr>
        <p:spPr>
          <a:xfrm>
            <a:off x="1389419" y="944572"/>
            <a:ext cx="43135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/>
              <a:t>Locaux (1 point de forçage)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E10B9F3E-354D-6B5E-7788-528CD334FE46}"/>
              </a:ext>
            </a:extLst>
          </p:cNvPr>
          <p:cNvSpPr txBox="1"/>
          <p:nvPr/>
        </p:nvSpPr>
        <p:spPr>
          <a:xfrm>
            <a:off x="6801853" y="957226"/>
            <a:ext cx="48262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/>
              <a:t>Grande échelle (plusieurs points de forçage)</a:t>
            </a:r>
          </a:p>
        </p:txBody>
      </p:sp>
      <p:sp>
        <p:nvSpPr>
          <p:cNvPr id="13" name="Rectángulo 12">
            <a:extLst>
              <a:ext uri="{FF2B5EF4-FFF2-40B4-BE49-F238E27FC236}">
                <a16:creationId xmlns:a16="http://schemas.microsoft.com/office/drawing/2014/main" id="{2078AAE6-B999-8D1F-882E-E845CDD99DE5}"/>
              </a:ext>
            </a:extLst>
          </p:cNvPr>
          <p:cNvSpPr/>
          <p:nvPr/>
        </p:nvSpPr>
        <p:spPr>
          <a:xfrm>
            <a:off x="1389419" y="1701473"/>
            <a:ext cx="3695928" cy="801095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Modèle statistique du climat</a:t>
            </a:r>
          </a:p>
        </p:txBody>
      </p:sp>
      <p:cxnSp>
        <p:nvCxnSpPr>
          <p:cNvPr id="15" name="Conector recto de flecha 14">
            <a:extLst>
              <a:ext uri="{FF2B5EF4-FFF2-40B4-BE49-F238E27FC236}">
                <a16:creationId xmlns:a16="http://schemas.microsoft.com/office/drawing/2014/main" id="{97390CBF-DB30-BD60-4659-C5E26AB4CF4C}"/>
              </a:ext>
            </a:extLst>
          </p:cNvPr>
          <p:cNvCxnSpPr>
            <a:cxnSpLocks/>
            <a:stCxn id="13" idx="2"/>
            <a:endCxn id="17" idx="0"/>
          </p:cNvCxnSpPr>
          <p:nvPr/>
        </p:nvCxnSpPr>
        <p:spPr>
          <a:xfrm>
            <a:off x="3237383" y="2502568"/>
            <a:ext cx="0" cy="33173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ángulo 16">
            <a:extLst>
              <a:ext uri="{FF2B5EF4-FFF2-40B4-BE49-F238E27FC236}">
                <a16:creationId xmlns:a16="http://schemas.microsoft.com/office/drawing/2014/main" id="{E7EF57A7-93D6-4867-58CB-B20851285EEC}"/>
              </a:ext>
            </a:extLst>
          </p:cNvPr>
          <p:cNvSpPr/>
          <p:nvPr/>
        </p:nvSpPr>
        <p:spPr>
          <a:xfrm>
            <a:off x="1389419" y="2834304"/>
            <a:ext cx="3695928" cy="80109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Génération des événements extrêmes synthétiques</a:t>
            </a:r>
          </a:p>
        </p:txBody>
      </p:sp>
      <p:cxnSp>
        <p:nvCxnSpPr>
          <p:cNvPr id="18" name="Conector recto de flecha 17">
            <a:extLst>
              <a:ext uri="{FF2B5EF4-FFF2-40B4-BE49-F238E27FC236}">
                <a16:creationId xmlns:a16="http://schemas.microsoft.com/office/drawing/2014/main" id="{32665348-3529-A402-DF0F-7E1CEA1AB3E3}"/>
              </a:ext>
            </a:extLst>
          </p:cNvPr>
          <p:cNvCxnSpPr>
            <a:cxnSpLocks/>
            <a:stCxn id="17" idx="2"/>
            <a:endCxn id="20" idx="0"/>
          </p:cNvCxnSpPr>
          <p:nvPr/>
        </p:nvCxnSpPr>
        <p:spPr>
          <a:xfrm flipH="1">
            <a:off x="3210198" y="3635399"/>
            <a:ext cx="27185" cy="35682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ángulo 18">
            <a:extLst>
              <a:ext uri="{FF2B5EF4-FFF2-40B4-BE49-F238E27FC236}">
                <a16:creationId xmlns:a16="http://schemas.microsoft.com/office/drawing/2014/main" id="{116A6BFA-E8D3-579F-5265-4633331A1CDA}"/>
              </a:ext>
            </a:extLst>
          </p:cNvPr>
          <p:cNvSpPr/>
          <p:nvPr/>
        </p:nvSpPr>
        <p:spPr>
          <a:xfrm>
            <a:off x="1375826" y="5241252"/>
            <a:ext cx="3695928" cy="80109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Cartes de probabilité de submersion</a:t>
            </a:r>
          </a:p>
        </p:txBody>
      </p:sp>
      <p:sp>
        <p:nvSpPr>
          <p:cNvPr id="20" name="Rectángulo 19">
            <a:extLst>
              <a:ext uri="{FF2B5EF4-FFF2-40B4-BE49-F238E27FC236}">
                <a16:creationId xmlns:a16="http://schemas.microsoft.com/office/drawing/2014/main" id="{D6E2CE2B-D372-9B24-8087-BAF836F4FC82}"/>
              </a:ext>
            </a:extLst>
          </p:cNvPr>
          <p:cNvSpPr/>
          <p:nvPr/>
        </p:nvSpPr>
        <p:spPr>
          <a:xfrm>
            <a:off x="1362234" y="3992227"/>
            <a:ext cx="3695928" cy="801095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Simulation </a:t>
            </a:r>
            <a:r>
              <a:rPr lang="fr-FR" dirty="0" err="1">
                <a:solidFill>
                  <a:schemeClr val="tx1"/>
                </a:solidFill>
              </a:rPr>
              <a:t>nunérique+statistique</a:t>
            </a:r>
            <a:r>
              <a:rPr lang="fr-FR" dirty="0">
                <a:solidFill>
                  <a:schemeClr val="tx1"/>
                </a:solidFill>
              </a:rPr>
              <a:t> (simulation hybride)</a:t>
            </a:r>
          </a:p>
        </p:txBody>
      </p:sp>
      <p:cxnSp>
        <p:nvCxnSpPr>
          <p:cNvPr id="22" name="Conector recto de flecha 21">
            <a:extLst>
              <a:ext uri="{FF2B5EF4-FFF2-40B4-BE49-F238E27FC236}">
                <a16:creationId xmlns:a16="http://schemas.microsoft.com/office/drawing/2014/main" id="{FE540160-001B-5A93-C271-0275335FC028}"/>
              </a:ext>
            </a:extLst>
          </p:cNvPr>
          <p:cNvCxnSpPr>
            <a:cxnSpLocks/>
            <a:stCxn id="20" idx="2"/>
            <a:endCxn id="19" idx="0"/>
          </p:cNvCxnSpPr>
          <p:nvPr/>
        </p:nvCxnSpPr>
        <p:spPr>
          <a:xfrm>
            <a:off x="3210198" y="4793322"/>
            <a:ext cx="13592" cy="44793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CuadroTexto 29">
            <a:extLst>
              <a:ext uri="{FF2B5EF4-FFF2-40B4-BE49-F238E27FC236}">
                <a16:creationId xmlns:a16="http://schemas.microsoft.com/office/drawing/2014/main" id="{1D2607AD-4E04-68A0-6A7D-41AA4BC7865F}"/>
              </a:ext>
            </a:extLst>
          </p:cNvPr>
          <p:cNvSpPr txBox="1"/>
          <p:nvPr/>
        </p:nvSpPr>
        <p:spPr>
          <a:xfrm>
            <a:off x="1215726" y="6071009"/>
            <a:ext cx="43407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Rueda et al. (2016), Anderson et al. (2019), Rohmer et al. (2023)</a:t>
            </a:r>
          </a:p>
        </p:txBody>
      </p:sp>
      <p:sp>
        <p:nvSpPr>
          <p:cNvPr id="31" name="Rectángulo 30">
            <a:extLst>
              <a:ext uri="{FF2B5EF4-FFF2-40B4-BE49-F238E27FC236}">
                <a16:creationId xmlns:a16="http://schemas.microsoft.com/office/drawing/2014/main" id="{F7CB32D3-59A2-BC8E-EE92-70B5091981AB}"/>
              </a:ext>
            </a:extLst>
          </p:cNvPr>
          <p:cNvSpPr/>
          <p:nvPr/>
        </p:nvSpPr>
        <p:spPr>
          <a:xfrm>
            <a:off x="6614249" y="1744678"/>
            <a:ext cx="5013814" cy="801095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Hypothèse d’uniformité spatiale des événements extrêmes: analyse point à point</a:t>
            </a:r>
          </a:p>
        </p:txBody>
      </p:sp>
      <p:cxnSp>
        <p:nvCxnSpPr>
          <p:cNvPr id="32" name="Conector recto de flecha 31">
            <a:extLst>
              <a:ext uri="{FF2B5EF4-FFF2-40B4-BE49-F238E27FC236}">
                <a16:creationId xmlns:a16="http://schemas.microsoft.com/office/drawing/2014/main" id="{C0338EEE-A1DC-78DB-79DC-1A7A162DA63F}"/>
              </a:ext>
            </a:extLst>
          </p:cNvPr>
          <p:cNvCxnSpPr>
            <a:cxnSpLocks/>
            <a:endCxn id="33" idx="0"/>
          </p:cNvCxnSpPr>
          <p:nvPr/>
        </p:nvCxnSpPr>
        <p:spPr>
          <a:xfrm>
            <a:off x="9121156" y="2545773"/>
            <a:ext cx="0" cy="32300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Rectángulo 32">
            <a:extLst>
              <a:ext uri="{FF2B5EF4-FFF2-40B4-BE49-F238E27FC236}">
                <a16:creationId xmlns:a16="http://schemas.microsoft.com/office/drawing/2014/main" id="{333EA416-1890-CE1C-587A-D96E61C5ABC6}"/>
              </a:ext>
            </a:extLst>
          </p:cNvPr>
          <p:cNvSpPr/>
          <p:nvPr/>
        </p:nvSpPr>
        <p:spPr>
          <a:xfrm>
            <a:off x="6614249" y="2868777"/>
            <a:ext cx="5013814" cy="80109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Génération des événements extrêmes uniformes (avec une période de retour commune pour tous les points)</a:t>
            </a:r>
          </a:p>
        </p:txBody>
      </p:sp>
      <p:sp>
        <p:nvSpPr>
          <p:cNvPr id="35" name="Rectángulo 34">
            <a:extLst>
              <a:ext uri="{FF2B5EF4-FFF2-40B4-BE49-F238E27FC236}">
                <a16:creationId xmlns:a16="http://schemas.microsoft.com/office/drawing/2014/main" id="{7A984AD0-0C5A-AFCF-21A4-3C9AA6D3FC8B}"/>
              </a:ext>
            </a:extLst>
          </p:cNvPr>
          <p:cNvSpPr/>
          <p:nvPr/>
        </p:nvSpPr>
        <p:spPr>
          <a:xfrm>
            <a:off x="6614249" y="4041040"/>
            <a:ext cx="5013814" cy="801095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Modélisation numérique ou </a:t>
            </a:r>
            <a:r>
              <a:rPr lang="fr-FR" dirty="0" err="1">
                <a:solidFill>
                  <a:schemeClr val="tx1"/>
                </a:solidFill>
              </a:rPr>
              <a:t>bathtub</a:t>
            </a:r>
            <a:endParaRPr lang="fr-FR" dirty="0">
              <a:solidFill>
                <a:schemeClr val="tx1"/>
              </a:solidFill>
            </a:endParaRPr>
          </a:p>
        </p:txBody>
      </p:sp>
      <p:cxnSp>
        <p:nvCxnSpPr>
          <p:cNvPr id="36" name="Conector recto de flecha 35">
            <a:extLst>
              <a:ext uri="{FF2B5EF4-FFF2-40B4-BE49-F238E27FC236}">
                <a16:creationId xmlns:a16="http://schemas.microsoft.com/office/drawing/2014/main" id="{CADB1548-6F7D-3503-1B9A-AB102478A504}"/>
              </a:ext>
            </a:extLst>
          </p:cNvPr>
          <p:cNvCxnSpPr>
            <a:cxnSpLocks/>
            <a:endCxn id="40" idx="0"/>
          </p:cNvCxnSpPr>
          <p:nvPr/>
        </p:nvCxnSpPr>
        <p:spPr>
          <a:xfrm>
            <a:off x="9121156" y="4793058"/>
            <a:ext cx="11949" cy="40009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Conector recto de flecha 36">
            <a:extLst>
              <a:ext uri="{FF2B5EF4-FFF2-40B4-BE49-F238E27FC236}">
                <a16:creationId xmlns:a16="http://schemas.microsoft.com/office/drawing/2014/main" id="{9499B7FC-D332-B819-6261-3DD89AD63CB7}"/>
              </a:ext>
            </a:extLst>
          </p:cNvPr>
          <p:cNvCxnSpPr>
            <a:cxnSpLocks/>
            <a:stCxn id="33" idx="2"/>
            <a:endCxn id="35" idx="0"/>
          </p:cNvCxnSpPr>
          <p:nvPr/>
        </p:nvCxnSpPr>
        <p:spPr>
          <a:xfrm>
            <a:off x="9121156" y="3669872"/>
            <a:ext cx="0" cy="37116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Rectángulo 39">
            <a:extLst>
              <a:ext uri="{FF2B5EF4-FFF2-40B4-BE49-F238E27FC236}">
                <a16:creationId xmlns:a16="http://schemas.microsoft.com/office/drawing/2014/main" id="{DFAC6D00-116F-30A9-5934-B3944CD1983B}"/>
              </a:ext>
            </a:extLst>
          </p:cNvPr>
          <p:cNvSpPr/>
          <p:nvPr/>
        </p:nvSpPr>
        <p:spPr>
          <a:xfrm>
            <a:off x="6626198" y="5193149"/>
            <a:ext cx="5013814" cy="80109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Cartes de submersion associées à un événement extrême uniforme</a:t>
            </a:r>
          </a:p>
        </p:txBody>
      </p:sp>
      <p:sp>
        <p:nvSpPr>
          <p:cNvPr id="43" name="CuadroTexto 42">
            <a:extLst>
              <a:ext uri="{FF2B5EF4-FFF2-40B4-BE49-F238E27FC236}">
                <a16:creationId xmlns:a16="http://schemas.microsoft.com/office/drawing/2014/main" id="{971B3B6A-FDF2-EB8F-FE84-EF19D1D0843B}"/>
              </a:ext>
            </a:extLst>
          </p:cNvPr>
          <p:cNvSpPr txBox="1"/>
          <p:nvPr/>
        </p:nvSpPr>
        <p:spPr>
          <a:xfrm>
            <a:off x="6747790" y="6065860"/>
            <a:ext cx="43407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/>
              <a:t>Hinkel</a:t>
            </a:r>
            <a:r>
              <a:rPr lang="fr-FR" dirty="0"/>
              <a:t> et al. (2014), </a:t>
            </a:r>
            <a:r>
              <a:rPr lang="fr-FR" dirty="0" err="1"/>
              <a:t>Vousdoukas</a:t>
            </a:r>
            <a:r>
              <a:rPr lang="fr-FR" dirty="0"/>
              <a:t> et al., 2018, Beck et al. (2019), …</a:t>
            </a:r>
          </a:p>
        </p:txBody>
      </p:sp>
      <p:cxnSp>
        <p:nvCxnSpPr>
          <p:cNvPr id="16" name="Conector recto 15">
            <a:extLst>
              <a:ext uri="{FF2B5EF4-FFF2-40B4-BE49-F238E27FC236}">
                <a16:creationId xmlns:a16="http://schemas.microsoft.com/office/drawing/2014/main" id="{48452083-5403-7B94-7B9B-96DEF81552BB}"/>
              </a:ext>
            </a:extLst>
          </p:cNvPr>
          <p:cNvCxnSpPr>
            <a:cxnSpLocks/>
          </p:cNvCxnSpPr>
          <p:nvPr/>
        </p:nvCxnSpPr>
        <p:spPr>
          <a:xfrm flipV="1">
            <a:off x="6626198" y="1788223"/>
            <a:ext cx="5001865" cy="75755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Marcador de pie de página 23">
            <a:extLst>
              <a:ext uri="{FF2B5EF4-FFF2-40B4-BE49-F238E27FC236}">
                <a16:creationId xmlns:a16="http://schemas.microsoft.com/office/drawing/2014/main" id="{10A63865-FF2C-3EA8-6B95-52DB178E1E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1</a:t>
            </a:r>
          </a:p>
        </p:txBody>
      </p:sp>
      <p:sp>
        <p:nvSpPr>
          <p:cNvPr id="25" name="CuadroTexto 24">
            <a:extLst>
              <a:ext uri="{FF2B5EF4-FFF2-40B4-BE49-F238E27FC236}">
                <a16:creationId xmlns:a16="http://schemas.microsoft.com/office/drawing/2014/main" id="{A4561C3F-D260-4922-57D6-BEB8BA08C98A}"/>
              </a:ext>
            </a:extLst>
          </p:cNvPr>
          <p:cNvSpPr txBox="1"/>
          <p:nvPr/>
        </p:nvSpPr>
        <p:spPr>
          <a:xfrm>
            <a:off x="32254" y="6326130"/>
            <a:ext cx="6800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12</a:t>
            </a:r>
          </a:p>
        </p:txBody>
      </p:sp>
    </p:spTree>
    <p:extLst>
      <p:ext uri="{BB962C8B-B14F-4D97-AF65-F5344CB8AC3E}">
        <p14:creationId xmlns:p14="http://schemas.microsoft.com/office/powerpoint/2010/main" val="3207579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/>
      <p:bldP spid="13" grpId="0" animBg="1"/>
      <p:bldP spid="17" grpId="0" animBg="1"/>
      <p:bldP spid="19" grpId="0" animBg="1"/>
      <p:bldP spid="20" grpId="0" animBg="1"/>
      <p:bldP spid="30" grpId="0"/>
      <p:bldP spid="31" grpId="0" animBg="1"/>
      <p:bldP spid="33" grpId="0" animBg="1"/>
      <p:bldP spid="35" grpId="0" animBg="1"/>
      <p:bldP spid="40" grpId="0" animBg="1"/>
      <p:bldP spid="4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D9FA71-FF96-1101-B5A6-BF4EC874D0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>
            <a:extLst>
              <a:ext uri="{FF2B5EF4-FFF2-40B4-BE49-F238E27FC236}">
                <a16:creationId xmlns:a16="http://schemas.microsoft.com/office/drawing/2014/main" id="{B0BB6F0C-1080-4FD2-B9E1-B9899D4015FB}"/>
              </a:ext>
            </a:extLst>
          </p:cNvPr>
          <p:cNvSpPr/>
          <p:nvPr/>
        </p:nvSpPr>
        <p:spPr>
          <a:xfrm>
            <a:off x="-1" y="0"/>
            <a:ext cx="515815" cy="685800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2F8FE386-BA7E-21CB-770A-49DC0C9F9507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0035334" y="140660"/>
            <a:ext cx="1946113" cy="803912"/>
          </a:xfrm>
          <a:prstGeom prst="rect">
            <a:avLst/>
          </a:prstGeom>
        </p:spPr>
      </p:pic>
      <p:pic>
        <p:nvPicPr>
          <p:cNvPr id="12" name="Picture 2" descr="Fichier:Logo BRGM.svg — Wikipédia">
            <a:extLst>
              <a:ext uri="{FF2B5EF4-FFF2-40B4-BE49-F238E27FC236}">
                <a16:creationId xmlns:a16="http://schemas.microsoft.com/office/drawing/2014/main" id="{82CE3BBE-EA03-3D67-EB01-39EEFC1B64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3229" y="84955"/>
            <a:ext cx="2418362" cy="936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Elipse 2">
            <a:extLst>
              <a:ext uri="{FF2B5EF4-FFF2-40B4-BE49-F238E27FC236}">
                <a16:creationId xmlns:a16="http://schemas.microsoft.com/office/drawing/2014/main" id="{55F39509-1137-84A6-7C22-81BECE4E343D}"/>
              </a:ext>
            </a:extLst>
          </p:cNvPr>
          <p:cNvSpPr/>
          <p:nvPr/>
        </p:nvSpPr>
        <p:spPr>
          <a:xfrm>
            <a:off x="23020" y="1701473"/>
            <a:ext cx="470647" cy="443753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C8BC3FBF-A98B-97C5-31FA-212382E1904C}"/>
              </a:ext>
            </a:extLst>
          </p:cNvPr>
          <p:cNvSpPr txBox="1"/>
          <p:nvPr/>
        </p:nvSpPr>
        <p:spPr>
          <a:xfrm rot="16200000">
            <a:off x="17133" y="1634814"/>
            <a:ext cx="4706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>
                <a:latin typeface="Bahnschrift SemiBold" panose="020B0502040204020203" pitchFamily="34" charset="0"/>
              </a:rPr>
              <a:t>2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22F9A059-4D17-2D71-5227-9ECEB2906119}"/>
              </a:ext>
            </a:extLst>
          </p:cNvPr>
          <p:cNvSpPr txBox="1"/>
          <p:nvPr/>
        </p:nvSpPr>
        <p:spPr>
          <a:xfrm rot="16200000">
            <a:off x="-521270" y="691288"/>
            <a:ext cx="15276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>
                <a:solidFill>
                  <a:schemeClr val="bg1"/>
                </a:solidFill>
              </a:rPr>
              <a:t>État de l’art</a:t>
            </a:r>
          </a:p>
        </p:txBody>
      </p:sp>
      <p:sp>
        <p:nvSpPr>
          <p:cNvPr id="8" name="Título 1">
            <a:extLst>
              <a:ext uri="{FF2B5EF4-FFF2-40B4-BE49-F238E27FC236}">
                <a16:creationId xmlns:a16="http://schemas.microsoft.com/office/drawing/2014/main" id="{A7834EC5-274E-246C-13DF-F38BE44E951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96374" y="127497"/>
            <a:ext cx="6847415" cy="872271"/>
          </a:xfrm>
        </p:spPr>
        <p:txBody>
          <a:bodyPr>
            <a:normAutofit fontScale="90000"/>
          </a:bodyPr>
          <a:lstStyle/>
          <a:p>
            <a:pPr algn="l"/>
            <a:r>
              <a:rPr lang="fr-FR" sz="3200" dirty="0">
                <a:latin typeface="Bahnschrift SemiBold" panose="020B0502040204020203" pitchFamily="34" charset="0"/>
              </a:rPr>
              <a:t>Modélisation statistique des extrêmes spatiaux</a:t>
            </a:r>
            <a:endParaRPr lang="es-ES" sz="3200" dirty="0">
              <a:latin typeface="Bahnschrift SemiBold" panose="020B0502040204020203" pitchFamily="34" charset="0"/>
            </a:endParaRPr>
          </a:p>
        </p:txBody>
      </p:sp>
      <p:sp>
        <p:nvSpPr>
          <p:cNvPr id="9" name="Rectángulo redondeado 8">
            <a:extLst>
              <a:ext uri="{FF2B5EF4-FFF2-40B4-BE49-F238E27FC236}">
                <a16:creationId xmlns:a16="http://schemas.microsoft.com/office/drawing/2014/main" id="{742E7D9B-0E90-E673-594C-F534CFD2B2AA}"/>
              </a:ext>
            </a:extLst>
          </p:cNvPr>
          <p:cNvSpPr/>
          <p:nvPr/>
        </p:nvSpPr>
        <p:spPr>
          <a:xfrm>
            <a:off x="558335" y="1206500"/>
            <a:ext cx="3735926" cy="54229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0" name="Rectángulo redondeado 9">
            <a:extLst>
              <a:ext uri="{FF2B5EF4-FFF2-40B4-BE49-F238E27FC236}">
                <a16:creationId xmlns:a16="http://schemas.microsoft.com/office/drawing/2014/main" id="{959690D3-DBCE-354D-A164-D49F90165F34}"/>
              </a:ext>
            </a:extLst>
          </p:cNvPr>
          <p:cNvSpPr/>
          <p:nvPr/>
        </p:nvSpPr>
        <p:spPr>
          <a:xfrm>
            <a:off x="4496434" y="1206500"/>
            <a:ext cx="3735926" cy="54229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Rectángulo redondeado 10">
            <a:extLst>
              <a:ext uri="{FF2B5EF4-FFF2-40B4-BE49-F238E27FC236}">
                <a16:creationId xmlns:a16="http://schemas.microsoft.com/office/drawing/2014/main" id="{2019D896-4236-74D7-75B7-930EA3C1A146}"/>
              </a:ext>
            </a:extLst>
          </p:cNvPr>
          <p:cNvSpPr/>
          <p:nvPr/>
        </p:nvSpPr>
        <p:spPr>
          <a:xfrm>
            <a:off x="8413554" y="1206500"/>
            <a:ext cx="3735926" cy="54229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74DCE94D-C5EB-6654-7BDE-879D9608A0E4}"/>
              </a:ext>
            </a:extLst>
          </p:cNvPr>
          <p:cNvSpPr txBox="1"/>
          <p:nvPr/>
        </p:nvSpPr>
        <p:spPr>
          <a:xfrm>
            <a:off x="1601861" y="1239808"/>
            <a:ext cx="2692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/>
              <a:t>Copules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8388BC9C-AF7F-A01E-0C8F-4533CFDB3E61}"/>
              </a:ext>
            </a:extLst>
          </p:cNvPr>
          <p:cNvSpPr txBox="1"/>
          <p:nvPr/>
        </p:nvSpPr>
        <p:spPr>
          <a:xfrm>
            <a:off x="4835532" y="1239807"/>
            <a:ext cx="3225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/>
              <a:t>Processus max-stable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4B9E6225-556F-1D6C-AFEC-EFC9E99F0B55}"/>
              </a:ext>
            </a:extLst>
          </p:cNvPr>
          <p:cNvSpPr txBox="1"/>
          <p:nvPr/>
        </p:nvSpPr>
        <p:spPr>
          <a:xfrm>
            <a:off x="8726252" y="1197763"/>
            <a:ext cx="325519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/>
              <a:t>Modèles conditionnels</a:t>
            </a:r>
          </a:p>
          <a:p>
            <a:r>
              <a:rPr lang="fr-FR" sz="2000" dirty="0" err="1"/>
              <a:t>Heffernan</a:t>
            </a:r>
            <a:r>
              <a:rPr lang="fr-FR" sz="2000" dirty="0"/>
              <a:t> and Tawn (2004)</a:t>
            </a:r>
          </a:p>
        </p:txBody>
      </p:sp>
      <p:pic>
        <p:nvPicPr>
          <p:cNvPr id="16" name="Imagen 15">
            <a:extLst>
              <a:ext uri="{FF2B5EF4-FFF2-40B4-BE49-F238E27FC236}">
                <a16:creationId xmlns:a16="http://schemas.microsoft.com/office/drawing/2014/main" id="{067ED148-C3EB-D4FA-2D1F-2FB94162E71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65663" y="1923349"/>
            <a:ext cx="3315163" cy="504895"/>
          </a:xfrm>
          <a:prstGeom prst="rect">
            <a:avLst/>
          </a:prstGeom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D1A5BF77-3693-520E-9E2C-0FB3193E8E9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90699" y="1975941"/>
            <a:ext cx="2581635" cy="50489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ángulo 17">
                <a:extLst>
                  <a:ext uri="{FF2B5EF4-FFF2-40B4-BE49-F238E27FC236}">
                    <a16:creationId xmlns:a16="http://schemas.microsoft.com/office/drawing/2014/main" id="{4D7137C4-FE9C-824C-81A3-9C5ADB3C0BF6}"/>
                  </a:ext>
                </a:extLst>
              </p:cNvPr>
              <p:cNvSpPr/>
              <p:nvPr/>
            </p:nvSpPr>
            <p:spPr>
              <a:xfrm>
                <a:off x="764557" y="1865646"/>
                <a:ext cx="3265169" cy="562598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S" sz="1600" b="0" i="1" smtClean="0">
                          <a:latin typeface="Cambria Math" panose="02040503050406030204" pitchFamily="18" charset="0"/>
                        </a:rPr>
                        <m:t>𝐹</m:t>
                      </m:r>
                      <m:d>
                        <m:dPr>
                          <m:ctrlPr>
                            <a:rPr lang="es-ES" sz="16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s-ES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s-ES" sz="16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s-ES" sz="16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s-ES" sz="1600" b="0" i="1" smtClean="0">
                              <a:latin typeface="Cambria Math" panose="02040503050406030204" pitchFamily="18" charset="0"/>
                            </a:rPr>
                            <m:t>, </m:t>
                          </m:r>
                          <m:sSub>
                            <m:sSubPr>
                              <m:ctrlPr>
                                <a:rPr lang="es-ES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s-ES" sz="16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s-ES" sz="16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es-ES" sz="1600" b="0" i="1" smtClean="0">
                              <a:latin typeface="Cambria Math" panose="02040503050406030204" pitchFamily="18" charset="0"/>
                            </a:rPr>
                            <m:t>, …</m:t>
                          </m:r>
                          <m:r>
                            <a:rPr lang="es-ES" sz="1600" b="0" i="1" smtClean="0">
                              <a:latin typeface="Cambria Math" panose="02040503050406030204" pitchFamily="18" charset="0"/>
                            </a:rPr>
                            <m:t>𝑥𝑑</m:t>
                          </m:r>
                        </m:e>
                      </m:d>
                      <m:r>
                        <a:rPr lang="es-ES" sz="16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s-ES" sz="1600" b="0" i="1" smtClean="0">
                          <a:latin typeface="Cambria Math" panose="02040503050406030204" pitchFamily="18" charset="0"/>
                        </a:rPr>
                        <m:t>𝐶</m:t>
                      </m:r>
                      <m:r>
                        <a:rPr lang="es-ES" sz="1600" b="0" i="1" smtClean="0"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s-ES" sz="1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S" sz="1600" b="0" i="1" smtClean="0"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a:rPr lang="es-ES" sz="16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d>
                        <m:dPr>
                          <m:ctrlPr>
                            <a:rPr lang="es-ES" sz="16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s-ES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s-ES" sz="16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s-ES" sz="16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  <m:r>
                        <a:rPr lang="es-ES" sz="1600" b="0" i="1" smtClean="0">
                          <a:latin typeface="Cambria Math" panose="02040503050406030204" pitchFamily="18" charset="0"/>
                        </a:rPr>
                        <m:t>, </m:t>
                      </m:r>
                      <m:sSub>
                        <m:sSubPr>
                          <m:ctrlPr>
                            <a:rPr lang="es-ES" sz="1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S" sz="1600" b="0" i="1" smtClean="0"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a:rPr lang="es-ES" sz="16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d>
                        <m:dPr>
                          <m:ctrlPr>
                            <a:rPr lang="es-ES" sz="16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s-ES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s-ES" sz="16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s-ES" sz="16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  <m:r>
                        <a:rPr lang="es-ES" sz="1600" b="0" i="1" smtClean="0">
                          <a:latin typeface="Cambria Math" panose="02040503050406030204" pitchFamily="18" charset="0"/>
                        </a:rPr>
                        <m:t>, …</m:t>
                      </m:r>
                      <m:sSub>
                        <m:sSubPr>
                          <m:ctrlPr>
                            <a:rPr lang="es-ES" sz="1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S" sz="1600" b="0" i="1" smtClean="0"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a:rPr lang="es-ES" sz="1600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</m:sub>
                      </m:sSub>
                      <m:r>
                        <a:rPr lang="es-ES" sz="1600" b="0" i="1" smtClean="0"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s-ES" sz="1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S" sz="16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s-ES" sz="1600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</m:sub>
                      </m:sSub>
                      <m:r>
                        <a:rPr lang="es-ES" sz="1600" b="0" i="1" smtClean="0">
                          <a:latin typeface="Cambria Math" panose="02040503050406030204" pitchFamily="18" charset="0"/>
                        </a:rPr>
                        <m:t>))</m:t>
                      </m:r>
                    </m:oMath>
                  </m:oMathPara>
                </a14:m>
                <a:endParaRPr lang="fr-FR" sz="1600" dirty="0"/>
              </a:p>
            </p:txBody>
          </p:sp>
        </mc:Choice>
        <mc:Fallback xmlns="">
          <p:sp>
            <p:nvSpPr>
              <p:cNvPr id="18" name="Rectángulo 17">
                <a:extLst>
                  <a:ext uri="{FF2B5EF4-FFF2-40B4-BE49-F238E27FC236}">
                    <a16:creationId xmlns:a16="http://schemas.microsoft.com/office/drawing/2014/main" id="{4D7137C4-FE9C-824C-81A3-9C5ADB3C0BF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4557" y="1865646"/>
                <a:ext cx="3265169" cy="562598"/>
              </a:xfrm>
              <a:prstGeom prst="rect">
                <a:avLst/>
              </a:prstGeom>
              <a:blipFill>
                <a:blip r:embed="rId7"/>
                <a:stretch>
                  <a:fillRect b="-8696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CuadroTexto 20">
            <a:extLst>
              <a:ext uri="{FF2B5EF4-FFF2-40B4-BE49-F238E27FC236}">
                <a16:creationId xmlns:a16="http://schemas.microsoft.com/office/drawing/2014/main" id="{409C84A0-979A-EC6D-9C97-81A0C7764A23}"/>
              </a:ext>
            </a:extLst>
          </p:cNvPr>
          <p:cNvSpPr txBox="1"/>
          <p:nvPr/>
        </p:nvSpPr>
        <p:spPr>
          <a:xfrm>
            <a:off x="4746169" y="2650121"/>
            <a:ext cx="33151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Modélisation des blocs temporels maximaux dans un espace</a:t>
            </a:r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id="{B55AC3B1-6018-3509-3FD1-848C8822F943}"/>
              </a:ext>
            </a:extLst>
          </p:cNvPr>
          <p:cNvSpPr txBox="1"/>
          <p:nvPr/>
        </p:nvSpPr>
        <p:spPr>
          <a:xfrm>
            <a:off x="8572410" y="2650121"/>
            <a:ext cx="331516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Modélisation des extrêmes conditionnés par le dépassement du seuil u d’un point s0.</a:t>
            </a:r>
          </a:p>
        </p:txBody>
      </p:sp>
      <p:sp>
        <p:nvSpPr>
          <p:cNvPr id="24" name="CuadroTexto 23">
            <a:extLst>
              <a:ext uri="{FF2B5EF4-FFF2-40B4-BE49-F238E27FC236}">
                <a16:creationId xmlns:a16="http://schemas.microsoft.com/office/drawing/2014/main" id="{9DCC1AC3-FF0E-5BB3-220C-1FE47AA150E6}"/>
              </a:ext>
            </a:extLst>
          </p:cNvPr>
          <p:cNvSpPr txBox="1"/>
          <p:nvPr/>
        </p:nvSpPr>
        <p:spPr>
          <a:xfrm>
            <a:off x="804918" y="2650121"/>
            <a:ext cx="331516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Modélisation de la dépendance entre plusieurs variables  en séparant cette dépendance de leurs marginales</a:t>
            </a:r>
          </a:p>
        </p:txBody>
      </p:sp>
      <p:sp>
        <p:nvSpPr>
          <p:cNvPr id="25" name="CuadroTexto 24">
            <a:extLst>
              <a:ext uri="{FF2B5EF4-FFF2-40B4-BE49-F238E27FC236}">
                <a16:creationId xmlns:a16="http://schemas.microsoft.com/office/drawing/2014/main" id="{88830460-9CB4-17FB-1F33-2FC26D06CC60}"/>
              </a:ext>
            </a:extLst>
          </p:cNvPr>
          <p:cNvSpPr txBox="1"/>
          <p:nvPr/>
        </p:nvSpPr>
        <p:spPr>
          <a:xfrm>
            <a:off x="768716" y="4024960"/>
            <a:ext cx="331516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Complexité dans le cas multidimensionnels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Rigidité dans la modélisation de la dépendance des queues</a:t>
            </a:r>
          </a:p>
        </p:txBody>
      </p:sp>
      <p:sp>
        <p:nvSpPr>
          <p:cNvPr id="26" name="CuadroTexto 25">
            <a:extLst>
              <a:ext uri="{FF2B5EF4-FFF2-40B4-BE49-F238E27FC236}">
                <a16:creationId xmlns:a16="http://schemas.microsoft.com/office/drawing/2014/main" id="{7A66EEE2-C213-A3A9-A1D0-BCA27001D94D}"/>
              </a:ext>
            </a:extLst>
          </p:cNvPr>
          <p:cNvSpPr txBox="1"/>
          <p:nvPr/>
        </p:nvSpPr>
        <p:spPr>
          <a:xfrm>
            <a:off x="4706815" y="3917950"/>
            <a:ext cx="331516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Mn peuvent ne pas se produire simultanément dans le temps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Valable que pour la dépendance asymptotique</a:t>
            </a:r>
          </a:p>
          <a:p>
            <a:endParaRPr lang="fr-FR" dirty="0"/>
          </a:p>
        </p:txBody>
      </p:sp>
      <p:sp>
        <p:nvSpPr>
          <p:cNvPr id="27" name="CuadroTexto 26">
            <a:extLst>
              <a:ext uri="{FF2B5EF4-FFF2-40B4-BE49-F238E27FC236}">
                <a16:creationId xmlns:a16="http://schemas.microsoft.com/office/drawing/2014/main" id="{0941D9AD-179C-8C1F-FB85-04C37F92DD38}"/>
              </a:ext>
            </a:extLst>
          </p:cNvPr>
          <p:cNvSpPr txBox="1"/>
          <p:nvPr/>
        </p:nvSpPr>
        <p:spPr>
          <a:xfrm>
            <a:off x="8572409" y="3946220"/>
            <a:ext cx="331516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Modélisation des événements cohérents dans le temps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Flexibilité dans la modélisation de la dépendance des queues</a:t>
            </a:r>
          </a:p>
          <a:p>
            <a:endParaRPr lang="fr-FR" dirty="0"/>
          </a:p>
        </p:txBody>
      </p:sp>
      <p:sp>
        <p:nvSpPr>
          <p:cNvPr id="28" name="Rectángulo redondeado 27">
            <a:extLst>
              <a:ext uri="{FF2B5EF4-FFF2-40B4-BE49-F238E27FC236}">
                <a16:creationId xmlns:a16="http://schemas.microsoft.com/office/drawing/2014/main" id="{857E9225-F1DF-F784-4F32-2F225D32B0C4}"/>
              </a:ext>
            </a:extLst>
          </p:cNvPr>
          <p:cNvSpPr/>
          <p:nvPr/>
        </p:nvSpPr>
        <p:spPr>
          <a:xfrm>
            <a:off x="8400430" y="1186589"/>
            <a:ext cx="3768550" cy="5462722"/>
          </a:xfrm>
          <a:prstGeom prst="round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Marcador de pie de página 6">
            <a:extLst>
              <a:ext uri="{FF2B5EF4-FFF2-40B4-BE49-F238E27FC236}">
                <a16:creationId xmlns:a16="http://schemas.microsoft.com/office/drawing/2014/main" id="{81F1FE65-4468-CE4D-E593-9121548575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1</a:t>
            </a: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2BA38149-F2FC-A46E-D71F-4E8A6A25825C}"/>
              </a:ext>
            </a:extLst>
          </p:cNvPr>
          <p:cNvSpPr txBox="1"/>
          <p:nvPr/>
        </p:nvSpPr>
        <p:spPr>
          <a:xfrm>
            <a:off x="32254" y="6326130"/>
            <a:ext cx="6800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13</a:t>
            </a:r>
          </a:p>
        </p:txBody>
      </p:sp>
    </p:spTree>
    <p:extLst>
      <p:ext uri="{BB962C8B-B14F-4D97-AF65-F5344CB8AC3E}">
        <p14:creationId xmlns:p14="http://schemas.microsoft.com/office/powerpoint/2010/main" val="16594476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602A8C-A480-56C4-FA84-A700087AA9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>
            <a:extLst>
              <a:ext uri="{FF2B5EF4-FFF2-40B4-BE49-F238E27FC236}">
                <a16:creationId xmlns:a16="http://schemas.microsoft.com/office/drawing/2014/main" id="{B7244381-1FF7-CEC8-36C4-4B733A439C67}"/>
              </a:ext>
            </a:extLst>
          </p:cNvPr>
          <p:cNvSpPr/>
          <p:nvPr/>
        </p:nvSpPr>
        <p:spPr>
          <a:xfrm>
            <a:off x="-1" y="0"/>
            <a:ext cx="515815" cy="685800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920CB6A6-C59E-9A8F-BAD7-997361732521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0035334" y="140660"/>
            <a:ext cx="1946113" cy="803912"/>
          </a:xfrm>
          <a:prstGeom prst="rect">
            <a:avLst/>
          </a:prstGeom>
        </p:spPr>
      </p:pic>
      <p:pic>
        <p:nvPicPr>
          <p:cNvPr id="12" name="Picture 2" descr="Fichier:Logo BRGM.svg — Wikipédia">
            <a:extLst>
              <a:ext uri="{FF2B5EF4-FFF2-40B4-BE49-F238E27FC236}">
                <a16:creationId xmlns:a16="http://schemas.microsoft.com/office/drawing/2014/main" id="{6E33C2C8-E12A-DA3A-8CAC-6C49DBE79C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3229" y="84955"/>
            <a:ext cx="2418362" cy="936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Elipse 2">
            <a:extLst>
              <a:ext uri="{FF2B5EF4-FFF2-40B4-BE49-F238E27FC236}">
                <a16:creationId xmlns:a16="http://schemas.microsoft.com/office/drawing/2014/main" id="{1DC9CED0-F61B-6846-6B42-2CFD9539947A}"/>
              </a:ext>
            </a:extLst>
          </p:cNvPr>
          <p:cNvSpPr/>
          <p:nvPr/>
        </p:nvSpPr>
        <p:spPr>
          <a:xfrm>
            <a:off x="23020" y="1701473"/>
            <a:ext cx="470647" cy="443753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86837B57-FD46-7D79-A619-33FDAB20FCB0}"/>
              </a:ext>
            </a:extLst>
          </p:cNvPr>
          <p:cNvSpPr txBox="1"/>
          <p:nvPr/>
        </p:nvSpPr>
        <p:spPr>
          <a:xfrm rot="16200000">
            <a:off x="17133" y="1634814"/>
            <a:ext cx="4706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>
                <a:latin typeface="Bahnschrift SemiBold" panose="020B0502040204020203" pitchFamily="34" charset="0"/>
              </a:rPr>
              <a:t>2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2E35DDB8-437A-3A23-2861-53D62EBF87D6}"/>
              </a:ext>
            </a:extLst>
          </p:cNvPr>
          <p:cNvSpPr txBox="1"/>
          <p:nvPr/>
        </p:nvSpPr>
        <p:spPr>
          <a:xfrm rot="16200000">
            <a:off x="-521270" y="691288"/>
            <a:ext cx="15276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>
                <a:solidFill>
                  <a:schemeClr val="bg1"/>
                </a:solidFill>
              </a:rPr>
              <a:t>État de l’art</a:t>
            </a:r>
          </a:p>
        </p:txBody>
      </p:sp>
      <p:sp>
        <p:nvSpPr>
          <p:cNvPr id="8" name="Título 1">
            <a:extLst>
              <a:ext uri="{FF2B5EF4-FFF2-40B4-BE49-F238E27FC236}">
                <a16:creationId xmlns:a16="http://schemas.microsoft.com/office/drawing/2014/main" id="{392D18CF-0B70-91FA-EAD5-04DD2ED23A7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96374" y="127497"/>
            <a:ext cx="6847415" cy="872271"/>
          </a:xfrm>
        </p:spPr>
        <p:txBody>
          <a:bodyPr>
            <a:normAutofit/>
          </a:bodyPr>
          <a:lstStyle/>
          <a:p>
            <a:pPr algn="l"/>
            <a:r>
              <a:rPr lang="fr-FR" sz="3200" dirty="0">
                <a:latin typeface="Bahnschrift SemiBold" panose="020B0502040204020203" pitchFamily="34" charset="0"/>
              </a:rPr>
              <a:t>Modèle de </a:t>
            </a:r>
            <a:r>
              <a:rPr lang="fr-FR" sz="3200" dirty="0" err="1">
                <a:latin typeface="Bahnschrift SemiBold" panose="020B0502040204020203" pitchFamily="34" charset="0"/>
              </a:rPr>
              <a:t>Heffernan</a:t>
            </a:r>
            <a:r>
              <a:rPr lang="fr-FR" sz="3200" dirty="0">
                <a:latin typeface="Bahnschrift SemiBold" panose="020B0502040204020203" pitchFamily="34" charset="0"/>
              </a:rPr>
              <a:t> and Tawn 2004</a:t>
            </a:r>
            <a:endParaRPr lang="es-ES" sz="3200" dirty="0">
              <a:latin typeface="Bahnschrift SemiBold" panose="020B0502040204020203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29" name="Tabla 28">
                <a:extLst>
                  <a:ext uri="{FF2B5EF4-FFF2-40B4-BE49-F238E27FC236}">
                    <a16:creationId xmlns:a16="http://schemas.microsoft.com/office/drawing/2014/main" id="{D5EAAAE1-F18F-DFF0-8F02-DB428E5CECCD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956121397"/>
                  </p:ext>
                </p:extLst>
              </p:nvPr>
            </p:nvGraphicFramePr>
            <p:xfrm>
              <a:off x="4432432" y="982652"/>
              <a:ext cx="7345994" cy="835787"/>
            </p:xfrm>
            <a:graphic>
              <a:graphicData uri="http://schemas.openxmlformats.org/drawingml/2006/table">
                <a:tbl>
                  <a:tblPr firstRow="1" firstCol="1" bandRow="1">
                    <a:tableStyleId>{5C22544A-7EE6-4342-B048-85BDC9FD1C3A}</a:tableStyleId>
                  </a:tblPr>
                  <a:tblGrid>
                    <a:gridCol w="7345994">
                      <a:extLst>
                        <a:ext uri="{9D8B030D-6E8A-4147-A177-3AD203B41FA5}">
                          <a16:colId xmlns:a16="http://schemas.microsoft.com/office/drawing/2014/main" val="1076890408"/>
                        </a:ext>
                      </a:extLst>
                    </a:gridCol>
                  </a:tblGrid>
                  <a:tr h="476245"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1000"/>
                            </a:spcAft>
                            <a:buNone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smtClean="0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</a:rPr>
                                  <m:t>𝑃</m:t>
                                </m:r>
                                <m:d>
                                  <m:dPr>
                                    <m:ctrlPr>
                                      <a:rPr lang="es-ES" sz="1800" i="1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es-ES" sz="1800" i="1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18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𝑌</m:t>
                                        </m:r>
                                      </m:e>
                                      <m:sub>
                                        <m:r>
                                          <a:rPr lang="en-US" sz="18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𝑖</m:t>
                                        </m:r>
                                      </m:sub>
                                    </m:sSub>
                                    <m:r>
                                      <a:rPr lang="en-US" sz="18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  <m:r>
                                      <a:rPr lang="en-US" sz="18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𝜈</m:t>
                                    </m:r>
                                    <m:r>
                                      <a:rPr lang="en-US" sz="18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&gt;</m:t>
                                    </m:r>
                                    <m:r>
                                      <a:rPr lang="en-US" sz="18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  <m:r>
                                      <a:rPr lang="en-US" sz="18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, </m:t>
                                    </m:r>
                                    <m:f>
                                      <m:fPr>
                                        <m:ctrlPr>
                                          <a:rPr lang="es-ES" sz="1800" i="1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fPr>
                                      <m:num>
                                        <m:sSub>
                                          <m:sSubPr>
                                            <m:ctrlPr>
                                              <a:rPr lang="es-ES" sz="1800" i="1">
                                                <a:solidFill>
                                                  <a:schemeClr val="tx1"/>
                                                </a:solidFill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sz="1800">
                                                <a:solidFill>
                                                  <a:schemeClr val="tx1"/>
                                                </a:solidFill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  <m:t>𝑌</m:t>
                                            </m:r>
                                          </m:e>
                                          <m:sub>
                                            <m:r>
                                              <a:rPr lang="en-US" sz="1800">
                                                <a:solidFill>
                                                  <a:schemeClr val="tx1"/>
                                                </a:solidFill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  <m:t>𝑗</m:t>
                                            </m:r>
                                          </m:sub>
                                        </m:sSub>
                                        <m:r>
                                          <a:rPr lang="en-US" sz="18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−</m:t>
                                        </m:r>
                                        <m:r>
                                          <a:rPr lang="en-US" sz="18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𝑎</m:t>
                                        </m:r>
                                        <m:sSub>
                                          <m:sSubPr>
                                            <m:ctrlPr>
                                              <a:rPr lang="es-ES" sz="1800" i="1">
                                                <a:solidFill>
                                                  <a:schemeClr val="tx1"/>
                                                </a:solidFill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d>
                                              <m:dPr>
                                                <m:begChr m:val=""/>
                                                <m:endChr m:val="|"/>
                                                <m:ctrlPr>
                                                  <a:rPr lang="es-ES" sz="1800" i="1">
                                                    <a:solidFill>
                                                      <a:schemeClr val="tx1"/>
                                                    </a:solidFill>
                                                    <a:effectLst/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dPr>
                                              <m:e>
                                                <m:r>
                                                  <a:rPr lang="en-US" sz="1800">
                                                    <a:solidFill>
                                                      <a:schemeClr val="tx1"/>
                                                    </a:solidFill>
                                                    <a:effectLst/>
                                                    <a:latin typeface="Cambria Math" panose="02040503050406030204" pitchFamily="18" charset="0"/>
                                                  </a:rPr>
                                                  <m:t>​</m:t>
                                                </m:r>
                                              </m:e>
                                            </m:d>
                                          </m:e>
                                          <m:sub>
                                            <m:r>
                                              <a:rPr lang="en-US" sz="1800">
                                                <a:solidFill>
                                                  <a:schemeClr val="tx1"/>
                                                </a:solidFill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  <m:t>𝑖</m:t>
                                            </m:r>
                                          </m:sub>
                                        </m:sSub>
                                        <m:d>
                                          <m:dPr>
                                            <m:ctrlPr>
                                              <a:rPr lang="es-ES" sz="1800" i="1">
                                                <a:solidFill>
                                                  <a:schemeClr val="tx1"/>
                                                </a:solidFill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dPr>
                                          <m:e>
                                            <m:sSub>
                                              <m:sSubPr>
                                                <m:ctrlPr>
                                                  <a:rPr lang="es-ES" sz="1800" i="1">
                                                    <a:solidFill>
                                                      <a:schemeClr val="tx1"/>
                                                    </a:solidFill>
                                                    <a:effectLst/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sSubPr>
                                              <m:e>
                                                <m:r>
                                                  <a:rPr lang="en-US" sz="1800">
                                                    <a:solidFill>
                                                      <a:schemeClr val="tx1"/>
                                                    </a:solidFill>
                                                    <a:effectLst/>
                                                    <a:latin typeface="Cambria Math" panose="02040503050406030204" pitchFamily="18" charset="0"/>
                                                  </a:rPr>
                                                  <m:t>𝑌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en-US" sz="1800">
                                                    <a:solidFill>
                                                      <a:schemeClr val="tx1"/>
                                                    </a:solidFill>
                                                    <a:effectLst/>
                                                    <a:latin typeface="Cambria Math" panose="02040503050406030204" pitchFamily="18" charset="0"/>
                                                  </a:rPr>
                                                  <m:t>𝑖</m:t>
                                                </m:r>
                                              </m:sub>
                                            </m:sSub>
                                          </m:e>
                                        </m:d>
                                      </m:num>
                                      <m:den>
                                        <m:r>
                                          <a:rPr lang="en-US" sz="18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𝑏</m:t>
                                        </m:r>
                                        <m:sSub>
                                          <m:sSubPr>
                                            <m:ctrlPr>
                                              <a:rPr lang="es-ES" sz="1800" i="1">
                                                <a:solidFill>
                                                  <a:schemeClr val="tx1"/>
                                                </a:solidFill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d>
                                              <m:dPr>
                                                <m:begChr m:val=""/>
                                                <m:endChr m:val="|"/>
                                                <m:ctrlPr>
                                                  <a:rPr lang="es-ES" sz="1800" i="1">
                                                    <a:solidFill>
                                                      <a:schemeClr val="tx1"/>
                                                    </a:solidFill>
                                                    <a:effectLst/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dPr>
                                              <m:e>
                                                <m:r>
                                                  <a:rPr lang="en-US" sz="1800">
                                                    <a:solidFill>
                                                      <a:schemeClr val="tx1"/>
                                                    </a:solidFill>
                                                    <a:effectLst/>
                                                    <a:latin typeface="Cambria Math" panose="02040503050406030204" pitchFamily="18" charset="0"/>
                                                  </a:rPr>
                                                  <m:t>​</m:t>
                                                </m:r>
                                              </m:e>
                                            </m:d>
                                          </m:e>
                                          <m:sub>
                                            <m:r>
                                              <a:rPr lang="en-US" sz="1800">
                                                <a:solidFill>
                                                  <a:schemeClr val="tx1"/>
                                                </a:solidFill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  <m:t>𝑖</m:t>
                                            </m:r>
                                          </m:sub>
                                        </m:sSub>
                                        <m:d>
                                          <m:dPr>
                                            <m:ctrlPr>
                                              <a:rPr lang="es-ES" sz="1800" i="1">
                                                <a:solidFill>
                                                  <a:schemeClr val="tx1"/>
                                                </a:solidFill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dPr>
                                          <m:e>
                                            <m:sSub>
                                              <m:sSubPr>
                                                <m:ctrlPr>
                                                  <a:rPr lang="es-ES" sz="1800" i="1">
                                                    <a:solidFill>
                                                      <a:schemeClr val="tx1"/>
                                                    </a:solidFill>
                                                    <a:effectLst/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sSubPr>
                                              <m:e>
                                                <m:r>
                                                  <a:rPr lang="en-US" sz="1800">
                                                    <a:solidFill>
                                                      <a:schemeClr val="tx1"/>
                                                    </a:solidFill>
                                                    <a:effectLst/>
                                                    <a:latin typeface="Cambria Math" panose="02040503050406030204" pitchFamily="18" charset="0"/>
                                                  </a:rPr>
                                                  <m:t>𝑌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en-US" sz="1800">
                                                    <a:solidFill>
                                                      <a:schemeClr val="tx1"/>
                                                    </a:solidFill>
                                                    <a:effectLst/>
                                                    <a:latin typeface="Cambria Math" panose="02040503050406030204" pitchFamily="18" charset="0"/>
                                                  </a:rPr>
                                                  <m:t>𝑖</m:t>
                                                </m:r>
                                              </m:sub>
                                            </m:sSub>
                                          </m:e>
                                        </m:d>
                                      </m:den>
                                    </m:f>
                                    <m:r>
                                      <a:rPr lang="en-US" sz="18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≤</m:t>
                                    </m:r>
                                    <m:r>
                                      <a:rPr lang="en-US" sz="18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𝑧</m:t>
                                    </m:r>
                                    <m:r>
                                      <a:rPr lang="en-US" sz="18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 | </m:t>
                                    </m:r>
                                    <m:sSub>
                                      <m:sSubPr>
                                        <m:ctrlPr>
                                          <a:rPr lang="es-ES" sz="1800" i="1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18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𝑌</m:t>
                                        </m:r>
                                      </m:e>
                                      <m:sub>
                                        <m:r>
                                          <a:rPr lang="en-US" sz="18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𝑖</m:t>
                                        </m:r>
                                      </m:sub>
                                    </m:sSub>
                                    <m:r>
                                      <a:rPr lang="en-US" sz="18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&gt;</m:t>
                                    </m:r>
                                    <m:r>
                                      <a:rPr lang="en-US" sz="18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𝜈</m:t>
                                    </m:r>
                                  </m:e>
                                </m:d>
                                <m:r>
                                  <a:rPr lang="en-US" sz="1800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</a:rPr>
                                  <m:t>→</m:t>
                                </m:r>
                                <m:func>
                                  <m:funcPr>
                                    <m:ctrlPr>
                                      <a:rPr lang="es-ES" sz="1800" i="1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funcPr>
                                  <m:fName>
                                    <m:r>
                                      <m:rPr>
                                        <m:sty m:val="p"/>
                                      </m:rPr>
                                      <a:rPr lang="en-US" sz="18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exp</m:t>
                                    </m:r>
                                  </m:fName>
                                  <m:e>
                                    <m:d>
                                      <m:dPr>
                                        <m:ctrlPr>
                                          <a:rPr lang="es-ES" sz="1800" i="1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sz="18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−</m:t>
                                        </m:r>
                                        <m:r>
                                          <a:rPr lang="en-US" sz="18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𝑦</m:t>
                                        </m:r>
                                      </m:e>
                                    </m:d>
                                  </m:e>
                                </m:func>
                                <m:sSub>
                                  <m:sSubPr>
                                    <m:ctrlPr>
                                      <a:rPr lang="es-ES" sz="1800" i="1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8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𝐺</m:t>
                                    </m:r>
                                  </m:e>
                                  <m:sub>
                                    <m:r>
                                      <a:rPr lang="en-US" sz="18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𝑗</m:t>
                                    </m:r>
                                    <m:r>
                                      <a:rPr lang="en-US" sz="18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|</m:t>
                                    </m:r>
                                    <m:r>
                                      <a:rPr lang="en-US" sz="18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  <m:r>
                                      <a:rPr lang="en-US" sz="18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 </m:t>
                                    </m:r>
                                  </m:sub>
                                </m:sSub>
                                <m:d>
                                  <m:dPr>
                                    <m:ctrlPr>
                                      <a:rPr lang="es-ES" sz="1800" i="1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18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𝑧</m:t>
                                    </m:r>
                                  </m:e>
                                </m:d>
                                <m:r>
                                  <a:rPr lang="en-US" sz="1800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a:rPr lang="en-US" sz="1800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</a:rPr>
                                  <m:t>𝑎𝑠</m:t>
                                </m:r>
                                <m:r>
                                  <a:rPr lang="en-US" sz="1800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a:rPr lang="en-US" sz="1800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</a:rPr>
                                  <m:t>𝜈</m:t>
                                </m:r>
                                <m:r>
                                  <a:rPr lang="en-US" sz="1800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</a:rPr>
                                  <m:t>→∞</m:t>
                                </m:r>
                              </m:oMath>
                            </m:oMathPara>
                          </a14:m>
                          <a:endParaRPr lang="es-ES" sz="1800" dirty="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779509523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29" name="Tabla 28">
                <a:extLst>
                  <a:ext uri="{FF2B5EF4-FFF2-40B4-BE49-F238E27FC236}">
                    <a16:creationId xmlns:a16="http://schemas.microsoft.com/office/drawing/2014/main" id="{D5EAAAE1-F18F-DFF0-8F02-DB428E5CECCD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956121397"/>
                  </p:ext>
                </p:extLst>
              </p:nvPr>
            </p:nvGraphicFramePr>
            <p:xfrm>
              <a:off x="4432432" y="982652"/>
              <a:ext cx="7345994" cy="835787"/>
            </p:xfrm>
            <a:graphic>
              <a:graphicData uri="http://schemas.openxmlformats.org/drawingml/2006/table">
                <a:tbl>
                  <a:tblPr firstRow="1" firstCol="1" bandRow="1">
                    <a:tableStyleId>{5C22544A-7EE6-4342-B048-85BDC9FD1C3A}</a:tableStyleId>
                  </a:tblPr>
                  <a:tblGrid>
                    <a:gridCol w="7345994">
                      <a:extLst>
                        <a:ext uri="{9D8B030D-6E8A-4147-A177-3AD203B41FA5}">
                          <a16:colId xmlns:a16="http://schemas.microsoft.com/office/drawing/2014/main" val="1076890408"/>
                        </a:ext>
                      </a:extLst>
                    </a:gridCol>
                  </a:tblGrid>
                  <a:tr h="835787">
                    <a:tc>
                      <a:txBody>
                        <a:bodyPr/>
                        <a:lstStyle/>
                        <a:p>
                          <a:endParaRPr lang="es-ES"/>
                        </a:p>
                      </a:txBody>
                      <a:tcPr marL="68580" marR="68580" marT="0" marB="0">
                        <a:blipFill>
                          <a:blip r:embed="rId5"/>
                          <a:stretch>
                            <a:fillRect l="-173" t="-44776" r="-345" b="-6268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779509523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31" name="Rectángulo 30">
            <a:extLst>
              <a:ext uri="{FF2B5EF4-FFF2-40B4-BE49-F238E27FC236}">
                <a16:creationId xmlns:a16="http://schemas.microsoft.com/office/drawing/2014/main" id="{5085E330-CE48-E13D-9C0D-D58F6827364A}"/>
              </a:ext>
            </a:extLst>
          </p:cNvPr>
          <p:cNvSpPr/>
          <p:nvPr/>
        </p:nvSpPr>
        <p:spPr>
          <a:xfrm>
            <a:off x="839474" y="1979676"/>
            <a:ext cx="11141973" cy="1378934"/>
          </a:xfrm>
          <a:prstGeom prst="rect">
            <a:avLst/>
          </a:prstGeom>
          <a:solidFill>
            <a:schemeClr val="accent1">
              <a:lumMod val="60000"/>
              <a:lumOff val="40000"/>
              <a:alpha val="69804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800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2" name="CuadroTexto 31">
                <a:extLst>
                  <a:ext uri="{FF2B5EF4-FFF2-40B4-BE49-F238E27FC236}">
                    <a16:creationId xmlns:a16="http://schemas.microsoft.com/office/drawing/2014/main" id="{2332793E-6860-7F83-3721-5E22D2B59DE3}"/>
                  </a:ext>
                </a:extLst>
              </p:cNvPr>
              <p:cNvSpPr txBox="1"/>
              <p:nvPr/>
            </p:nvSpPr>
            <p:spPr>
              <a:xfrm>
                <a:off x="1048512" y="2102834"/>
                <a:ext cx="11141972" cy="13524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fr-FR" sz="2000" noProof="0" dirty="0"/>
                  <a:t>Pour un seuil </a:t>
                </a:r>
                <a14:m>
                  <m:oMath xmlns:m="http://schemas.openxmlformats.org/officeDocument/2006/math">
                    <m:r>
                      <a:rPr lang="fr-FR" sz="2000" noProof="0" smtClean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</a:rPr>
                      <m:t>𝜈</m:t>
                    </m:r>
                  </m:oMath>
                </a14:m>
                <a:r>
                  <a:rPr lang="fr-FR" sz="2000" noProof="0" dirty="0"/>
                  <a:t>  suffisamment grand,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2000" i="1" noProof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2000" i="1" noProof="0" smtClean="0">
                            <a:latin typeface="Cambria Math" panose="02040503050406030204" pitchFamily="18" charset="0"/>
                          </a:rPr>
                          <m:t>𝑌</m:t>
                        </m:r>
                      </m:e>
                      <m:sub>
                        <m:r>
                          <a:rPr lang="fr-FR" sz="2000" i="1" noProof="0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fr-FR" sz="2000" i="1" noProof="0" smtClean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fr-FR" sz="2000" i="1" noProof="0" smtClean="0">
                        <a:latin typeface="Cambria Math" panose="02040503050406030204" pitchFamily="18" charset="0"/>
                      </a:rPr>
                      <m:t>𝜈</m:t>
                    </m:r>
                  </m:oMath>
                </a14:m>
                <a:r>
                  <a:rPr lang="fr-FR" sz="2000" noProof="0" dirty="0"/>
                  <a:t> et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2000" i="1" noProof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2000" i="1" noProof="0" smtClean="0">
                            <a:latin typeface="Cambria Math" panose="02040503050406030204" pitchFamily="18" charset="0"/>
                          </a:rPr>
                          <m:t>[</m:t>
                        </m:r>
                        <m:r>
                          <a:rPr lang="fr-FR" sz="2000" i="1" noProof="0" smtClean="0">
                            <a:latin typeface="Cambria Math" panose="02040503050406030204" pitchFamily="18" charset="0"/>
                          </a:rPr>
                          <m:t>𝑌</m:t>
                        </m:r>
                      </m:e>
                      <m:sub>
                        <m:r>
                          <a:rPr lang="fr-FR" sz="2000" i="1" noProof="0" smtClean="0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  <m:r>
                      <a:rPr lang="fr-FR" sz="2000" i="1" noProof="0" smtClean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fr-FR" sz="2000" i="1" noProof="0" smtClean="0">
                        <a:latin typeface="Cambria Math" panose="02040503050406030204" pitchFamily="18" charset="0"/>
                      </a:rPr>
                      <m:t>𝑎</m:t>
                    </m:r>
                    <m:sSub>
                      <m:sSubPr>
                        <m:ctrlPr>
                          <a:rPr lang="fr-FR" sz="2000" i="1" noProof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begChr m:val=""/>
                            <m:endChr m:val="|"/>
                            <m:ctrlPr>
                              <a:rPr lang="fr-FR" sz="2000" i="1" noProof="0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fr-FR" sz="2000" i="1" noProof="0" smtClean="0">
                                <a:latin typeface="Cambria Math" panose="02040503050406030204" pitchFamily="18" charset="0"/>
                              </a:rPr>
                              <m:t>​</m:t>
                            </m:r>
                          </m:e>
                        </m:d>
                      </m:e>
                      <m:sub>
                        <m:r>
                          <a:rPr lang="fr-FR" sz="2000" i="1" noProof="0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fr-FR" sz="2000" i="1" noProof="0" smtClean="0"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fr-FR" sz="2000" i="1" noProof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2000" i="1" noProof="0" smtClean="0">
                            <a:latin typeface="Cambria Math" panose="02040503050406030204" pitchFamily="18" charset="0"/>
                          </a:rPr>
                          <m:t>𝑌</m:t>
                        </m:r>
                      </m:e>
                      <m:sub>
                        <m:r>
                          <a:rPr lang="fr-FR" sz="2000" i="1" noProof="0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fr-FR" sz="2000" i="1" noProof="0" smtClean="0">
                        <a:latin typeface="Cambria Math" panose="02040503050406030204" pitchFamily="18" charset="0"/>
                      </a:rPr>
                      <m:t>)]/</m:t>
                    </m:r>
                    <m:r>
                      <a:rPr lang="fr-FR" sz="2000" i="1" noProof="0" smtClean="0">
                        <a:latin typeface="Cambria Math" panose="02040503050406030204" pitchFamily="18" charset="0"/>
                      </a:rPr>
                      <m:t>𝑏</m:t>
                    </m:r>
                    <m:sSub>
                      <m:sSubPr>
                        <m:ctrlPr>
                          <a:rPr lang="fr-FR" sz="2000" i="1" noProof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begChr m:val=""/>
                            <m:endChr m:val="|"/>
                            <m:ctrlPr>
                              <a:rPr lang="fr-FR" sz="2000" i="1" noProof="0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fr-FR" sz="2000" i="1" noProof="0" smtClean="0">
                                <a:latin typeface="Cambria Math" panose="02040503050406030204" pitchFamily="18" charset="0"/>
                              </a:rPr>
                              <m:t>​</m:t>
                            </m:r>
                          </m:e>
                        </m:d>
                      </m:e>
                      <m:sub>
                        <m:r>
                          <a:rPr lang="fr-FR" sz="2000" i="1" noProof="0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fr-FR" sz="2000" i="1" noProof="0" smtClean="0"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fr-FR" sz="2000" i="1" noProof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2000" i="1" noProof="0" smtClean="0">
                            <a:latin typeface="Cambria Math" panose="02040503050406030204" pitchFamily="18" charset="0"/>
                          </a:rPr>
                          <m:t>𝑌</m:t>
                        </m:r>
                      </m:e>
                      <m:sub>
                        <m:r>
                          <a:rPr lang="fr-FR" sz="2000" i="1" noProof="0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fr-FR" sz="2000" i="1" noProof="0" smtClean="0">
                        <a:latin typeface="Cambria Math" panose="02040503050406030204" pitchFamily="18" charset="0"/>
                      </a:rPr>
                      <m:t>)</m:t>
                    </m:r>
                    <m:r>
                      <a:rPr lang="fr-FR" sz="2000" b="0" i="1" noProof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fr-FR" sz="2000" noProof="0" dirty="0"/>
                  <a:t>sont </a:t>
                </a:r>
                <a:r>
                  <a:rPr lang="fr-FR" sz="2000" u="sng" noProof="0" dirty="0"/>
                  <a:t>indépendantes</a:t>
                </a:r>
                <a:r>
                  <a:rPr lang="fr-FR" sz="2000" noProof="0" dirty="0"/>
                  <a:t>.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fr-FR" sz="2000" noProof="0" dirty="0"/>
                  <a:t>Les fonctions </a:t>
                </a:r>
                <a14:m>
                  <m:oMath xmlns:m="http://schemas.openxmlformats.org/officeDocument/2006/math">
                    <m:r>
                      <a:rPr lang="en-US" sz="2000" smtClean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</a:rPr>
                      <m:t>𝑎</m:t>
                    </m:r>
                    <m:sSub>
                      <m:sSubPr>
                        <m:ctrlPr>
                          <a:rPr lang="es-ES" sz="20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begChr m:val=""/>
                            <m:endChr m:val="|"/>
                            <m:ctrlPr>
                              <a:rPr lang="es-ES" sz="20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000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</a:rPr>
                              <m:t>​</m:t>
                            </m:r>
                          </m:e>
                        </m:d>
                      </m:e>
                      <m:sub>
                        <m:r>
                          <a:rPr lang="en-US" sz="200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d>
                      <m:dPr>
                        <m:ctrlPr>
                          <a:rPr lang="es-ES" sz="20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s-ES" sz="20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</a:rPr>
                              <m:t>𝑌</m:t>
                            </m:r>
                          </m:e>
                          <m:sub>
                            <m:r>
                              <a:rPr lang="en-US" sz="2000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e>
                    </m:d>
                  </m:oMath>
                </a14:m>
                <a:r>
                  <a:rPr lang="fr-FR" sz="2000" noProof="0" dirty="0"/>
                  <a:t> et </a:t>
                </a:r>
                <a14:m>
                  <m:oMath xmlns:m="http://schemas.openxmlformats.org/officeDocument/2006/math">
                    <m:r>
                      <a:rPr lang="en-US" sz="2000">
                        <a:latin typeface="Cambria Math" panose="02040503050406030204" pitchFamily="18" charset="0"/>
                      </a:rPr>
                      <m:t>𝑏</m:t>
                    </m:r>
                    <m:sSub>
                      <m:sSubPr>
                        <m:ctrlPr>
                          <a:rPr lang="es-E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begChr m:val=""/>
                            <m:endChr m:val="|"/>
                            <m:ctrlPr>
                              <a:rPr lang="es-ES" sz="20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000">
                                <a:latin typeface="Cambria Math" panose="02040503050406030204" pitchFamily="18" charset="0"/>
                              </a:rPr>
                              <m:t>​</m:t>
                            </m:r>
                          </m:e>
                        </m:d>
                      </m:e>
                      <m:sub>
                        <m:r>
                          <a:rPr lang="en-US" sz="200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d>
                      <m:dPr>
                        <m:ctrlPr>
                          <a:rPr lang="es-ES" sz="2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s-ES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>
                                <a:latin typeface="Cambria Math" panose="02040503050406030204" pitchFamily="18" charset="0"/>
                              </a:rPr>
                              <m:t>𝑌</m:t>
                            </m:r>
                          </m:e>
                          <m:sub>
                            <m:r>
                              <a:rPr lang="en-US" sz="200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e>
                    </m:d>
                  </m:oMath>
                </a14:m>
                <a:r>
                  <a:rPr lang="fr-FR" sz="2000" noProof="0" dirty="0"/>
                  <a:t> sont:</a:t>
                </a:r>
              </a:p>
              <a:p>
                <a:pPr algn="ctr"/>
                <a14:m>
                  <m:oMath xmlns:m="http://schemas.openxmlformats.org/officeDocument/2006/math">
                    <m:r>
                      <a:rPr lang="en-US" sz="1800" i="1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𝑎</m:t>
                    </m:r>
                    <m:sSub>
                      <m:sSubPr>
                        <m:ctrlPr>
                          <a:rPr lang="es-ES" sz="2000" i="1"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d>
                          <m:dPr>
                            <m:begChr m:val=""/>
                            <m:endChr m:val="|"/>
                            <m:ctrlPr>
                              <a:rPr lang="es-ES" sz="2000" i="1">
                                <a:effectLst/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18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​</m:t>
                            </m:r>
                          </m:e>
                        </m:d>
                      </m:e>
                      <m:sub>
                        <m:r>
                          <a:rPr lang="en-US" sz="1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𝑖</m:t>
                        </m:r>
                      </m:sub>
                    </m:sSub>
                    <m:d>
                      <m:dPr>
                        <m:ctrlPr>
                          <a:rPr lang="es-ES" sz="2000" i="1"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1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𝑌</m:t>
                        </m:r>
                      </m:e>
                    </m:d>
                    <m:r>
                      <a:rPr lang="en-US" sz="1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1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𝛼</m:t>
                    </m:r>
                    <m:sSub>
                      <m:sSubPr>
                        <m:ctrlPr>
                          <a:rPr lang="es-ES" sz="2000" i="1"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d>
                          <m:dPr>
                            <m:begChr m:val=""/>
                            <m:endChr m:val="|"/>
                            <m:ctrlPr>
                              <a:rPr lang="es-ES" sz="2000" i="1">
                                <a:effectLst/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18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​</m:t>
                            </m:r>
                          </m:e>
                        </m:d>
                      </m:e>
                      <m:sub>
                        <m:r>
                          <a:rPr lang="en-US" sz="1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𝑖</m:t>
                        </m:r>
                      </m:sub>
                    </m:sSub>
                    <m:r>
                      <a:rPr lang="en-US" sz="1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1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,  </m:t>
                    </m:r>
                    <m:r>
                      <a:rPr lang="en-US" sz="1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𝑏</m:t>
                    </m:r>
                    <m:sSub>
                      <m:sSubPr>
                        <m:ctrlPr>
                          <a:rPr lang="es-ES" sz="2000" i="1"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d>
                          <m:dPr>
                            <m:begChr m:val=""/>
                            <m:endChr m:val="|"/>
                            <m:ctrlPr>
                              <a:rPr lang="es-ES" sz="2000" i="1">
                                <a:effectLst/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18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​</m:t>
                            </m:r>
                          </m:e>
                        </m:d>
                      </m:e>
                      <m:sub>
                        <m:r>
                          <a:rPr lang="en-US" sz="1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𝑖</m:t>
                        </m:r>
                      </m:sub>
                    </m:sSub>
                    <m:d>
                      <m:dPr>
                        <m:ctrlPr>
                          <a:rPr lang="es-ES" sz="2000" i="1"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1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𝑌</m:t>
                        </m:r>
                      </m:e>
                    </m:d>
                    <m:r>
                      <a:rPr lang="en-US" sz="1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s-ES" sz="2000" i="1"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1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𝑦</m:t>
                        </m:r>
                      </m:e>
                      <m:sup>
                        <m:r>
                          <a:rPr lang="en-US" sz="1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  </m:t>
                        </m:r>
                        <m:r>
                          <a:rPr lang="en-US" sz="1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𝛽</m:t>
                        </m:r>
                        <m:sSub>
                          <m:sSubPr>
                            <m:ctrlPr>
                              <a:rPr lang="es-ES" sz="2000" i="1">
                                <a:effectLst/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d>
                              <m:dPr>
                                <m:begChr m:val=""/>
                                <m:endChr m:val="|"/>
                                <m:ctrlPr>
                                  <a:rPr lang="es-ES" sz="2000" i="1">
                                    <a:effectLst/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1800" i="1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​</m:t>
                                </m:r>
                              </m:e>
                            </m:d>
                          </m:e>
                          <m:sub>
                            <m:r>
                              <a:rPr lang="en-US" sz="18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𝑖</m:t>
                            </m:r>
                          </m:sub>
                        </m:sSub>
                      </m:sup>
                    </m:sSup>
                  </m:oMath>
                </a14:m>
                <a:r>
                  <a:rPr lang="es-ES" sz="2000" dirty="0">
                    <a:effectLst/>
                  </a:rPr>
                  <a:t> </a:t>
                </a:r>
                <a:endParaRPr lang="fr-FR" sz="2000" noProof="0" dirty="0"/>
              </a:p>
              <a:p>
                <a:r>
                  <a:rPr lang="fr-FR" sz="2000" noProof="0" dirty="0"/>
                  <a:t>  </a:t>
                </a:r>
              </a:p>
            </p:txBody>
          </p:sp>
        </mc:Choice>
        <mc:Fallback>
          <p:sp>
            <p:nvSpPr>
              <p:cNvPr id="32" name="CuadroTexto 31">
                <a:extLst>
                  <a:ext uri="{FF2B5EF4-FFF2-40B4-BE49-F238E27FC236}">
                    <a16:creationId xmlns:a16="http://schemas.microsoft.com/office/drawing/2014/main" id="{2332793E-6860-7F83-3721-5E22D2B59DE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8512" y="2102834"/>
                <a:ext cx="11141972" cy="1352486"/>
              </a:xfrm>
              <a:prstGeom prst="rect">
                <a:avLst/>
              </a:prstGeom>
              <a:blipFill>
                <a:blip r:embed="rId6"/>
                <a:stretch>
                  <a:fillRect l="-455" t="-34259" b="-30556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3" name="Rectángulo 32">
            <a:extLst>
              <a:ext uri="{FF2B5EF4-FFF2-40B4-BE49-F238E27FC236}">
                <a16:creationId xmlns:a16="http://schemas.microsoft.com/office/drawing/2014/main" id="{86CE354D-FBF1-30F8-AADB-F398F246960C}"/>
              </a:ext>
            </a:extLst>
          </p:cNvPr>
          <p:cNvSpPr/>
          <p:nvPr/>
        </p:nvSpPr>
        <p:spPr>
          <a:xfrm>
            <a:off x="839474" y="3578478"/>
            <a:ext cx="11141973" cy="3138862"/>
          </a:xfrm>
          <a:prstGeom prst="rect">
            <a:avLst/>
          </a:prstGeom>
          <a:solidFill>
            <a:schemeClr val="accent1">
              <a:lumMod val="60000"/>
              <a:lumOff val="40000"/>
              <a:alpha val="69804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800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4" name="CuadroTexto 33">
            <a:extLst>
              <a:ext uri="{FF2B5EF4-FFF2-40B4-BE49-F238E27FC236}">
                <a16:creationId xmlns:a16="http://schemas.microsoft.com/office/drawing/2014/main" id="{A0AD22F0-7A79-E378-B297-492ECF725360}"/>
              </a:ext>
            </a:extLst>
          </p:cNvPr>
          <p:cNvSpPr txBox="1"/>
          <p:nvPr/>
        </p:nvSpPr>
        <p:spPr>
          <a:xfrm>
            <a:off x="1048512" y="3605919"/>
            <a:ext cx="97779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/>
              <a:t>Modèle: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6" name="CuadroTexto 35">
                <a:extLst>
                  <a:ext uri="{FF2B5EF4-FFF2-40B4-BE49-F238E27FC236}">
                    <a16:creationId xmlns:a16="http://schemas.microsoft.com/office/drawing/2014/main" id="{DA1D1AB7-1E80-91B2-9620-98147C8DCD4A}"/>
                  </a:ext>
                </a:extLst>
              </p:cNvPr>
              <p:cNvSpPr txBox="1"/>
              <p:nvPr/>
            </p:nvSpPr>
            <p:spPr>
              <a:xfrm>
                <a:off x="1184880" y="4717717"/>
                <a:ext cx="3925687" cy="7600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s-ES" sz="20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>
                            <a:latin typeface="Cambria Math" panose="02040503050406030204" pitchFamily="18" charset="0"/>
                          </a:rPr>
                          <m:t>𝑌</m:t>
                        </m:r>
                      </m:e>
                      <m:sub>
                        <m:r>
                          <a:rPr lang="en-US" sz="200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s-ES" sz="2000" b="0" i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s-ES" sz="2000" dirty="0">
                    <a:effectLst/>
                  </a:rPr>
                  <a:t>et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s-ES" sz="2000" b="0" i="1" smtClean="0">
                            <a:effectLst/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s-ES" sz="2000" b="0" i="1" smtClean="0">
                            <a:effectLst/>
                            <a:latin typeface="Cambria Math" panose="02040503050406030204" pitchFamily="18" charset="0"/>
                          </a:rPr>
                          <m:t>𝑌</m:t>
                        </m:r>
                      </m:e>
                      <m:sub>
                        <m:r>
                          <a:rPr lang="es-ES" sz="2000" b="0" i="1" smtClean="0">
                            <a:effectLst/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  <m:r>
                      <a:rPr lang="es-ES" sz="2000" b="0" i="0" smtClean="0">
                        <a:effectLst/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s-ES" sz="2000" dirty="0" err="1">
                    <a:effectLst/>
                  </a:rPr>
                  <a:t>transformées</a:t>
                </a:r>
                <a:r>
                  <a:rPr lang="es-ES" sz="2000" dirty="0">
                    <a:effectLst/>
                  </a:rPr>
                  <a:t> de Laplace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s-ES" sz="2000" dirty="0">
                    <a:effectLst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s-ES" sz="20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𝑗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|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sz="2000" dirty="0"/>
                  <a:t> e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s-ES" sz="2000" b="0" i="0" smtClean="0">
                        <a:latin typeface="Cambria Math" panose="02040503050406030204" pitchFamily="18" charset="0"/>
                      </a:rPr>
                      <m:t>t</m:t>
                    </m:r>
                    <m:r>
                      <a:rPr lang="es-ES" sz="2000" b="0" i="0" smtClean="0">
                        <a:latin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es-E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𝑌</m:t>
                        </m:r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s-ES" sz="2000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s-ES" sz="2000" u="sng" dirty="0">
                    <a:effectLst/>
                  </a:rPr>
                  <a:t>indépendantes</a:t>
                </a:r>
                <a:r>
                  <a:rPr lang="fr-FR" sz="2000" noProof="0" dirty="0"/>
                  <a:t>  </a:t>
                </a:r>
              </a:p>
            </p:txBody>
          </p:sp>
        </mc:Choice>
        <mc:Fallback>
          <p:sp>
            <p:nvSpPr>
              <p:cNvPr id="36" name="CuadroTexto 35">
                <a:extLst>
                  <a:ext uri="{FF2B5EF4-FFF2-40B4-BE49-F238E27FC236}">
                    <a16:creationId xmlns:a16="http://schemas.microsoft.com/office/drawing/2014/main" id="{DA1D1AB7-1E80-91B2-9620-98147C8DCD4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84880" y="4717717"/>
                <a:ext cx="3925687" cy="760080"/>
              </a:xfrm>
              <a:prstGeom prst="rect">
                <a:avLst/>
              </a:prstGeom>
              <a:blipFill>
                <a:blip r:embed="rId7"/>
                <a:stretch>
                  <a:fillRect l="-1290" t="-4918" b="-9836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9" name="Imagen 38">
            <a:extLst>
              <a:ext uri="{FF2B5EF4-FFF2-40B4-BE49-F238E27FC236}">
                <a16:creationId xmlns:a16="http://schemas.microsoft.com/office/drawing/2014/main" id="{85FE365D-AA56-2760-F3FD-B8983D5CC5E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8" r="78778" b="80760"/>
          <a:stretch/>
        </p:blipFill>
        <p:spPr>
          <a:xfrm>
            <a:off x="5434227" y="4453773"/>
            <a:ext cx="2959518" cy="2048048"/>
          </a:xfrm>
          <a:prstGeom prst="rect">
            <a:avLst/>
          </a:prstGeom>
        </p:spPr>
      </p:pic>
      <p:pic>
        <p:nvPicPr>
          <p:cNvPr id="40" name="Imagen 39">
            <a:extLst>
              <a:ext uri="{FF2B5EF4-FFF2-40B4-BE49-F238E27FC236}">
                <a16:creationId xmlns:a16="http://schemas.microsoft.com/office/drawing/2014/main" id="{D4AF5E16-FBD9-4853-8C8F-F95EA7BCB44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44" t="134" r="39282" b="80626"/>
          <a:stretch/>
        </p:blipFill>
        <p:spPr>
          <a:xfrm>
            <a:off x="8555575" y="4494263"/>
            <a:ext cx="2959518" cy="204804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2" name="CuadroTexto 41">
                <a:extLst>
                  <a:ext uri="{FF2B5EF4-FFF2-40B4-BE49-F238E27FC236}">
                    <a16:creationId xmlns:a16="http://schemas.microsoft.com/office/drawing/2014/main" id="{C80EC8A3-9E5A-789F-F403-09334AB8ADC1}"/>
                  </a:ext>
                </a:extLst>
              </p:cNvPr>
              <p:cNvSpPr txBox="1"/>
              <p:nvPr/>
            </p:nvSpPr>
            <p:spPr>
              <a:xfrm>
                <a:off x="3038475" y="3781041"/>
                <a:ext cx="6115050" cy="57009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ES" sz="2400" i="1" smtClean="0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𝑌</m:t>
                          </m:r>
                        </m:e>
                        <m:sub>
                          <m:r>
                            <a:rPr lang="en-US" sz="2400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𝑗</m:t>
                          </m:r>
                        </m:sub>
                      </m:sSub>
                      <m:r>
                        <a:rPr lang="en-US" sz="2400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s-ES" sz="2400" i="1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𝛼</m:t>
                          </m:r>
                        </m:e>
                        <m:sub>
                          <m:r>
                            <a:rPr lang="en-US" sz="2400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2400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|</m:t>
                          </m:r>
                          <m:r>
                            <a:rPr lang="en-US" sz="2400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sSub>
                        <m:sSubPr>
                          <m:ctrlPr>
                            <a:rPr lang="es-ES" sz="2400" i="1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𝑌</m:t>
                          </m:r>
                        </m:e>
                        <m:sub>
                          <m:r>
                            <a:rPr lang="en-US" sz="2400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sz="2400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</a:rPr>
                        <m:t>+</m:t>
                      </m:r>
                      <m:sSubSup>
                        <m:sSubSupPr>
                          <m:ctrlPr>
                            <a:rPr lang="es-ES" sz="2400" i="1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400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𝑌</m:t>
                          </m:r>
                        </m:e>
                        <m:sub>
                          <m:r>
                            <a:rPr lang="en-US" sz="2400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  <m:sup>
                          <m:r>
                            <a:rPr lang="en-US" sz="2400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𝛽</m:t>
                          </m:r>
                          <m:r>
                            <a:rPr lang="en-US" sz="2400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2400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|</m:t>
                          </m:r>
                          <m:r>
                            <a:rPr lang="en-US" sz="2400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2400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 </m:t>
                          </m:r>
                        </m:sup>
                      </m:sSubSup>
                      <m:sSub>
                        <m:sSubPr>
                          <m:ctrlPr>
                            <a:rPr lang="es-ES" sz="2400" i="1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𝑍</m:t>
                          </m:r>
                        </m:e>
                        <m:sub>
                          <m:r>
                            <a:rPr lang="en-US" sz="2400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2400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|</m:t>
                          </m:r>
                          <m:r>
                            <a:rPr lang="en-US" sz="2400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</m:oMath>
                  </m:oMathPara>
                </a14:m>
                <a:endParaRPr lang="fr-FR" sz="2400" dirty="0"/>
              </a:p>
            </p:txBody>
          </p:sp>
        </mc:Choice>
        <mc:Fallback xmlns="">
          <p:sp>
            <p:nvSpPr>
              <p:cNvPr id="42" name="CuadroTexto 41">
                <a:extLst>
                  <a:ext uri="{FF2B5EF4-FFF2-40B4-BE49-F238E27FC236}">
                    <a16:creationId xmlns:a16="http://schemas.microsoft.com/office/drawing/2014/main" id="{C80EC8A3-9E5A-789F-F403-09334AB8ADC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38475" y="3781041"/>
                <a:ext cx="6115050" cy="570092"/>
              </a:xfrm>
              <a:prstGeom prst="rect">
                <a:avLst/>
              </a:prstGeom>
              <a:blipFill>
                <a:blip r:embed="rId9"/>
                <a:stretch>
                  <a:fillRect b="-10870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CuadroTexto 42">
                <a:extLst>
                  <a:ext uri="{FF2B5EF4-FFF2-40B4-BE49-F238E27FC236}">
                    <a16:creationId xmlns:a16="http://schemas.microsoft.com/office/drawing/2014/main" id="{EC715D6E-0E35-A7C2-D1F6-063D24241A97}"/>
                  </a:ext>
                </a:extLst>
              </p:cNvPr>
              <p:cNvSpPr txBox="1"/>
              <p:nvPr/>
            </p:nvSpPr>
            <p:spPr>
              <a:xfrm>
                <a:off x="723484" y="1090321"/>
                <a:ext cx="2789149" cy="63395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i="1" smtClean="0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fr-FR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unc>
                            <m:funcPr>
                              <m:ctrlPr>
                                <a:rPr lang="fr-FR" i="1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a:rPr lang="es-ES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fName>
                            <m:e>
                              <m:limLow>
                                <m:limLowPr>
                                  <m:ctrlPr>
                                    <a:rPr lang="fr-FR" i="1">
                                      <a:solidFill>
                                        <a:srgbClr val="836967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limLowPr>
                                <m:e>
                                  <m:sSub>
                                    <m:sSubPr>
                                      <m:ctrlPr>
                                        <a:rPr lang="fr-FR" i="1">
                                          <a:solidFill>
                                            <a:srgbClr val="836967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fr-FR" i="0">
                                          <a:latin typeface="Cambria Math" panose="02040503050406030204" pitchFamily="18" charset="0"/>
                                        </a:rPr>
                                        <m:t>Y</m:t>
                                      </m:r>
                                    </m:e>
                                    <m:sub>
                                      <m:r>
                                        <a:rPr lang="fr-FR" i="1">
                                          <a:latin typeface="Cambria Math" panose="02040503050406030204" pitchFamily="18" charset="0"/>
                                        </a:rPr>
                                        <m:t>𝑗</m:t>
                                      </m:r>
                                      <m:r>
                                        <a:rPr lang="fr-FR" i="0">
                                          <a:latin typeface="Cambria Math" panose="02040503050406030204" pitchFamily="18" charset="0"/>
                                        </a:rPr>
                                        <m:t>, </m:t>
                                      </m:r>
                                      <m:r>
                                        <a:rPr lang="fr-FR" i="1"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  <m:r>
                                        <a:rPr lang="fr-FR" i="0">
                                          <a:latin typeface="Cambria Math" panose="02040503050406030204" pitchFamily="18" charset="0"/>
                                        </a:rPr>
                                        <m:t>+</m:t>
                                      </m:r>
                                      <m:r>
                                        <a:rPr lang="fr-FR" i="1">
                                          <a:latin typeface="Cambria Math" panose="02040503050406030204" pitchFamily="18" charset="0"/>
                                        </a:rPr>
                                        <m:t>𝜏</m:t>
                                      </m:r>
                                    </m:sub>
                                  </m:sSub>
                                </m:e>
                                <m:lim>
                                  <m:r>
                                    <a:rPr lang="fr-FR" i="1"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  <m:r>
                                    <a:rPr lang="fr-FR" i="0">
                                      <a:latin typeface="Cambria Math" panose="02040503050406030204" pitchFamily="18" charset="0"/>
                                    </a:rPr>
                                    <m:t>∈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fr-FR" i="0">
                                      <a:latin typeface="Cambria Math" panose="02040503050406030204" pitchFamily="18" charset="0"/>
                                    </a:rPr>
                                    <m:t>Ω</m:t>
                                  </m:r>
                                </m:lim>
                              </m:limLow>
                              <m:r>
                                <a:rPr lang="fr-FR" i="0">
                                  <a:latin typeface="Cambria Math" panose="02040503050406030204" pitchFamily="18" charset="0"/>
                                </a:rPr>
                                <m:t>&gt;</m:t>
                              </m:r>
                              <m:r>
                                <a:rPr lang="fr-FR" i="1">
                                  <a:latin typeface="Cambria Math" panose="02040503050406030204" pitchFamily="18" charset="0"/>
                                </a:rPr>
                                <m:t>𝜈</m:t>
                              </m:r>
                              <m:d>
                                <m:dPr>
                                  <m:begChr m:val="|"/>
                                  <m:endChr m:val=""/>
                                  <m:ctrlPr>
                                    <a:rPr lang="fr-FR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fr-FR" i="0"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  <m:sSub>
                                    <m:sSubPr>
                                      <m:ctrlPr>
                                        <a:rPr lang="fr-FR" i="1">
                                          <a:solidFill>
                                            <a:srgbClr val="836967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fr-FR" i="1">
                                          <a:latin typeface="Cambria Math" panose="02040503050406030204" pitchFamily="18" charset="0"/>
                                        </a:rPr>
                                        <m:t>𝑌</m:t>
                                      </m:r>
                                    </m:e>
                                    <m:sub>
                                      <m:r>
                                        <a:rPr lang="fr-FR" i="1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  <m:r>
                                        <a:rPr lang="fr-FR" i="0">
                                          <a:latin typeface="Cambria Math" panose="02040503050406030204" pitchFamily="18" charset="0"/>
                                        </a:rPr>
                                        <m:t>,</m:t>
                                      </m:r>
                                      <m:r>
                                        <a:rPr lang="fr-FR" i="1"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func>
                          <m:r>
                            <a:rPr lang="fr-FR" i="0">
                              <a:latin typeface="Cambria Math" panose="02040503050406030204" pitchFamily="18" charset="0"/>
                            </a:rPr>
                            <m:t>&gt;</m:t>
                          </m:r>
                          <m:r>
                            <a:rPr lang="fr-FR" i="1">
                              <a:latin typeface="Cambria Math" panose="02040503050406030204" pitchFamily="18" charset="0"/>
                            </a:rPr>
                            <m:t>𝜈</m:t>
                          </m:r>
                        </m:e>
                      </m:d>
                    </m:oMath>
                  </m:oMathPara>
                </a14:m>
                <a:endParaRPr lang="fr-FR" dirty="0"/>
              </a:p>
            </p:txBody>
          </p:sp>
        </mc:Choice>
        <mc:Fallback xmlns="">
          <p:sp>
            <p:nvSpPr>
              <p:cNvPr id="43" name="CuadroTexto 42">
                <a:extLst>
                  <a:ext uri="{FF2B5EF4-FFF2-40B4-BE49-F238E27FC236}">
                    <a16:creationId xmlns:a16="http://schemas.microsoft.com/office/drawing/2014/main" id="{EC715D6E-0E35-A7C2-D1F6-063D24241A9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3484" y="1090321"/>
                <a:ext cx="2789149" cy="633956"/>
              </a:xfrm>
              <a:prstGeom prst="rect">
                <a:avLst/>
              </a:prstGeom>
              <a:blipFill>
                <a:blip r:embed="rId10"/>
                <a:stretch>
                  <a:fillRect t="-133333" b="-180392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5" name="Conector recto de flecha 44">
            <a:extLst>
              <a:ext uri="{FF2B5EF4-FFF2-40B4-BE49-F238E27FC236}">
                <a16:creationId xmlns:a16="http://schemas.microsoft.com/office/drawing/2014/main" id="{1EB3F4E1-E033-7B1E-569F-3D5E164F3A22}"/>
              </a:ext>
            </a:extLst>
          </p:cNvPr>
          <p:cNvCxnSpPr>
            <a:stCxn id="43" idx="3"/>
          </p:cNvCxnSpPr>
          <p:nvPr/>
        </p:nvCxnSpPr>
        <p:spPr>
          <a:xfrm flipV="1">
            <a:off x="3512633" y="1399647"/>
            <a:ext cx="1059367" cy="765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9" name="CuadroTexto 8">
                <a:extLst>
                  <a:ext uri="{FF2B5EF4-FFF2-40B4-BE49-F238E27FC236}">
                    <a16:creationId xmlns:a16="http://schemas.microsoft.com/office/drawing/2014/main" id="{FAC97245-F7FB-288A-A8AA-4E828483295B}"/>
                  </a:ext>
                </a:extLst>
              </p:cNvPr>
              <p:cNvSpPr txBox="1"/>
              <p:nvPr/>
            </p:nvSpPr>
            <p:spPr>
              <a:xfrm>
                <a:off x="3791248" y="6435523"/>
                <a:ext cx="6115050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E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𝑌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</m:oMath>
                  </m:oMathPara>
                </a14:m>
                <a:endParaRPr lang="fr-FR" dirty="0"/>
              </a:p>
            </p:txBody>
          </p:sp>
        </mc:Choice>
        <mc:Fallback>
          <p:sp>
            <p:nvSpPr>
              <p:cNvPr id="9" name="CuadroTexto 8">
                <a:extLst>
                  <a:ext uri="{FF2B5EF4-FFF2-40B4-BE49-F238E27FC236}">
                    <a16:creationId xmlns:a16="http://schemas.microsoft.com/office/drawing/2014/main" id="{FAC97245-F7FB-288A-A8AA-4E828483295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91248" y="6435523"/>
                <a:ext cx="6115050" cy="369332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0" name="CuadroTexto 9">
                <a:extLst>
                  <a:ext uri="{FF2B5EF4-FFF2-40B4-BE49-F238E27FC236}">
                    <a16:creationId xmlns:a16="http://schemas.microsoft.com/office/drawing/2014/main" id="{4A7803F8-C2F3-8211-4016-7F029C605BD6}"/>
                  </a:ext>
                </a:extLst>
              </p:cNvPr>
              <p:cNvSpPr txBox="1"/>
              <p:nvPr/>
            </p:nvSpPr>
            <p:spPr>
              <a:xfrm>
                <a:off x="7066682" y="6403713"/>
                <a:ext cx="6115050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E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𝑌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</m:oMath>
                  </m:oMathPara>
                </a14:m>
                <a:endParaRPr lang="fr-FR" dirty="0"/>
              </a:p>
            </p:txBody>
          </p:sp>
        </mc:Choice>
        <mc:Fallback>
          <p:sp>
            <p:nvSpPr>
              <p:cNvPr id="10" name="CuadroTexto 9">
                <a:extLst>
                  <a:ext uri="{FF2B5EF4-FFF2-40B4-BE49-F238E27FC236}">
                    <a16:creationId xmlns:a16="http://schemas.microsoft.com/office/drawing/2014/main" id="{4A7803F8-C2F3-8211-4016-7F029C605BD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66682" y="6403713"/>
                <a:ext cx="6115050" cy="369332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1" name="CuadroTexto 10">
                <a:extLst>
                  <a:ext uri="{FF2B5EF4-FFF2-40B4-BE49-F238E27FC236}">
                    <a16:creationId xmlns:a16="http://schemas.microsoft.com/office/drawing/2014/main" id="{97C0CBBF-0A91-2CBA-5121-F809626A8208}"/>
                  </a:ext>
                </a:extLst>
              </p:cNvPr>
              <p:cNvSpPr txBox="1"/>
              <p:nvPr/>
            </p:nvSpPr>
            <p:spPr>
              <a:xfrm>
                <a:off x="4624568" y="5209309"/>
                <a:ext cx="1261850" cy="39164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E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𝑌</m:t>
                          </m:r>
                        </m:e>
                        <m:sub>
                          <m:r>
                            <a:rPr lang="es-ES" b="0" i="1" smtClean="0">
                              <a:latin typeface="Cambria Math" panose="02040503050406030204" pitchFamily="18" charset="0"/>
                            </a:rPr>
                            <m:t>𝑗</m:t>
                          </m:r>
                        </m:sub>
                      </m:sSub>
                    </m:oMath>
                  </m:oMathPara>
                </a14:m>
                <a:endParaRPr lang="fr-FR" dirty="0"/>
              </a:p>
            </p:txBody>
          </p:sp>
        </mc:Choice>
        <mc:Fallback>
          <p:sp>
            <p:nvSpPr>
              <p:cNvPr id="11" name="CuadroTexto 10">
                <a:extLst>
                  <a:ext uri="{FF2B5EF4-FFF2-40B4-BE49-F238E27FC236}">
                    <a16:creationId xmlns:a16="http://schemas.microsoft.com/office/drawing/2014/main" id="{97C0CBBF-0A91-2CBA-5121-F809626A820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24568" y="5209309"/>
                <a:ext cx="1261850" cy="391646"/>
              </a:xfrm>
              <a:prstGeom prst="rect">
                <a:avLst/>
              </a:prstGeom>
              <a:blipFill>
                <a:blip r:embed="rId13"/>
                <a:stretch>
                  <a:fillRect b="-6250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Marcador de pie de página 12">
            <a:extLst>
              <a:ext uri="{FF2B5EF4-FFF2-40B4-BE49-F238E27FC236}">
                <a16:creationId xmlns:a16="http://schemas.microsoft.com/office/drawing/2014/main" id="{EA118D24-C280-A5A7-F2BE-2ACDC3E2F3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1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56FD9414-25DE-DC9B-8C95-A584FD397072}"/>
              </a:ext>
            </a:extLst>
          </p:cNvPr>
          <p:cNvSpPr txBox="1"/>
          <p:nvPr/>
        </p:nvSpPr>
        <p:spPr>
          <a:xfrm>
            <a:off x="32254" y="6326130"/>
            <a:ext cx="6800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14</a:t>
            </a:r>
          </a:p>
        </p:txBody>
      </p:sp>
    </p:spTree>
    <p:extLst>
      <p:ext uri="{BB962C8B-B14F-4D97-AF65-F5344CB8AC3E}">
        <p14:creationId xmlns:p14="http://schemas.microsoft.com/office/powerpoint/2010/main" val="4004146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2" grpId="0"/>
      <p:bldP spid="33" grpId="0" animBg="1"/>
      <p:bldP spid="34" grpId="0"/>
      <p:bldP spid="36" grpId="0"/>
      <p:bldP spid="42" grpId="0"/>
      <p:bldP spid="9" grpId="0"/>
      <p:bldP spid="10" grpId="0"/>
      <p:bldP spid="1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7C507F-0D8D-AEB5-6B66-A3DB730C28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ángulo 10">
            <a:extLst>
              <a:ext uri="{FF2B5EF4-FFF2-40B4-BE49-F238E27FC236}">
                <a16:creationId xmlns:a16="http://schemas.microsoft.com/office/drawing/2014/main" id="{60503FD6-654F-376C-F7F2-AE027D58BCF5}"/>
              </a:ext>
            </a:extLst>
          </p:cNvPr>
          <p:cNvSpPr/>
          <p:nvPr/>
        </p:nvSpPr>
        <p:spPr>
          <a:xfrm>
            <a:off x="839474" y="1962945"/>
            <a:ext cx="11141973" cy="1758823"/>
          </a:xfrm>
          <a:prstGeom prst="rect">
            <a:avLst/>
          </a:prstGeom>
          <a:solidFill>
            <a:schemeClr val="accent1">
              <a:lumMod val="60000"/>
              <a:lumOff val="40000"/>
              <a:alpha val="69804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2800" b="0" i="0" dirty="0">
              <a:solidFill>
                <a:schemeClr val="tx1"/>
              </a:solidFill>
              <a:latin typeface="Cambria Math" panose="02040503050406030204" pitchFamily="18" charset="0"/>
            </a:endParaRPr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50A145D8-6B29-F4B9-F352-50A1FB15A2DA}"/>
              </a:ext>
            </a:extLst>
          </p:cNvPr>
          <p:cNvSpPr/>
          <p:nvPr/>
        </p:nvSpPr>
        <p:spPr>
          <a:xfrm>
            <a:off x="-1" y="0"/>
            <a:ext cx="515815" cy="685800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19F54317-318F-E0AD-0D3A-F6C2D7849FE9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0035334" y="140660"/>
            <a:ext cx="1946113" cy="803912"/>
          </a:xfrm>
          <a:prstGeom prst="rect">
            <a:avLst/>
          </a:prstGeom>
        </p:spPr>
      </p:pic>
      <p:pic>
        <p:nvPicPr>
          <p:cNvPr id="12" name="Picture 2" descr="Fichier:Logo BRGM.svg — Wikipédia">
            <a:extLst>
              <a:ext uri="{FF2B5EF4-FFF2-40B4-BE49-F238E27FC236}">
                <a16:creationId xmlns:a16="http://schemas.microsoft.com/office/drawing/2014/main" id="{CF99313C-51DF-F875-2C30-5160018CBA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3229" y="84955"/>
            <a:ext cx="2418362" cy="936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Elipse 2">
            <a:extLst>
              <a:ext uri="{FF2B5EF4-FFF2-40B4-BE49-F238E27FC236}">
                <a16:creationId xmlns:a16="http://schemas.microsoft.com/office/drawing/2014/main" id="{BD5CE372-2379-AA3F-86A1-CB386D18EF57}"/>
              </a:ext>
            </a:extLst>
          </p:cNvPr>
          <p:cNvSpPr/>
          <p:nvPr/>
        </p:nvSpPr>
        <p:spPr>
          <a:xfrm>
            <a:off x="23020" y="1701473"/>
            <a:ext cx="470647" cy="443753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B3C6A9C8-18A2-165F-567E-543038F00BD1}"/>
              </a:ext>
            </a:extLst>
          </p:cNvPr>
          <p:cNvSpPr txBox="1"/>
          <p:nvPr/>
        </p:nvSpPr>
        <p:spPr>
          <a:xfrm rot="16200000">
            <a:off x="17133" y="1634814"/>
            <a:ext cx="4706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>
                <a:latin typeface="Bahnschrift SemiBold" panose="020B0502040204020203" pitchFamily="34" charset="0"/>
              </a:rPr>
              <a:t>2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ED09A207-067B-C44B-90EE-B8D24D729E23}"/>
              </a:ext>
            </a:extLst>
          </p:cNvPr>
          <p:cNvSpPr txBox="1"/>
          <p:nvPr/>
        </p:nvSpPr>
        <p:spPr>
          <a:xfrm rot="16200000">
            <a:off x="-521270" y="691288"/>
            <a:ext cx="15276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>
                <a:solidFill>
                  <a:schemeClr val="bg1"/>
                </a:solidFill>
              </a:rPr>
              <a:t>État de l’art</a:t>
            </a:r>
          </a:p>
        </p:txBody>
      </p:sp>
      <p:sp>
        <p:nvSpPr>
          <p:cNvPr id="8" name="Título 1">
            <a:extLst>
              <a:ext uri="{FF2B5EF4-FFF2-40B4-BE49-F238E27FC236}">
                <a16:creationId xmlns:a16="http://schemas.microsoft.com/office/drawing/2014/main" id="{5DADB3D7-C2E6-6734-5B76-471CCACEB87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96374" y="84955"/>
            <a:ext cx="6847415" cy="528280"/>
          </a:xfrm>
        </p:spPr>
        <p:txBody>
          <a:bodyPr>
            <a:normAutofit fontScale="90000"/>
          </a:bodyPr>
          <a:lstStyle/>
          <a:p>
            <a:pPr algn="l"/>
            <a:r>
              <a:rPr lang="fr-FR" sz="3200" dirty="0">
                <a:latin typeface="Bahnschrift SemiBold" panose="020B0502040204020203" pitchFamily="34" charset="0"/>
              </a:rPr>
              <a:t>Inclusion de l’aspect temporel</a:t>
            </a:r>
            <a:endParaRPr lang="es-ES" sz="3200" dirty="0">
              <a:latin typeface="Bahnschrift SemiBold" panose="020B0502040204020203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CuadroTexto 41">
                <a:extLst>
                  <a:ext uri="{FF2B5EF4-FFF2-40B4-BE49-F238E27FC236}">
                    <a16:creationId xmlns:a16="http://schemas.microsoft.com/office/drawing/2014/main" id="{1EFECDCC-B42A-080E-1105-AF19F68CBEEA}"/>
                  </a:ext>
                </a:extLst>
              </p:cNvPr>
              <p:cNvSpPr txBox="1"/>
              <p:nvPr/>
            </p:nvSpPr>
            <p:spPr>
              <a:xfrm>
                <a:off x="2546873" y="2541533"/>
                <a:ext cx="6115050" cy="54380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ES" sz="2000" i="1" smtClean="0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S" sz="2000" b="0" i="1" smtClean="0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∀</m:t>
                          </m:r>
                          <m:r>
                            <a:rPr lang="es-ES" sz="2000" b="0" i="1" smtClean="0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𝜏</m:t>
                          </m:r>
                          <m:r>
                            <a:rPr lang="es-ES" sz="2000" b="0" i="1" smtClean="0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∈</m:t>
                          </m:r>
                          <m:r>
                            <m:rPr>
                              <m:sty m:val="p"/>
                            </m:rPr>
                            <a:rPr lang="es-ES" sz="2000" b="0" i="0" smtClean="0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Δ</m:t>
                          </m:r>
                          <m:r>
                            <a:rPr lang="es-ES" sz="2000" b="0" i="1" smtClean="0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→</m:t>
                          </m:r>
                          <m:r>
                            <a:rPr lang="en-US" sz="2000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𝑌</m:t>
                          </m:r>
                        </m:e>
                        <m:sub>
                          <m:eqArr>
                            <m:eqArrPr>
                              <m:ctrlPr>
                                <a:rPr lang="en-US" sz="2000" i="1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en-US" sz="2000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  <m:r>
                                <a:rPr lang="es-ES" sz="2000" b="0" i="1" smtClean="0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, </m:t>
                              </m:r>
                              <m:r>
                                <m:rPr>
                                  <m:lit/>
                                </m:rPr>
                                <a:rPr lang="es-ES" sz="2000" b="0" i="1" smtClean="0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s-ES" sz="2000" b="0" i="1" smtClean="0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es-ES" sz="2000" b="0" i="1" smtClean="0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s-ES" sz="2000" b="0" i="1" smtClean="0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𝜏</m:t>
                              </m:r>
                              <m:r>
                                <a:rPr lang="es-ES" sz="2000" b="0" i="1" smtClean="0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e>
                            <m:e>
                              <m:r>
                                <a:rPr lang="es-ES" sz="2000" b="0" i="1" smtClean="0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e>
                          </m:eqArr>
                        </m:sub>
                      </m:sSub>
                      <m:r>
                        <a:rPr lang="en-US" sz="2000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</a:rPr>
                        <m:t>=</m:t>
                      </m:r>
                      <m:sSubSup>
                        <m:sSubSupPr>
                          <m:ctrlPr>
                            <a:rPr lang="en-US" sz="2000" i="1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000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𝛼</m:t>
                          </m:r>
                        </m:e>
                        <m:sub>
                          <m:r>
                            <a:rPr lang="en-US" sz="2000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2000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|</m:t>
                          </m:r>
                          <m:r>
                            <a:rPr lang="en-US" sz="2000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  <m:sup>
                          <m:r>
                            <a:rPr lang="es-ES" sz="2000" b="0" i="1" smtClean="0">
                              <a:latin typeface="Cambria Math" panose="02040503050406030204" pitchFamily="18" charset="0"/>
                            </a:rPr>
                            <m:t>𝜏</m:t>
                          </m:r>
                        </m:sup>
                      </m:sSubSup>
                      <m:sSub>
                        <m:sSubPr>
                          <m:ctrlPr>
                            <a:rPr lang="es-ES" sz="2000" i="1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𝑌</m:t>
                          </m:r>
                        </m:e>
                        <m:sub>
                          <m:r>
                            <a:rPr lang="en-US" sz="2000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s-ES" sz="2000" b="0" i="1" smtClean="0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s-ES" sz="2000" b="0" i="1" smtClean="0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  <m:r>
                        <a:rPr lang="en-US" sz="2000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</a:rPr>
                        <m:t>+</m:t>
                      </m:r>
                      <m:sSubSup>
                        <m:sSubSupPr>
                          <m:ctrlPr>
                            <a:rPr lang="es-ES" sz="2000" i="1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000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𝑌</m:t>
                          </m:r>
                        </m:e>
                        <m:sub>
                          <m:r>
                            <a:rPr lang="en-US" sz="2000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s-ES" sz="2000" b="0" i="1" smtClean="0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s-ES" sz="2000" b="0" i="1" smtClean="0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  <m:sup>
                          <m:sSup>
                            <m:sSupPr>
                              <m:ctrlPr>
                                <a:rPr lang="en-US" sz="2000" i="1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000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𝛽</m:t>
                              </m:r>
                            </m:e>
                            <m:sup>
                              <m:r>
                                <a:rPr lang="es-ES" sz="2000" b="0" i="1" smtClean="0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𝜏</m:t>
                              </m:r>
                            </m:sup>
                          </m:sSup>
                          <m:r>
                            <a:rPr lang="en-US" sz="2000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2000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|</m:t>
                          </m:r>
                          <m:r>
                            <a:rPr lang="en-US" sz="2000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2000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 </m:t>
                          </m:r>
                        </m:sup>
                      </m:sSubSup>
                      <m:sSubSup>
                        <m:sSubSupPr>
                          <m:ctrlPr>
                            <a:rPr lang="en-US" sz="2000" i="1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000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𝑍</m:t>
                          </m:r>
                        </m:e>
                        <m:sub>
                          <m:r>
                            <a:rPr lang="en-US" sz="2000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2000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|</m:t>
                          </m:r>
                          <m:r>
                            <a:rPr lang="en-US" sz="2000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  <m:sup>
                          <m:r>
                            <a:rPr lang="es-ES" sz="2000" b="0" i="1" smtClean="0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𝜏</m:t>
                          </m:r>
                        </m:sup>
                      </m:sSubSup>
                    </m:oMath>
                  </m:oMathPara>
                </a14:m>
                <a:endParaRPr lang="fr-FR" sz="2000" dirty="0"/>
              </a:p>
            </p:txBody>
          </p:sp>
        </mc:Choice>
        <mc:Fallback xmlns="">
          <p:sp>
            <p:nvSpPr>
              <p:cNvPr id="42" name="CuadroTexto 41">
                <a:extLst>
                  <a:ext uri="{FF2B5EF4-FFF2-40B4-BE49-F238E27FC236}">
                    <a16:creationId xmlns:a16="http://schemas.microsoft.com/office/drawing/2014/main" id="{1EFECDCC-B42A-080E-1105-AF19F68CBEE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46873" y="2541533"/>
                <a:ext cx="6115050" cy="543803"/>
              </a:xfrm>
              <a:prstGeom prst="rect">
                <a:avLst/>
              </a:prstGeom>
              <a:blipFill>
                <a:blip r:embed="rId5"/>
                <a:stretch>
                  <a:fillRect b="-18605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CuadroTexto 8">
                <a:extLst>
                  <a:ext uri="{FF2B5EF4-FFF2-40B4-BE49-F238E27FC236}">
                    <a16:creationId xmlns:a16="http://schemas.microsoft.com/office/drawing/2014/main" id="{98E6B287-EE0F-A9BC-C074-F8BAF3B4FF8B}"/>
                  </a:ext>
                </a:extLst>
              </p:cNvPr>
              <p:cNvSpPr txBox="1"/>
              <p:nvPr/>
            </p:nvSpPr>
            <p:spPr>
              <a:xfrm>
                <a:off x="4010062" y="888799"/>
                <a:ext cx="2958605" cy="63395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i="1" smtClean="0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fr-FR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unc>
                            <m:funcPr>
                              <m:ctrlPr>
                                <a:rPr lang="fr-FR" i="1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limLow>
                                <m:limLowPr>
                                  <m:ctrlPr>
                                    <a:rPr lang="fr-FR" i="1">
                                      <a:solidFill>
                                        <a:srgbClr val="836967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limLowPr>
                                <m:e>
                                  <m:r>
                                    <m:rPr>
                                      <m:sty m:val="p"/>
                                    </m:rPr>
                                    <a:rPr lang="fr-FR" i="0">
                                      <a:latin typeface="Cambria Math" panose="02040503050406030204" pitchFamily="18" charset="0"/>
                                    </a:rPr>
                                    <m:t>max</m:t>
                                  </m:r>
                                </m:e>
                                <m:lim>
                                  <m:sSub>
                                    <m:sSubPr>
                                      <m:ctrlPr>
                                        <a:rPr lang="fr-FR" i="1">
                                          <a:solidFill>
                                            <a:srgbClr val="836967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fr-FR" i="1">
                                          <a:latin typeface="Cambria Math" panose="02040503050406030204" pitchFamily="18" charset="0"/>
                                        </a:rPr>
                                        <m:t>𝜏</m:t>
                                      </m:r>
                                    </m:e>
                                    <m:sub>
                                      <m:r>
                                        <a:rPr lang="fr-FR" i="1">
                                          <a:latin typeface="Cambria Math" panose="02040503050406030204" pitchFamily="18" charset="0"/>
                                        </a:rPr>
                                        <m:t>𝑗</m:t>
                                      </m:r>
                                    </m:sub>
                                  </m:sSub>
                                  <m:r>
                                    <a:rPr lang="fr-FR" i="0">
                                      <a:latin typeface="Cambria Math" panose="02040503050406030204" pitchFamily="18" charset="0"/>
                                    </a:rPr>
                                    <m:t>∈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fr-FR" i="0">
                                      <a:latin typeface="Cambria Math" panose="02040503050406030204" pitchFamily="18" charset="0"/>
                                    </a:rPr>
                                    <m:t>Δ</m:t>
                                  </m:r>
                                </m:lim>
                              </m:limLow>
                            </m:fName>
                            <m:e>
                              <m:limLow>
                                <m:limLowPr>
                                  <m:ctrlPr>
                                    <a:rPr lang="fr-FR" i="1">
                                      <a:solidFill>
                                        <a:srgbClr val="836967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limLowPr>
                                <m:e>
                                  <m:sSub>
                                    <m:sSubPr>
                                      <m:ctrlPr>
                                        <a:rPr lang="fr-FR" i="1">
                                          <a:solidFill>
                                            <a:srgbClr val="836967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fr-FR" i="0">
                                          <a:latin typeface="Cambria Math" panose="02040503050406030204" pitchFamily="18" charset="0"/>
                                        </a:rPr>
                                        <m:t>Y</m:t>
                                      </m:r>
                                    </m:e>
                                    <m:sub>
                                      <m:r>
                                        <a:rPr lang="fr-FR" i="1">
                                          <a:latin typeface="Cambria Math" panose="02040503050406030204" pitchFamily="18" charset="0"/>
                                        </a:rPr>
                                        <m:t>𝑗</m:t>
                                      </m:r>
                                      <m:r>
                                        <a:rPr lang="fr-FR" i="0">
                                          <a:latin typeface="Cambria Math" panose="02040503050406030204" pitchFamily="18" charset="0"/>
                                        </a:rPr>
                                        <m:t>, </m:t>
                                      </m:r>
                                      <m:r>
                                        <a:rPr lang="fr-FR" i="1"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  <m:r>
                                        <a:rPr lang="fr-FR" i="0">
                                          <a:latin typeface="Cambria Math" panose="02040503050406030204" pitchFamily="18" charset="0"/>
                                        </a:rPr>
                                        <m:t>+</m:t>
                                      </m:r>
                                      <m:r>
                                        <a:rPr lang="fr-FR" i="1">
                                          <a:latin typeface="Cambria Math" panose="02040503050406030204" pitchFamily="18" charset="0"/>
                                        </a:rPr>
                                        <m:t>𝜏</m:t>
                                      </m:r>
                                    </m:sub>
                                  </m:sSub>
                                </m:e>
                                <m:lim>
                                  <m:r>
                                    <a:rPr lang="fr-FR" i="1"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  <m:r>
                                    <a:rPr lang="fr-FR" i="0">
                                      <a:latin typeface="Cambria Math" panose="02040503050406030204" pitchFamily="18" charset="0"/>
                                    </a:rPr>
                                    <m:t>∈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fr-FR" i="0">
                                      <a:latin typeface="Cambria Math" panose="02040503050406030204" pitchFamily="18" charset="0"/>
                                    </a:rPr>
                                    <m:t>Ω</m:t>
                                  </m:r>
                                </m:lim>
                              </m:limLow>
                              <m:r>
                                <a:rPr lang="fr-FR" i="0">
                                  <a:latin typeface="Cambria Math" panose="02040503050406030204" pitchFamily="18" charset="0"/>
                                </a:rPr>
                                <m:t>&gt;</m:t>
                              </m:r>
                              <m:r>
                                <a:rPr lang="fr-FR" i="1">
                                  <a:latin typeface="Cambria Math" panose="02040503050406030204" pitchFamily="18" charset="0"/>
                                </a:rPr>
                                <m:t>𝜈</m:t>
                              </m:r>
                              <m:d>
                                <m:dPr>
                                  <m:begChr m:val="|"/>
                                  <m:endChr m:val=""/>
                                  <m:ctrlPr>
                                    <a:rPr lang="fr-FR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fr-FR" i="0"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  <m:sSub>
                                    <m:sSubPr>
                                      <m:ctrlPr>
                                        <a:rPr lang="fr-FR" i="1">
                                          <a:solidFill>
                                            <a:srgbClr val="836967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fr-FR" i="1">
                                          <a:latin typeface="Cambria Math" panose="02040503050406030204" pitchFamily="18" charset="0"/>
                                        </a:rPr>
                                        <m:t>𝑌</m:t>
                                      </m:r>
                                    </m:e>
                                    <m:sub>
                                      <m:r>
                                        <a:rPr lang="fr-FR" i="1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  <m:r>
                                        <a:rPr lang="fr-FR" i="0">
                                          <a:latin typeface="Cambria Math" panose="02040503050406030204" pitchFamily="18" charset="0"/>
                                        </a:rPr>
                                        <m:t>,</m:t>
                                      </m:r>
                                      <m:r>
                                        <a:rPr lang="fr-FR" i="1"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func>
                          <m:r>
                            <a:rPr lang="fr-FR" i="0">
                              <a:latin typeface="Cambria Math" panose="02040503050406030204" pitchFamily="18" charset="0"/>
                            </a:rPr>
                            <m:t>&gt;</m:t>
                          </m:r>
                          <m:r>
                            <a:rPr lang="fr-FR" i="1">
                              <a:latin typeface="Cambria Math" panose="02040503050406030204" pitchFamily="18" charset="0"/>
                            </a:rPr>
                            <m:t>𝜈</m:t>
                          </m:r>
                        </m:e>
                      </m:d>
                    </m:oMath>
                  </m:oMathPara>
                </a14:m>
                <a:endParaRPr lang="fr-FR" dirty="0"/>
              </a:p>
            </p:txBody>
          </p:sp>
        </mc:Choice>
        <mc:Fallback xmlns="">
          <p:sp>
            <p:nvSpPr>
              <p:cNvPr id="9" name="CuadroTexto 8">
                <a:extLst>
                  <a:ext uri="{FF2B5EF4-FFF2-40B4-BE49-F238E27FC236}">
                    <a16:creationId xmlns:a16="http://schemas.microsoft.com/office/drawing/2014/main" id="{98E6B287-EE0F-A9BC-C074-F8BAF3B4FF8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10062" y="888799"/>
                <a:ext cx="2958605" cy="633956"/>
              </a:xfrm>
              <a:prstGeom prst="rect">
                <a:avLst/>
              </a:prstGeom>
              <a:blipFill>
                <a:blip r:embed="rId6"/>
                <a:stretch>
                  <a:fillRect t="-135294" b="-178431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Rectángulo 9">
            <a:extLst>
              <a:ext uri="{FF2B5EF4-FFF2-40B4-BE49-F238E27FC236}">
                <a16:creationId xmlns:a16="http://schemas.microsoft.com/office/drawing/2014/main" id="{9D24D791-957F-3797-4DA5-972A33BDEA11}"/>
              </a:ext>
            </a:extLst>
          </p:cNvPr>
          <p:cNvSpPr/>
          <p:nvPr/>
        </p:nvSpPr>
        <p:spPr>
          <a:xfrm>
            <a:off x="4425385" y="991785"/>
            <a:ext cx="486758" cy="530970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61A2F9CE-9030-0FFE-16BE-C3A6CA7B3B03}"/>
              </a:ext>
            </a:extLst>
          </p:cNvPr>
          <p:cNvSpPr txBox="1"/>
          <p:nvPr/>
        </p:nvSpPr>
        <p:spPr>
          <a:xfrm>
            <a:off x="1048512" y="2058626"/>
            <a:ext cx="97779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/>
              <a:t>Modèle de </a:t>
            </a:r>
            <a:r>
              <a:rPr lang="fr-FR" sz="2000" b="1" dirty="0" err="1"/>
              <a:t>Heffernan</a:t>
            </a:r>
            <a:r>
              <a:rPr lang="fr-FR" sz="2000" b="1" dirty="0"/>
              <a:t> et Tawn (2004) avec l’extension de </a:t>
            </a:r>
            <a:r>
              <a:rPr lang="fr-FR" sz="2000" b="1" dirty="0" err="1"/>
              <a:t>Keef</a:t>
            </a:r>
            <a:r>
              <a:rPr lang="fr-FR" sz="2000" b="1" dirty="0"/>
              <a:t> et al. (2010):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CuadroTexto 13">
                <a:extLst>
                  <a:ext uri="{FF2B5EF4-FFF2-40B4-BE49-F238E27FC236}">
                    <a16:creationId xmlns:a16="http://schemas.microsoft.com/office/drawing/2014/main" id="{5A0C61CB-E3A1-51C2-AFD6-35A4EBA30584}"/>
                  </a:ext>
                </a:extLst>
              </p:cNvPr>
              <p:cNvSpPr txBox="1"/>
              <p:nvPr/>
            </p:nvSpPr>
            <p:spPr>
              <a:xfrm>
                <a:off x="1048512" y="3124771"/>
                <a:ext cx="4419518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s-ES" sz="2000" i="0" smtClean="0">
                        <a:latin typeface="Cambria Math" panose="02040503050406030204" pitchFamily="18" charset="0"/>
                      </a:rPr>
                      <m:t>Δ</m:t>
                    </m:r>
                  </m:oMath>
                </a14:m>
                <a:r>
                  <a:rPr lang="fr-FR" sz="2000" noProof="0" dirty="0"/>
                  <a:t> durée des événements</a:t>
                </a:r>
              </a:p>
            </p:txBody>
          </p:sp>
        </mc:Choice>
        <mc:Fallback xmlns="">
          <p:sp>
            <p:nvSpPr>
              <p:cNvPr id="14" name="CuadroTexto 13">
                <a:extLst>
                  <a:ext uri="{FF2B5EF4-FFF2-40B4-BE49-F238E27FC236}">
                    <a16:creationId xmlns:a16="http://schemas.microsoft.com/office/drawing/2014/main" id="{5A0C61CB-E3A1-51C2-AFD6-35A4EBA3058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8512" y="3124771"/>
                <a:ext cx="4419518" cy="400110"/>
              </a:xfrm>
              <a:prstGeom prst="rect">
                <a:avLst/>
              </a:prstGeom>
              <a:blipFill>
                <a:blip r:embed="rId7"/>
                <a:stretch>
                  <a:fillRect l="-1146" t="-9375" b="-28125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7" name="Imagen 16" descr="Diagrama&#10;&#10;El contenido generado por IA puede ser incorrecto.">
            <a:extLst>
              <a:ext uri="{FF2B5EF4-FFF2-40B4-BE49-F238E27FC236}">
                <a16:creationId xmlns:a16="http://schemas.microsoft.com/office/drawing/2014/main" id="{A38491C2-43CF-B2E2-30CB-7652FB82E8B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76" r="79133" b="73172"/>
          <a:stretch/>
        </p:blipFill>
        <p:spPr>
          <a:xfrm>
            <a:off x="839474" y="4190916"/>
            <a:ext cx="3760889" cy="2289945"/>
          </a:xfrm>
          <a:prstGeom prst="rect">
            <a:avLst/>
          </a:prstGeom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A77BE0A4-CB11-DD33-EB08-6A15EE08766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20" r="79217" b="72650"/>
          <a:stretch/>
        </p:blipFill>
        <p:spPr>
          <a:xfrm>
            <a:off x="4404971" y="4190916"/>
            <a:ext cx="3608347" cy="2289945"/>
          </a:xfrm>
          <a:prstGeom prst="rect">
            <a:avLst/>
          </a:prstGeom>
        </p:spPr>
      </p:pic>
      <p:pic>
        <p:nvPicPr>
          <p:cNvPr id="19" name="Imagen 18">
            <a:extLst>
              <a:ext uri="{FF2B5EF4-FFF2-40B4-BE49-F238E27FC236}">
                <a16:creationId xmlns:a16="http://schemas.microsoft.com/office/drawing/2014/main" id="{FB5B03FB-52F5-39F7-9518-C6F6116BB14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37" r="79306" b="72693"/>
          <a:stretch/>
        </p:blipFill>
        <p:spPr>
          <a:xfrm>
            <a:off x="7877839" y="4190916"/>
            <a:ext cx="3684826" cy="228994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1" name="CuadroTexto 20">
                <a:extLst>
                  <a:ext uri="{FF2B5EF4-FFF2-40B4-BE49-F238E27FC236}">
                    <a16:creationId xmlns:a16="http://schemas.microsoft.com/office/drawing/2014/main" id="{AC539674-BD6E-3015-A14A-B0582EA6FBFB}"/>
                  </a:ext>
                </a:extLst>
              </p:cNvPr>
              <p:cNvSpPr txBox="1"/>
              <p:nvPr/>
            </p:nvSpPr>
            <p:spPr>
              <a:xfrm>
                <a:off x="1908814" y="4018471"/>
                <a:ext cx="1780525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S" sz="1800" b="0" i="1" smtClean="0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</a:rPr>
                        <m:t>𝜏</m:t>
                      </m:r>
                      <m:r>
                        <a:rPr lang="es-ES" sz="1800" b="0" i="1" smtClean="0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</a:rPr>
                        <m:t>=−1</m:t>
                      </m:r>
                    </m:oMath>
                  </m:oMathPara>
                </a14:m>
                <a:endParaRPr lang="fr-FR" dirty="0"/>
              </a:p>
            </p:txBody>
          </p:sp>
        </mc:Choice>
        <mc:Fallback xmlns="">
          <p:sp>
            <p:nvSpPr>
              <p:cNvPr id="21" name="CuadroTexto 20">
                <a:extLst>
                  <a:ext uri="{FF2B5EF4-FFF2-40B4-BE49-F238E27FC236}">
                    <a16:creationId xmlns:a16="http://schemas.microsoft.com/office/drawing/2014/main" id="{AC539674-BD6E-3015-A14A-B0582EA6FBF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08814" y="4018471"/>
                <a:ext cx="1780525" cy="369332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CuadroTexto 21">
                <a:extLst>
                  <a:ext uri="{FF2B5EF4-FFF2-40B4-BE49-F238E27FC236}">
                    <a16:creationId xmlns:a16="http://schemas.microsoft.com/office/drawing/2014/main" id="{DB5C5131-96EC-D01C-5B7C-D3EDFB3193E5}"/>
                  </a:ext>
                </a:extLst>
              </p:cNvPr>
              <p:cNvSpPr txBox="1"/>
              <p:nvPr/>
            </p:nvSpPr>
            <p:spPr>
              <a:xfrm>
                <a:off x="5348838" y="4038197"/>
                <a:ext cx="1780525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S" sz="1800" b="0" i="1" smtClean="0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</a:rPr>
                        <m:t>𝜏</m:t>
                      </m:r>
                      <m:r>
                        <a:rPr lang="es-ES" sz="1800" b="0" i="1" smtClean="0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fr-FR" dirty="0"/>
              </a:p>
            </p:txBody>
          </p:sp>
        </mc:Choice>
        <mc:Fallback xmlns="">
          <p:sp>
            <p:nvSpPr>
              <p:cNvPr id="22" name="CuadroTexto 21">
                <a:extLst>
                  <a:ext uri="{FF2B5EF4-FFF2-40B4-BE49-F238E27FC236}">
                    <a16:creationId xmlns:a16="http://schemas.microsoft.com/office/drawing/2014/main" id="{DB5C5131-96EC-D01C-5B7C-D3EDFB3193E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48838" y="4038197"/>
                <a:ext cx="1780525" cy="369332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CuadroTexto 22">
                <a:extLst>
                  <a:ext uri="{FF2B5EF4-FFF2-40B4-BE49-F238E27FC236}">
                    <a16:creationId xmlns:a16="http://schemas.microsoft.com/office/drawing/2014/main" id="{25620AD2-FDE3-F226-9F23-70E74B3E9B69}"/>
                  </a:ext>
                </a:extLst>
              </p:cNvPr>
              <p:cNvSpPr txBox="1"/>
              <p:nvPr/>
            </p:nvSpPr>
            <p:spPr>
              <a:xfrm>
                <a:off x="8829989" y="3977292"/>
                <a:ext cx="1780525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S" sz="1800" b="0" i="1" smtClean="0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</a:rPr>
                        <m:t>𝜏</m:t>
                      </m:r>
                      <m:r>
                        <a:rPr lang="es-ES" sz="1800" b="0" i="1" smtClean="0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</a:rPr>
                        <m:t>=+1</m:t>
                      </m:r>
                    </m:oMath>
                  </m:oMathPara>
                </a14:m>
                <a:endParaRPr lang="fr-FR" dirty="0"/>
              </a:p>
            </p:txBody>
          </p:sp>
        </mc:Choice>
        <mc:Fallback xmlns="">
          <p:sp>
            <p:nvSpPr>
              <p:cNvPr id="23" name="CuadroTexto 22">
                <a:extLst>
                  <a:ext uri="{FF2B5EF4-FFF2-40B4-BE49-F238E27FC236}">
                    <a16:creationId xmlns:a16="http://schemas.microsoft.com/office/drawing/2014/main" id="{25620AD2-FDE3-F226-9F23-70E74B3E9B6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29989" y="3977292"/>
                <a:ext cx="1780525" cy="369332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Marcador de pie de página 6">
            <a:extLst>
              <a:ext uri="{FF2B5EF4-FFF2-40B4-BE49-F238E27FC236}">
                <a16:creationId xmlns:a16="http://schemas.microsoft.com/office/drawing/2014/main" id="{6C775683-45CE-6F23-AE80-D9507917C0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1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298F4F82-23DD-250B-9274-FACADE8D3B12}"/>
              </a:ext>
            </a:extLst>
          </p:cNvPr>
          <p:cNvSpPr txBox="1"/>
          <p:nvPr/>
        </p:nvSpPr>
        <p:spPr>
          <a:xfrm>
            <a:off x="32254" y="6326130"/>
            <a:ext cx="6800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15</a:t>
            </a:r>
          </a:p>
        </p:txBody>
      </p:sp>
    </p:spTree>
    <p:extLst>
      <p:ext uri="{BB962C8B-B14F-4D97-AF65-F5344CB8AC3E}">
        <p14:creationId xmlns:p14="http://schemas.microsoft.com/office/powerpoint/2010/main" val="3615841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42" grpId="0"/>
      <p:bldP spid="10" grpId="0" animBg="1"/>
      <p:bldP spid="13" grpId="0"/>
      <p:bldP spid="14" grpId="0"/>
      <p:bldP spid="21" grpId="0"/>
      <p:bldP spid="22" grpId="0"/>
      <p:bldP spid="2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E3F533-2B27-31E2-BA66-7698FFD05D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>
            <a:extLst>
              <a:ext uri="{FF2B5EF4-FFF2-40B4-BE49-F238E27FC236}">
                <a16:creationId xmlns:a16="http://schemas.microsoft.com/office/drawing/2014/main" id="{3CD9C58E-9277-B9E0-8326-E72D959DE83E}"/>
              </a:ext>
            </a:extLst>
          </p:cNvPr>
          <p:cNvSpPr/>
          <p:nvPr/>
        </p:nvSpPr>
        <p:spPr>
          <a:xfrm>
            <a:off x="-1" y="0"/>
            <a:ext cx="515815" cy="685800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27433A05-61C4-3605-E59D-5E47357D2B4A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0035334" y="140660"/>
            <a:ext cx="1946113" cy="803912"/>
          </a:xfrm>
          <a:prstGeom prst="rect">
            <a:avLst/>
          </a:prstGeom>
        </p:spPr>
      </p:pic>
      <p:pic>
        <p:nvPicPr>
          <p:cNvPr id="12" name="Picture 2" descr="Fichier:Logo BRGM.svg — Wikipédia">
            <a:extLst>
              <a:ext uri="{FF2B5EF4-FFF2-40B4-BE49-F238E27FC236}">
                <a16:creationId xmlns:a16="http://schemas.microsoft.com/office/drawing/2014/main" id="{F2F49CD0-1A00-37B8-B85C-1DB099919C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3229" y="84955"/>
            <a:ext cx="2418362" cy="936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Elipse 2">
            <a:extLst>
              <a:ext uri="{FF2B5EF4-FFF2-40B4-BE49-F238E27FC236}">
                <a16:creationId xmlns:a16="http://schemas.microsoft.com/office/drawing/2014/main" id="{66231388-2115-0D39-19AA-C0A3E7569A88}"/>
              </a:ext>
            </a:extLst>
          </p:cNvPr>
          <p:cNvSpPr/>
          <p:nvPr/>
        </p:nvSpPr>
        <p:spPr>
          <a:xfrm>
            <a:off x="23020" y="1701473"/>
            <a:ext cx="470647" cy="443753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7285B4DC-7636-7969-6295-623F33C3D839}"/>
              </a:ext>
            </a:extLst>
          </p:cNvPr>
          <p:cNvSpPr txBox="1"/>
          <p:nvPr/>
        </p:nvSpPr>
        <p:spPr>
          <a:xfrm rot="16200000">
            <a:off x="17133" y="1634814"/>
            <a:ext cx="4706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>
                <a:latin typeface="Bahnschrift SemiBold" panose="020B0502040204020203" pitchFamily="34" charset="0"/>
              </a:rPr>
              <a:t>2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7CA2F639-D7B3-BA2C-235F-1A745DB5A807}"/>
              </a:ext>
            </a:extLst>
          </p:cNvPr>
          <p:cNvSpPr txBox="1"/>
          <p:nvPr/>
        </p:nvSpPr>
        <p:spPr>
          <a:xfrm rot="16200000">
            <a:off x="-521270" y="691288"/>
            <a:ext cx="15276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>
                <a:solidFill>
                  <a:schemeClr val="bg1"/>
                </a:solidFill>
              </a:rPr>
              <a:t>État de l’art</a:t>
            </a:r>
          </a:p>
        </p:txBody>
      </p:sp>
      <p:pic>
        <p:nvPicPr>
          <p:cNvPr id="8196" name="Picture 4" descr="3,085,400+ Water Wave Stock Photos, Pictures &amp; Royalty-Free Images - iStock  | Waves, Ocean waves background, Ocean">
            <a:extLst>
              <a:ext uri="{FF2B5EF4-FFF2-40B4-BE49-F238E27FC236}">
                <a16:creationId xmlns:a16="http://schemas.microsoft.com/office/drawing/2014/main" id="{6ADBFAED-2E45-C7DF-059E-E07493925F3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49" b="15313"/>
          <a:stretch/>
        </p:blipFill>
        <p:spPr bwMode="auto">
          <a:xfrm>
            <a:off x="-101600" y="-25400"/>
            <a:ext cx="12336120" cy="688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ángulo 7">
            <a:extLst>
              <a:ext uri="{FF2B5EF4-FFF2-40B4-BE49-F238E27FC236}">
                <a16:creationId xmlns:a16="http://schemas.microsoft.com/office/drawing/2014/main" id="{F980E705-D1AB-41C7-17BA-F05ABACFD28D}"/>
              </a:ext>
            </a:extLst>
          </p:cNvPr>
          <p:cNvSpPr/>
          <p:nvPr/>
        </p:nvSpPr>
        <p:spPr>
          <a:xfrm>
            <a:off x="-101599" y="-14364"/>
            <a:ext cx="12466780" cy="6872364"/>
          </a:xfrm>
          <a:prstGeom prst="rect">
            <a:avLst/>
          </a:prstGeom>
          <a:solidFill>
            <a:srgbClr val="A6A6A6">
              <a:alpha val="69804"/>
            </a:srgb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800" dirty="0"/>
          </a:p>
        </p:txBody>
      </p:sp>
      <p:sp>
        <p:nvSpPr>
          <p:cNvPr id="10" name="Título 1">
            <a:extLst>
              <a:ext uri="{FF2B5EF4-FFF2-40B4-BE49-F238E27FC236}">
                <a16:creationId xmlns:a16="http://schemas.microsoft.com/office/drawing/2014/main" id="{A3159EFB-1D34-B5CE-64DC-A4BBAA0FD7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377873" y="2374614"/>
            <a:ext cx="9144000" cy="872271"/>
          </a:xfrm>
        </p:spPr>
        <p:txBody>
          <a:bodyPr>
            <a:normAutofit/>
          </a:bodyPr>
          <a:lstStyle/>
          <a:p>
            <a:pPr algn="l"/>
            <a:r>
              <a:rPr lang="fr-FR" sz="3200" dirty="0">
                <a:latin typeface="Bahnschrift SemiBold" panose="020B0502040204020203" pitchFamily="34" charset="0"/>
              </a:rPr>
              <a:t>3.-Méthodes</a:t>
            </a:r>
            <a:endParaRPr lang="es-ES" sz="3200" dirty="0">
              <a:latin typeface="Bahnschrift SemiBold" panose="020B0502040204020203" pitchFamily="34" charset="0"/>
            </a:endParaRPr>
          </a:p>
        </p:txBody>
      </p:sp>
      <p:sp>
        <p:nvSpPr>
          <p:cNvPr id="7" name="Marcador de pie de página 6">
            <a:extLst>
              <a:ext uri="{FF2B5EF4-FFF2-40B4-BE49-F238E27FC236}">
                <a16:creationId xmlns:a16="http://schemas.microsoft.com/office/drawing/2014/main" id="{4EAA3B09-A6B6-F306-871B-74780F6B2D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25390694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9B4513-861D-CCBB-5021-1B2BC23512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>
            <a:extLst>
              <a:ext uri="{FF2B5EF4-FFF2-40B4-BE49-F238E27FC236}">
                <a16:creationId xmlns:a16="http://schemas.microsoft.com/office/drawing/2014/main" id="{1241AF5D-6C6A-CFA9-2664-E15987483435}"/>
              </a:ext>
            </a:extLst>
          </p:cNvPr>
          <p:cNvSpPr/>
          <p:nvPr/>
        </p:nvSpPr>
        <p:spPr>
          <a:xfrm>
            <a:off x="-1" y="0"/>
            <a:ext cx="515815" cy="685800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F5C175E2-12E6-445F-FAB9-3E0DF233296D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0035334" y="140660"/>
            <a:ext cx="1946113" cy="803912"/>
          </a:xfrm>
          <a:prstGeom prst="rect">
            <a:avLst/>
          </a:prstGeom>
        </p:spPr>
      </p:pic>
      <p:pic>
        <p:nvPicPr>
          <p:cNvPr id="12" name="Picture 2" descr="Fichier:Logo BRGM.svg — Wikipédia">
            <a:extLst>
              <a:ext uri="{FF2B5EF4-FFF2-40B4-BE49-F238E27FC236}">
                <a16:creationId xmlns:a16="http://schemas.microsoft.com/office/drawing/2014/main" id="{C8D71C66-9AF5-4222-1375-A61E9B879B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3229" y="84955"/>
            <a:ext cx="2418362" cy="936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Elipse 2">
            <a:extLst>
              <a:ext uri="{FF2B5EF4-FFF2-40B4-BE49-F238E27FC236}">
                <a16:creationId xmlns:a16="http://schemas.microsoft.com/office/drawing/2014/main" id="{36AB1190-FE7D-7C9C-16CC-7F03375C1426}"/>
              </a:ext>
            </a:extLst>
          </p:cNvPr>
          <p:cNvSpPr/>
          <p:nvPr/>
        </p:nvSpPr>
        <p:spPr>
          <a:xfrm>
            <a:off x="23020" y="1701473"/>
            <a:ext cx="470647" cy="443753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32D2EB04-36B7-BA71-5FC2-7EFF42676145}"/>
              </a:ext>
            </a:extLst>
          </p:cNvPr>
          <p:cNvSpPr txBox="1"/>
          <p:nvPr/>
        </p:nvSpPr>
        <p:spPr>
          <a:xfrm rot="16200000">
            <a:off x="17133" y="1634814"/>
            <a:ext cx="4706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>
                <a:latin typeface="Bahnschrift SemiBold" panose="020B0502040204020203" pitchFamily="34" charset="0"/>
              </a:rPr>
              <a:t>3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A3C8A638-E1AA-E75F-7A52-3FCB3EC8B3AF}"/>
              </a:ext>
            </a:extLst>
          </p:cNvPr>
          <p:cNvSpPr txBox="1"/>
          <p:nvPr/>
        </p:nvSpPr>
        <p:spPr>
          <a:xfrm rot="16200000">
            <a:off x="-521270" y="691288"/>
            <a:ext cx="15276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>
                <a:solidFill>
                  <a:schemeClr val="bg1"/>
                </a:solidFill>
              </a:rPr>
              <a:t>Méthodes</a:t>
            </a: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5AEE4C1B-63CC-B7E1-A82E-3A62FF610E02}"/>
              </a:ext>
            </a:extLst>
          </p:cNvPr>
          <p:cNvSpPr/>
          <p:nvPr/>
        </p:nvSpPr>
        <p:spPr>
          <a:xfrm>
            <a:off x="4649375" y="1806837"/>
            <a:ext cx="225463" cy="4234768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chemeClr val="tx1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C5CCC60A-E3D5-571C-0DDD-24CCFF9EF834}"/>
              </a:ext>
            </a:extLst>
          </p:cNvPr>
          <p:cNvSpPr/>
          <p:nvPr/>
        </p:nvSpPr>
        <p:spPr>
          <a:xfrm>
            <a:off x="5836609" y="1846402"/>
            <a:ext cx="218237" cy="4234768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chemeClr val="tx1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Conector recto de flecha 8">
            <a:extLst>
              <a:ext uri="{FF2B5EF4-FFF2-40B4-BE49-F238E27FC236}">
                <a16:creationId xmlns:a16="http://schemas.microsoft.com/office/drawing/2014/main" id="{AE54B24B-FEC7-243C-C7D2-00A9E35AE8F7}"/>
              </a:ext>
            </a:extLst>
          </p:cNvPr>
          <p:cNvCxnSpPr/>
          <p:nvPr/>
        </p:nvCxnSpPr>
        <p:spPr>
          <a:xfrm flipV="1">
            <a:off x="3988984" y="1783034"/>
            <a:ext cx="0" cy="135466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Conector recto de flecha 9">
            <a:extLst>
              <a:ext uri="{FF2B5EF4-FFF2-40B4-BE49-F238E27FC236}">
                <a16:creationId xmlns:a16="http://schemas.microsoft.com/office/drawing/2014/main" id="{DA4D8127-279B-3C96-9F3F-4F7219CF46D2}"/>
              </a:ext>
            </a:extLst>
          </p:cNvPr>
          <p:cNvCxnSpPr>
            <a:cxnSpLocks/>
          </p:cNvCxnSpPr>
          <p:nvPr/>
        </p:nvCxnSpPr>
        <p:spPr>
          <a:xfrm flipV="1">
            <a:off x="3988984" y="3137701"/>
            <a:ext cx="2760134" cy="846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Conector recto 10">
            <a:extLst>
              <a:ext uri="{FF2B5EF4-FFF2-40B4-BE49-F238E27FC236}">
                <a16:creationId xmlns:a16="http://schemas.microsoft.com/office/drawing/2014/main" id="{DC2BEEAB-8FB8-81C6-EBBD-8B9078D1FD80}"/>
              </a:ext>
            </a:extLst>
          </p:cNvPr>
          <p:cNvCxnSpPr/>
          <p:nvPr/>
        </p:nvCxnSpPr>
        <p:spPr>
          <a:xfrm>
            <a:off x="3988984" y="2756701"/>
            <a:ext cx="2641601" cy="0"/>
          </a:xfrm>
          <a:prstGeom prst="line">
            <a:avLst/>
          </a:prstGeom>
          <a:ln>
            <a:solidFill>
              <a:schemeClr val="accent5">
                <a:lumMod val="60000"/>
                <a:lumOff val="4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ector recto 12">
            <a:extLst>
              <a:ext uri="{FF2B5EF4-FFF2-40B4-BE49-F238E27FC236}">
                <a16:creationId xmlns:a16="http://schemas.microsoft.com/office/drawing/2014/main" id="{2F552839-7C94-14D4-874B-3327DBF50F00}"/>
              </a:ext>
            </a:extLst>
          </p:cNvPr>
          <p:cNvCxnSpPr/>
          <p:nvPr/>
        </p:nvCxnSpPr>
        <p:spPr>
          <a:xfrm>
            <a:off x="3988983" y="2333368"/>
            <a:ext cx="2641601" cy="0"/>
          </a:xfrm>
          <a:prstGeom prst="line">
            <a:avLst/>
          </a:prstGeom>
          <a:ln w="1905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orma libre: forma 49">
            <a:extLst>
              <a:ext uri="{FF2B5EF4-FFF2-40B4-BE49-F238E27FC236}">
                <a16:creationId xmlns:a16="http://schemas.microsoft.com/office/drawing/2014/main" id="{3F1185E3-CD92-E9E3-D5B3-525FB4431C0F}"/>
              </a:ext>
            </a:extLst>
          </p:cNvPr>
          <p:cNvSpPr/>
          <p:nvPr/>
        </p:nvSpPr>
        <p:spPr>
          <a:xfrm>
            <a:off x="4014385" y="2002023"/>
            <a:ext cx="2421466" cy="864744"/>
          </a:xfrm>
          <a:custGeom>
            <a:avLst/>
            <a:gdLst>
              <a:gd name="connsiteX0" fmla="*/ 0 w 2421466"/>
              <a:gd name="connsiteY0" fmla="*/ 754678 h 864744"/>
              <a:gd name="connsiteX1" fmla="*/ 101600 w 2421466"/>
              <a:gd name="connsiteY1" fmla="*/ 593811 h 864744"/>
              <a:gd name="connsiteX2" fmla="*/ 186266 w 2421466"/>
              <a:gd name="connsiteY2" fmla="*/ 754678 h 864744"/>
              <a:gd name="connsiteX3" fmla="*/ 296333 w 2421466"/>
              <a:gd name="connsiteY3" fmla="*/ 822411 h 864744"/>
              <a:gd name="connsiteX4" fmla="*/ 431800 w 2421466"/>
              <a:gd name="connsiteY4" fmla="*/ 712344 h 864744"/>
              <a:gd name="connsiteX5" fmla="*/ 524933 w 2421466"/>
              <a:gd name="connsiteY5" fmla="*/ 568411 h 864744"/>
              <a:gd name="connsiteX6" fmla="*/ 601133 w 2421466"/>
              <a:gd name="connsiteY6" fmla="*/ 390611 h 864744"/>
              <a:gd name="connsiteX7" fmla="*/ 651933 w 2421466"/>
              <a:gd name="connsiteY7" fmla="*/ 280544 h 864744"/>
              <a:gd name="connsiteX8" fmla="*/ 711200 w 2421466"/>
              <a:gd name="connsiteY8" fmla="*/ 212811 h 864744"/>
              <a:gd name="connsiteX9" fmla="*/ 846666 w 2421466"/>
              <a:gd name="connsiteY9" fmla="*/ 314411 h 864744"/>
              <a:gd name="connsiteX10" fmla="*/ 897466 w 2421466"/>
              <a:gd name="connsiteY10" fmla="*/ 432944 h 864744"/>
              <a:gd name="connsiteX11" fmla="*/ 922866 w 2421466"/>
              <a:gd name="connsiteY11" fmla="*/ 576878 h 864744"/>
              <a:gd name="connsiteX12" fmla="*/ 956733 w 2421466"/>
              <a:gd name="connsiteY12" fmla="*/ 720811 h 864744"/>
              <a:gd name="connsiteX13" fmla="*/ 982133 w 2421466"/>
              <a:gd name="connsiteY13" fmla="*/ 780078 h 864744"/>
              <a:gd name="connsiteX14" fmla="*/ 1075266 w 2421466"/>
              <a:gd name="connsiteY14" fmla="*/ 839344 h 864744"/>
              <a:gd name="connsiteX15" fmla="*/ 1261533 w 2421466"/>
              <a:gd name="connsiteY15" fmla="*/ 813944 h 864744"/>
              <a:gd name="connsiteX16" fmla="*/ 1363133 w 2421466"/>
              <a:gd name="connsiteY16" fmla="*/ 754678 h 864744"/>
              <a:gd name="connsiteX17" fmla="*/ 1464733 w 2421466"/>
              <a:gd name="connsiteY17" fmla="*/ 593811 h 864744"/>
              <a:gd name="connsiteX18" fmla="*/ 1549400 w 2421466"/>
              <a:gd name="connsiteY18" fmla="*/ 458344 h 864744"/>
              <a:gd name="connsiteX19" fmla="*/ 1583266 w 2421466"/>
              <a:gd name="connsiteY19" fmla="*/ 382144 h 864744"/>
              <a:gd name="connsiteX20" fmla="*/ 1642533 w 2421466"/>
              <a:gd name="connsiteY20" fmla="*/ 280544 h 864744"/>
              <a:gd name="connsiteX21" fmla="*/ 1786466 w 2421466"/>
              <a:gd name="connsiteY21" fmla="*/ 111211 h 864744"/>
              <a:gd name="connsiteX22" fmla="*/ 1879600 w 2421466"/>
              <a:gd name="connsiteY22" fmla="*/ 1144 h 864744"/>
              <a:gd name="connsiteX23" fmla="*/ 2048933 w 2421466"/>
              <a:gd name="connsiteY23" fmla="*/ 178944 h 864744"/>
              <a:gd name="connsiteX24" fmla="*/ 2175933 w 2421466"/>
              <a:gd name="connsiteY24" fmla="*/ 458344 h 864744"/>
              <a:gd name="connsiteX25" fmla="*/ 2260600 w 2421466"/>
              <a:gd name="connsiteY25" fmla="*/ 670011 h 864744"/>
              <a:gd name="connsiteX26" fmla="*/ 2362200 w 2421466"/>
              <a:gd name="connsiteY26" fmla="*/ 813944 h 864744"/>
              <a:gd name="connsiteX27" fmla="*/ 2421466 w 2421466"/>
              <a:gd name="connsiteY27" fmla="*/ 864744 h 8647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2421466" h="864744">
                <a:moveTo>
                  <a:pt x="0" y="754678"/>
                </a:moveTo>
                <a:cubicBezTo>
                  <a:pt x="35278" y="674244"/>
                  <a:pt x="70556" y="593811"/>
                  <a:pt x="101600" y="593811"/>
                </a:cubicBezTo>
                <a:cubicBezTo>
                  <a:pt x="132644" y="593811"/>
                  <a:pt x="153811" y="716578"/>
                  <a:pt x="186266" y="754678"/>
                </a:cubicBezTo>
                <a:cubicBezTo>
                  <a:pt x="218721" y="792778"/>
                  <a:pt x="255411" y="829467"/>
                  <a:pt x="296333" y="822411"/>
                </a:cubicBezTo>
                <a:cubicBezTo>
                  <a:pt x="337255" y="815355"/>
                  <a:pt x="393700" y="754677"/>
                  <a:pt x="431800" y="712344"/>
                </a:cubicBezTo>
                <a:cubicBezTo>
                  <a:pt x="469900" y="670011"/>
                  <a:pt x="496711" y="622033"/>
                  <a:pt x="524933" y="568411"/>
                </a:cubicBezTo>
                <a:cubicBezTo>
                  <a:pt x="553155" y="514789"/>
                  <a:pt x="579966" y="438589"/>
                  <a:pt x="601133" y="390611"/>
                </a:cubicBezTo>
                <a:cubicBezTo>
                  <a:pt x="622300" y="342633"/>
                  <a:pt x="633588" y="310177"/>
                  <a:pt x="651933" y="280544"/>
                </a:cubicBezTo>
                <a:cubicBezTo>
                  <a:pt x="670278" y="250911"/>
                  <a:pt x="678745" y="207167"/>
                  <a:pt x="711200" y="212811"/>
                </a:cubicBezTo>
                <a:cubicBezTo>
                  <a:pt x="743655" y="218455"/>
                  <a:pt x="815622" y="277722"/>
                  <a:pt x="846666" y="314411"/>
                </a:cubicBezTo>
                <a:cubicBezTo>
                  <a:pt x="877710" y="351100"/>
                  <a:pt x="884766" y="389200"/>
                  <a:pt x="897466" y="432944"/>
                </a:cubicBezTo>
                <a:cubicBezTo>
                  <a:pt x="910166" y="476688"/>
                  <a:pt x="912988" y="528900"/>
                  <a:pt x="922866" y="576878"/>
                </a:cubicBezTo>
                <a:cubicBezTo>
                  <a:pt x="932744" y="624856"/>
                  <a:pt x="946855" y="686944"/>
                  <a:pt x="956733" y="720811"/>
                </a:cubicBezTo>
                <a:cubicBezTo>
                  <a:pt x="966611" y="754678"/>
                  <a:pt x="962378" y="760323"/>
                  <a:pt x="982133" y="780078"/>
                </a:cubicBezTo>
                <a:cubicBezTo>
                  <a:pt x="1001888" y="799833"/>
                  <a:pt x="1028699" y="833700"/>
                  <a:pt x="1075266" y="839344"/>
                </a:cubicBezTo>
                <a:cubicBezTo>
                  <a:pt x="1121833" y="844988"/>
                  <a:pt x="1213555" y="828055"/>
                  <a:pt x="1261533" y="813944"/>
                </a:cubicBezTo>
                <a:cubicBezTo>
                  <a:pt x="1309511" y="799833"/>
                  <a:pt x="1329266" y="791367"/>
                  <a:pt x="1363133" y="754678"/>
                </a:cubicBezTo>
                <a:cubicBezTo>
                  <a:pt x="1397000" y="717989"/>
                  <a:pt x="1433689" y="643200"/>
                  <a:pt x="1464733" y="593811"/>
                </a:cubicBezTo>
                <a:cubicBezTo>
                  <a:pt x="1495777" y="544422"/>
                  <a:pt x="1529645" y="493622"/>
                  <a:pt x="1549400" y="458344"/>
                </a:cubicBezTo>
                <a:cubicBezTo>
                  <a:pt x="1569155" y="423066"/>
                  <a:pt x="1567744" y="411777"/>
                  <a:pt x="1583266" y="382144"/>
                </a:cubicBezTo>
                <a:cubicBezTo>
                  <a:pt x="1598788" y="352511"/>
                  <a:pt x="1608666" y="325699"/>
                  <a:pt x="1642533" y="280544"/>
                </a:cubicBezTo>
                <a:cubicBezTo>
                  <a:pt x="1676400" y="235389"/>
                  <a:pt x="1746955" y="157778"/>
                  <a:pt x="1786466" y="111211"/>
                </a:cubicBezTo>
                <a:cubicBezTo>
                  <a:pt x="1825977" y="64644"/>
                  <a:pt x="1835856" y="-10145"/>
                  <a:pt x="1879600" y="1144"/>
                </a:cubicBezTo>
                <a:cubicBezTo>
                  <a:pt x="1923344" y="12433"/>
                  <a:pt x="1999544" y="102744"/>
                  <a:pt x="2048933" y="178944"/>
                </a:cubicBezTo>
                <a:cubicBezTo>
                  <a:pt x="2098322" y="255144"/>
                  <a:pt x="2140655" y="376500"/>
                  <a:pt x="2175933" y="458344"/>
                </a:cubicBezTo>
                <a:cubicBezTo>
                  <a:pt x="2211211" y="540188"/>
                  <a:pt x="2229556" y="610744"/>
                  <a:pt x="2260600" y="670011"/>
                </a:cubicBezTo>
                <a:cubicBezTo>
                  <a:pt x="2291644" y="729278"/>
                  <a:pt x="2335389" y="781489"/>
                  <a:pt x="2362200" y="813944"/>
                </a:cubicBezTo>
                <a:cubicBezTo>
                  <a:pt x="2389011" y="846400"/>
                  <a:pt x="2405238" y="855572"/>
                  <a:pt x="2421466" y="864744"/>
                </a:cubicBezTo>
              </a:path>
            </a:pathLst>
          </a:cu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4CB2FAC3-771D-2006-F6FD-5DE582DBF0B9}"/>
              </a:ext>
            </a:extLst>
          </p:cNvPr>
          <p:cNvSpPr txBox="1"/>
          <p:nvPr/>
        </p:nvSpPr>
        <p:spPr>
          <a:xfrm rot="16200000">
            <a:off x="3252304" y="1837698"/>
            <a:ext cx="10843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dirty="0"/>
              <a:t>NMAL 1</a:t>
            </a:r>
            <a:endParaRPr lang="en-US" sz="1400" dirty="0"/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B82ADD6F-C544-2149-818C-4A3B9DC9FA39}"/>
              </a:ext>
            </a:extLst>
          </p:cNvPr>
          <p:cNvSpPr txBox="1"/>
          <p:nvPr/>
        </p:nvSpPr>
        <p:spPr>
          <a:xfrm rot="16200000">
            <a:off x="5263132" y="4774743"/>
            <a:ext cx="13462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dirty="0" err="1"/>
              <a:t>Empreinte</a:t>
            </a:r>
            <a:endParaRPr lang="en-US" sz="1400" dirty="0"/>
          </a:p>
        </p:txBody>
      </p:sp>
      <p:cxnSp>
        <p:nvCxnSpPr>
          <p:cNvPr id="17" name="Conector recto de flecha 16">
            <a:extLst>
              <a:ext uri="{FF2B5EF4-FFF2-40B4-BE49-F238E27FC236}">
                <a16:creationId xmlns:a16="http://schemas.microsoft.com/office/drawing/2014/main" id="{FDADA5B1-E7AC-53F6-CC3C-20D7680D7B57}"/>
              </a:ext>
            </a:extLst>
          </p:cNvPr>
          <p:cNvCxnSpPr/>
          <p:nvPr/>
        </p:nvCxnSpPr>
        <p:spPr>
          <a:xfrm flipV="1">
            <a:off x="4022851" y="3266297"/>
            <a:ext cx="0" cy="135466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Conector recto de flecha 17">
            <a:extLst>
              <a:ext uri="{FF2B5EF4-FFF2-40B4-BE49-F238E27FC236}">
                <a16:creationId xmlns:a16="http://schemas.microsoft.com/office/drawing/2014/main" id="{59B44C28-D12E-F8B1-774B-0C6DF2CFD3F1}"/>
              </a:ext>
            </a:extLst>
          </p:cNvPr>
          <p:cNvCxnSpPr>
            <a:cxnSpLocks/>
          </p:cNvCxnSpPr>
          <p:nvPr/>
        </p:nvCxnSpPr>
        <p:spPr>
          <a:xfrm flipV="1">
            <a:off x="4022851" y="4620964"/>
            <a:ext cx="2760134" cy="846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9" name="Conector recto 18">
            <a:extLst>
              <a:ext uri="{FF2B5EF4-FFF2-40B4-BE49-F238E27FC236}">
                <a16:creationId xmlns:a16="http://schemas.microsoft.com/office/drawing/2014/main" id="{C31A38DB-6F56-EAD0-9DC9-F04A5CF6F3FD}"/>
              </a:ext>
            </a:extLst>
          </p:cNvPr>
          <p:cNvCxnSpPr/>
          <p:nvPr/>
        </p:nvCxnSpPr>
        <p:spPr>
          <a:xfrm>
            <a:off x="4022851" y="4239964"/>
            <a:ext cx="2641601" cy="0"/>
          </a:xfrm>
          <a:prstGeom prst="line">
            <a:avLst/>
          </a:prstGeom>
          <a:ln>
            <a:solidFill>
              <a:schemeClr val="accent5">
                <a:lumMod val="60000"/>
                <a:lumOff val="4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ector recto 19">
            <a:extLst>
              <a:ext uri="{FF2B5EF4-FFF2-40B4-BE49-F238E27FC236}">
                <a16:creationId xmlns:a16="http://schemas.microsoft.com/office/drawing/2014/main" id="{D757C1AF-85B7-B699-D7D3-B1D5070D27E2}"/>
              </a:ext>
            </a:extLst>
          </p:cNvPr>
          <p:cNvCxnSpPr/>
          <p:nvPr/>
        </p:nvCxnSpPr>
        <p:spPr>
          <a:xfrm>
            <a:off x="4022850" y="3816631"/>
            <a:ext cx="2641601" cy="0"/>
          </a:xfrm>
          <a:prstGeom prst="line">
            <a:avLst/>
          </a:prstGeom>
          <a:ln w="1905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ector recto de flecha 20">
            <a:extLst>
              <a:ext uri="{FF2B5EF4-FFF2-40B4-BE49-F238E27FC236}">
                <a16:creationId xmlns:a16="http://schemas.microsoft.com/office/drawing/2014/main" id="{3D023920-6735-5295-2ED8-72458588BCEC}"/>
              </a:ext>
            </a:extLst>
          </p:cNvPr>
          <p:cNvCxnSpPr/>
          <p:nvPr/>
        </p:nvCxnSpPr>
        <p:spPr>
          <a:xfrm flipV="1">
            <a:off x="4048252" y="4788701"/>
            <a:ext cx="0" cy="135466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Conector recto de flecha 21">
            <a:extLst>
              <a:ext uri="{FF2B5EF4-FFF2-40B4-BE49-F238E27FC236}">
                <a16:creationId xmlns:a16="http://schemas.microsoft.com/office/drawing/2014/main" id="{589E5DC3-E172-AA1B-9F3E-DEE0C3B76CA1}"/>
              </a:ext>
            </a:extLst>
          </p:cNvPr>
          <p:cNvCxnSpPr>
            <a:cxnSpLocks/>
          </p:cNvCxnSpPr>
          <p:nvPr/>
        </p:nvCxnSpPr>
        <p:spPr>
          <a:xfrm flipV="1">
            <a:off x="4048252" y="6143368"/>
            <a:ext cx="2760134" cy="846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3" name="Conector recto 22">
            <a:extLst>
              <a:ext uri="{FF2B5EF4-FFF2-40B4-BE49-F238E27FC236}">
                <a16:creationId xmlns:a16="http://schemas.microsoft.com/office/drawing/2014/main" id="{77B2BCB1-BD57-4B4E-2BC0-F68B9D3B3DAF}"/>
              </a:ext>
            </a:extLst>
          </p:cNvPr>
          <p:cNvCxnSpPr/>
          <p:nvPr/>
        </p:nvCxnSpPr>
        <p:spPr>
          <a:xfrm>
            <a:off x="4048252" y="5762368"/>
            <a:ext cx="2641601" cy="0"/>
          </a:xfrm>
          <a:prstGeom prst="line">
            <a:avLst/>
          </a:prstGeom>
          <a:ln>
            <a:solidFill>
              <a:schemeClr val="accent5">
                <a:lumMod val="60000"/>
                <a:lumOff val="4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ector recto 23">
            <a:extLst>
              <a:ext uri="{FF2B5EF4-FFF2-40B4-BE49-F238E27FC236}">
                <a16:creationId xmlns:a16="http://schemas.microsoft.com/office/drawing/2014/main" id="{B7A19D6E-92D7-C479-32BB-6DFD400FDD82}"/>
              </a:ext>
            </a:extLst>
          </p:cNvPr>
          <p:cNvCxnSpPr/>
          <p:nvPr/>
        </p:nvCxnSpPr>
        <p:spPr>
          <a:xfrm>
            <a:off x="4048251" y="5339035"/>
            <a:ext cx="2641601" cy="0"/>
          </a:xfrm>
          <a:prstGeom prst="line">
            <a:avLst/>
          </a:prstGeom>
          <a:ln w="1905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Forma libre: forma 60">
            <a:extLst>
              <a:ext uri="{FF2B5EF4-FFF2-40B4-BE49-F238E27FC236}">
                <a16:creationId xmlns:a16="http://schemas.microsoft.com/office/drawing/2014/main" id="{377E0A89-136E-BE69-7786-DDC76C65A3D1}"/>
              </a:ext>
            </a:extLst>
          </p:cNvPr>
          <p:cNvSpPr/>
          <p:nvPr/>
        </p:nvSpPr>
        <p:spPr>
          <a:xfrm>
            <a:off x="4065185" y="3870077"/>
            <a:ext cx="2472266" cy="479085"/>
          </a:xfrm>
          <a:custGeom>
            <a:avLst/>
            <a:gdLst>
              <a:gd name="connsiteX0" fmla="*/ 0 w 2472266"/>
              <a:gd name="connsiteY0" fmla="*/ 444490 h 479085"/>
              <a:gd name="connsiteX1" fmla="*/ 67733 w 2472266"/>
              <a:gd name="connsiteY1" fmla="*/ 300557 h 479085"/>
              <a:gd name="connsiteX2" fmla="*/ 211666 w 2472266"/>
              <a:gd name="connsiteY2" fmla="*/ 402157 h 479085"/>
              <a:gd name="connsiteX3" fmla="*/ 414866 w 2472266"/>
              <a:gd name="connsiteY3" fmla="*/ 402157 h 479085"/>
              <a:gd name="connsiteX4" fmla="*/ 592666 w 2472266"/>
              <a:gd name="connsiteY4" fmla="*/ 207424 h 479085"/>
              <a:gd name="connsiteX5" fmla="*/ 711200 w 2472266"/>
              <a:gd name="connsiteY5" fmla="*/ 55024 h 479085"/>
              <a:gd name="connsiteX6" fmla="*/ 812800 w 2472266"/>
              <a:gd name="connsiteY6" fmla="*/ 148157 h 479085"/>
              <a:gd name="connsiteX7" fmla="*/ 1007533 w 2472266"/>
              <a:gd name="connsiteY7" fmla="*/ 359824 h 479085"/>
              <a:gd name="connsiteX8" fmla="*/ 1236133 w 2472266"/>
              <a:gd name="connsiteY8" fmla="*/ 385224 h 479085"/>
              <a:gd name="connsiteX9" fmla="*/ 1507066 w 2472266"/>
              <a:gd name="connsiteY9" fmla="*/ 258224 h 479085"/>
              <a:gd name="connsiteX10" fmla="*/ 1701800 w 2472266"/>
              <a:gd name="connsiteY10" fmla="*/ 80424 h 479085"/>
              <a:gd name="connsiteX11" fmla="*/ 1888066 w 2472266"/>
              <a:gd name="connsiteY11" fmla="*/ 4224 h 479085"/>
              <a:gd name="connsiteX12" fmla="*/ 2184400 w 2472266"/>
              <a:gd name="connsiteY12" fmla="*/ 198957 h 479085"/>
              <a:gd name="connsiteX13" fmla="*/ 2319866 w 2472266"/>
              <a:gd name="connsiteY13" fmla="*/ 359824 h 479085"/>
              <a:gd name="connsiteX14" fmla="*/ 2446866 w 2472266"/>
              <a:gd name="connsiteY14" fmla="*/ 461424 h 479085"/>
              <a:gd name="connsiteX15" fmla="*/ 2472266 w 2472266"/>
              <a:gd name="connsiteY15" fmla="*/ 478357 h 479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472266" h="479085">
                <a:moveTo>
                  <a:pt x="0" y="444490"/>
                </a:moveTo>
                <a:cubicBezTo>
                  <a:pt x="16227" y="376051"/>
                  <a:pt x="32455" y="307612"/>
                  <a:pt x="67733" y="300557"/>
                </a:cubicBezTo>
                <a:cubicBezTo>
                  <a:pt x="103011" y="293502"/>
                  <a:pt x="153811" y="385224"/>
                  <a:pt x="211666" y="402157"/>
                </a:cubicBezTo>
                <a:cubicBezTo>
                  <a:pt x="269521" y="419090"/>
                  <a:pt x="351366" y="434612"/>
                  <a:pt x="414866" y="402157"/>
                </a:cubicBezTo>
                <a:cubicBezTo>
                  <a:pt x="478366" y="369701"/>
                  <a:pt x="543277" y="265279"/>
                  <a:pt x="592666" y="207424"/>
                </a:cubicBezTo>
                <a:cubicBezTo>
                  <a:pt x="642055" y="149569"/>
                  <a:pt x="674511" y="64902"/>
                  <a:pt x="711200" y="55024"/>
                </a:cubicBezTo>
                <a:cubicBezTo>
                  <a:pt x="747889" y="45146"/>
                  <a:pt x="763411" y="97357"/>
                  <a:pt x="812800" y="148157"/>
                </a:cubicBezTo>
                <a:cubicBezTo>
                  <a:pt x="862189" y="198957"/>
                  <a:pt x="936978" y="320313"/>
                  <a:pt x="1007533" y="359824"/>
                </a:cubicBezTo>
                <a:cubicBezTo>
                  <a:pt x="1078088" y="399335"/>
                  <a:pt x="1152878" y="402157"/>
                  <a:pt x="1236133" y="385224"/>
                </a:cubicBezTo>
                <a:cubicBezTo>
                  <a:pt x="1319389" y="368291"/>
                  <a:pt x="1429455" y="309024"/>
                  <a:pt x="1507066" y="258224"/>
                </a:cubicBezTo>
                <a:cubicBezTo>
                  <a:pt x="1584677" y="207424"/>
                  <a:pt x="1638300" y="122757"/>
                  <a:pt x="1701800" y="80424"/>
                </a:cubicBezTo>
                <a:cubicBezTo>
                  <a:pt x="1765300" y="38091"/>
                  <a:pt x="1807633" y="-15532"/>
                  <a:pt x="1888066" y="4224"/>
                </a:cubicBezTo>
                <a:cubicBezTo>
                  <a:pt x="1968499" y="23979"/>
                  <a:pt x="2112433" y="139690"/>
                  <a:pt x="2184400" y="198957"/>
                </a:cubicBezTo>
                <a:cubicBezTo>
                  <a:pt x="2256367" y="258224"/>
                  <a:pt x="2276122" y="316079"/>
                  <a:pt x="2319866" y="359824"/>
                </a:cubicBezTo>
                <a:cubicBezTo>
                  <a:pt x="2363610" y="403568"/>
                  <a:pt x="2421466" y="441668"/>
                  <a:pt x="2446866" y="461424"/>
                </a:cubicBezTo>
                <a:cubicBezTo>
                  <a:pt x="2472266" y="481180"/>
                  <a:pt x="2472266" y="479768"/>
                  <a:pt x="2472266" y="478357"/>
                </a:cubicBezTo>
              </a:path>
            </a:pathLst>
          </a:cu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6" name="Elipse 25">
            <a:extLst>
              <a:ext uri="{FF2B5EF4-FFF2-40B4-BE49-F238E27FC236}">
                <a16:creationId xmlns:a16="http://schemas.microsoft.com/office/drawing/2014/main" id="{29185432-B0B6-868A-84D7-5E587D0677B6}"/>
              </a:ext>
            </a:extLst>
          </p:cNvPr>
          <p:cNvSpPr/>
          <p:nvPr/>
        </p:nvSpPr>
        <p:spPr>
          <a:xfrm>
            <a:off x="5862013" y="1925242"/>
            <a:ext cx="150505" cy="146335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Elipse 26">
            <a:extLst>
              <a:ext uri="{FF2B5EF4-FFF2-40B4-BE49-F238E27FC236}">
                <a16:creationId xmlns:a16="http://schemas.microsoft.com/office/drawing/2014/main" id="{2DA02F4E-FECA-F4B3-54FC-EDEDA9A0F11C}"/>
              </a:ext>
            </a:extLst>
          </p:cNvPr>
          <p:cNvSpPr/>
          <p:nvPr/>
        </p:nvSpPr>
        <p:spPr>
          <a:xfrm>
            <a:off x="4645152" y="2102423"/>
            <a:ext cx="150505" cy="146335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Elipse 27">
            <a:extLst>
              <a:ext uri="{FF2B5EF4-FFF2-40B4-BE49-F238E27FC236}">
                <a16:creationId xmlns:a16="http://schemas.microsoft.com/office/drawing/2014/main" id="{C0109D5A-E918-201F-A71C-6E3A2155257D}"/>
              </a:ext>
            </a:extLst>
          </p:cNvPr>
          <p:cNvSpPr/>
          <p:nvPr/>
        </p:nvSpPr>
        <p:spPr>
          <a:xfrm>
            <a:off x="5862012" y="3814226"/>
            <a:ext cx="150505" cy="146335"/>
          </a:xfrm>
          <a:prstGeom prst="ellipse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Elipse 28">
            <a:extLst>
              <a:ext uri="{FF2B5EF4-FFF2-40B4-BE49-F238E27FC236}">
                <a16:creationId xmlns:a16="http://schemas.microsoft.com/office/drawing/2014/main" id="{110F2AD6-54F6-AEF0-421F-EE74B7F61657}"/>
              </a:ext>
            </a:extLst>
          </p:cNvPr>
          <p:cNvSpPr/>
          <p:nvPr/>
        </p:nvSpPr>
        <p:spPr>
          <a:xfrm>
            <a:off x="4709821" y="3864045"/>
            <a:ext cx="150505" cy="146335"/>
          </a:xfrm>
          <a:prstGeom prst="ellipse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Forma libre: forma 65">
            <a:extLst>
              <a:ext uri="{FF2B5EF4-FFF2-40B4-BE49-F238E27FC236}">
                <a16:creationId xmlns:a16="http://schemas.microsoft.com/office/drawing/2014/main" id="{6D243EFC-D636-F5C7-EC4F-A70727FA8EC7}"/>
              </a:ext>
            </a:extLst>
          </p:cNvPr>
          <p:cNvSpPr/>
          <p:nvPr/>
        </p:nvSpPr>
        <p:spPr>
          <a:xfrm>
            <a:off x="4099051" y="5614973"/>
            <a:ext cx="2506134" cy="466196"/>
          </a:xfrm>
          <a:custGeom>
            <a:avLst/>
            <a:gdLst>
              <a:gd name="connsiteX0" fmla="*/ 0 w 2506134"/>
              <a:gd name="connsiteY0" fmla="*/ 359061 h 466196"/>
              <a:gd name="connsiteX1" fmla="*/ 169334 w 2506134"/>
              <a:gd name="connsiteY1" fmla="*/ 316728 h 466196"/>
              <a:gd name="connsiteX2" fmla="*/ 389467 w 2506134"/>
              <a:gd name="connsiteY2" fmla="*/ 418328 h 466196"/>
              <a:gd name="connsiteX3" fmla="*/ 694267 w 2506134"/>
              <a:gd name="connsiteY3" fmla="*/ 333661 h 466196"/>
              <a:gd name="connsiteX4" fmla="*/ 948267 w 2506134"/>
              <a:gd name="connsiteY4" fmla="*/ 308261 h 466196"/>
              <a:gd name="connsiteX5" fmla="*/ 1159934 w 2506134"/>
              <a:gd name="connsiteY5" fmla="*/ 452194 h 466196"/>
              <a:gd name="connsiteX6" fmla="*/ 1439334 w 2506134"/>
              <a:gd name="connsiteY6" fmla="*/ 409861 h 466196"/>
              <a:gd name="connsiteX7" fmla="*/ 1845734 w 2506134"/>
              <a:gd name="connsiteY7" fmla="*/ 3461 h 466196"/>
              <a:gd name="connsiteX8" fmla="*/ 2082800 w 2506134"/>
              <a:gd name="connsiteY8" fmla="*/ 223594 h 466196"/>
              <a:gd name="connsiteX9" fmla="*/ 2396067 w 2506134"/>
              <a:gd name="connsiteY9" fmla="*/ 392928 h 466196"/>
              <a:gd name="connsiteX10" fmla="*/ 2506134 w 2506134"/>
              <a:gd name="connsiteY10" fmla="*/ 409861 h 4661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506134" h="466196">
                <a:moveTo>
                  <a:pt x="0" y="359061"/>
                </a:moveTo>
                <a:cubicBezTo>
                  <a:pt x="52211" y="332955"/>
                  <a:pt x="104423" y="306850"/>
                  <a:pt x="169334" y="316728"/>
                </a:cubicBezTo>
                <a:cubicBezTo>
                  <a:pt x="234245" y="326606"/>
                  <a:pt x="301978" y="415506"/>
                  <a:pt x="389467" y="418328"/>
                </a:cubicBezTo>
                <a:cubicBezTo>
                  <a:pt x="476956" y="421150"/>
                  <a:pt x="601134" y="352005"/>
                  <a:pt x="694267" y="333661"/>
                </a:cubicBezTo>
                <a:cubicBezTo>
                  <a:pt x="787400" y="315317"/>
                  <a:pt x="870656" y="288506"/>
                  <a:pt x="948267" y="308261"/>
                </a:cubicBezTo>
                <a:cubicBezTo>
                  <a:pt x="1025878" y="328016"/>
                  <a:pt x="1078090" y="435261"/>
                  <a:pt x="1159934" y="452194"/>
                </a:cubicBezTo>
                <a:cubicBezTo>
                  <a:pt x="1241779" y="469127"/>
                  <a:pt x="1325034" y="484650"/>
                  <a:pt x="1439334" y="409861"/>
                </a:cubicBezTo>
                <a:cubicBezTo>
                  <a:pt x="1553634" y="335072"/>
                  <a:pt x="1738490" y="34505"/>
                  <a:pt x="1845734" y="3461"/>
                </a:cubicBezTo>
                <a:cubicBezTo>
                  <a:pt x="1952978" y="-27584"/>
                  <a:pt x="1991078" y="158683"/>
                  <a:pt x="2082800" y="223594"/>
                </a:cubicBezTo>
                <a:cubicBezTo>
                  <a:pt x="2174522" y="288505"/>
                  <a:pt x="2325511" y="361884"/>
                  <a:pt x="2396067" y="392928"/>
                </a:cubicBezTo>
                <a:cubicBezTo>
                  <a:pt x="2466623" y="423973"/>
                  <a:pt x="2486378" y="416917"/>
                  <a:pt x="2506134" y="409861"/>
                </a:cubicBezTo>
              </a:path>
            </a:pathLst>
          </a:cu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1" name="Elipse 30">
            <a:extLst>
              <a:ext uri="{FF2B5EF4-FFF2-40B4-BE49-F238E27FC236}">
                <a16:creationId xmlns:a16="http://schemas.microsoft.com/office/drawing/2014/main" id="{4F6C0F0A-445A-C5C3-103B-1A285B602D89}"/>
              </a:ext>
            </a:extLst>
          </p:cNvPr>
          <p:cNvSpPr/>
          <p:nvPr/>
        </p:nvSpPr>
        <p:spPr>
          <a:xfrm>
            <a:off x="5887413" y="5549893"/>
            <a:ext cx="150505" cy="146335"/>
          </a:xfrm>
          <a:prstGeom prst="ellipse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CuadroTexto 31">
            <a:extLst>
              <a:ext uri="{FF2B5EF4-FFF2-40B4-BE49-F238E27FC236}">
                <a16:creationId xmlns:a16="http://schemas.microsoft.com/office/drawing/2014/main" id="{CAAE6659-0E3F-538E-3D7E-4BEB2D5525A4}"/>
              </a:ext>
            </a:extLst>
          </p:cNvPr>
          <p:cNvSpPr txBox="1"/>
          <p:nvPr/>
        </p:nvSpPr>
        <p:spPr>
          <a:xfrm rot="16200000">
            <a:off x="4077682" y="4778013"/>
            <a:ext cx="13462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dirty="0" err="1"/>
              <a:t>Empreinte</a:t>
            </a:r>
            <a:endParaRPr lang="en-US" sz="1400" dirty="0"/>
          </a:p>
        </p:txBody>
      </p:sp>
      <p:sp>
        <p:nvSpPr>
          <p:cNvPr id="33" name="CuadroTexto 32">
            <a:extLst>
              <a:ext uri="{FF2B5EF4-FFF2-40B4-BE49-F238E27FC236}">
                <a16:creationId xmlns:a16="http://schemas.microsoft.com/office/drawing/2014/main" id="{AADF886C-F81D-849C-B144-C847390E2ADA}"/>
              </a:ext>
            </a:extLst>
          </p:cNvPr>
          <p:cNvSpPr txBox="1"/>
          <p:nvPr/>
        </p:nvSpPr>
        <p:spPr>
          <a:xfrm rot="16200000">
            <a:off x="3184107" y="3318988"/>
            <a:ext cx="135466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dirty="0"/>
              <a:t>NMA 100</a:t>
            </a:r>
            <a:endParaRPr lang="en-US" sz="1400" dirty="0"/>
          </a:p>
        </p:txBody>
      </p:sp>
      <p:sp>
        <p:nvSpPr>
          <p:cNvPr id="34" name="CuadroTexto 33">
            <a:extLst>
              <a:ext uri="{FF2B5EF4-FFF2-40B4-BE49-F238E27FC236}">
                <a16:creationId xmlns:a16="http://schemas.microsoft.com/office/drawing/2014/main" id="{9312A4BB-36C2-81BD-163F-3AD27D98B977}"/>
              </a:ext>
            </a:extLst>
          </p:cNvPr>
          <p:cNvSpPr txBox="1"/>
          <p:nvPr/>
        </p:nvSpPr>
        <p:spPr>
          <a:xfrm rot="16200000">
            <a:off x="3546686" y="4893342"/>
            <a:ext cx="71119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dirty="0"/>
              <a:t>NMA n</a:t>
            </a:r>
            <a:endParaRPr lang="en-US" sz="1400" dirty="0"/>
          </a:p>
        </p:txBody>
      </p:sp>
      <p:sp>
        <p:nvSpPr>
          <p:cNvPr id="35" name="Marcador de contenido 2">
            <a:extLst>
              <a:ext uri="{FF2B5EF4-FFF2-40B4-BE49-F238E27FC236}">
                <a16:creationId xmlns:a16="http://schemas.microsoft.com/office/drawing/2014/main" id="{3D7B10DB-2C7B-AD17-EA87-433E88F31922}"/>
              </a:ext>
            </a:extLst>
          </p:cNvPr>
          <p:cNvSpPr txBox="1">
            <a:spLocks/>
          </p:cNvSpPr>
          <p:nvPr/>
        </p:nvSpPr>
        <p:spPr>
          <a:xfrm>
            <a:off x="541269" y="1701474"/>
            <a:ext cx="3069478" cy="2162572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Franklin Gothic Book" charset="0"/>
                <a:ea typeface="Franklin Gothic Book" charset="0"/>
                <a:cs typeface="Franklin Gothic Book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Franklin Gothic Book" charset="0"/>
                <a:ea typeface="Franklin Gothic Book" charset="0"/>
                <a:cs typeface="Franklin Gothic Book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Franklin Gothic Book" charset="0"/>
                <a:ea typeface="Franklin Gothic Book" charset="0"/>
                <a:cs typeface="Franklin Gothic Book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Franklin Gothic Book" charset="0"/>
                <a:ea typeface="Franklin Gothic Book" charset="0"/>
                <a:cs typeface="Franklin Gothic Book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Franklin Gothic Book" charset="0"/>
                <a:ea typeface="Franklin Gothic Book" charset="0"/>
                <a:cs typeface="Franklin Gothic Book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buFont typeface="+mj-lt"/>
              <a:buAutoNum type="arabicPeriod"/>
            </a:pPr>
            <a:r>
              <a:rPr lang="fr-FR" sz="1800" dirty="0">
                <a:latin typeface="Calibri" panose="020F0502020204030204" pitchFamily="34" charset="0"/>
                <a:cs typeface="Calibri" panose="020F0502020204030204" pitchFamily="34" charset="0"/>
              </a:rPr>
              <a:t>TH pour le seuil des pics</a:t>
            </a:r>
          </a:p>
          <a:p>
            <a:pPr marL="514350" indent="-514350">
              <a:buFont typeface="+mj-lt"/>
              <a:buAutoNum type="arabicPeriod"/>
            </a:pPr>
            <a:r>
              <a:rPr lang="fr-FR" sz="1800" dirty="0">
                <a:latin typeface="Calibri" panose="020F0502020204030204" pitchFamily="34" charset="0"/>
                <a:cs typeface="Calibri" panose="020F0502020204030204" pitchFamily="34" charset="0"/>
              </a:rPr>
              <a:t>72hrs pour l’indépendance des événements</a:t>
            </a:r>
          </a:p>
        </p:txBody>
      </p:sp>
      <p:sp>
        <p:nvSpPr>
          <p:cNvPr id="36" name="Rectángulo 35">
            <a:extLst>
              <a:ext uri="{FF2B5EF4-FFF2-40B4-BE49-F238E27FC236}">
                <a16:creationId xmlns:a16="http://schemas.microsoft.com/office/drawing/2014/main" id="{69DC8541-B281-8333-7E68-6CFF4B921A73}"/>
              </a:ext>
            </a:extLst>
          </p:cNvPr>
          <p:cNvSpPr/>
          <p:nvPr/>
        </p:nvSpPr>
        <p:spPr>
          <a:xfrm>
            <a:off x="4565970" y="1643038"/>
            <a:ext cx="1619171" cy="4580467"/>
          </a:xfrm>
          <a:prstGeom prst="rect">
            <a:avLst/>
          </a:prstGeom>
          <a:noFill/>
          <a:ln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CuadroTexto 36">
            <a:extLst>
              <a:ext uri="{FF2B5EF4-FFF2-40B4-BE49-F238E27FC236}">
                <a16:creationId xmlns:a16="http://schemas.microsoft.com/office/drawing/2014/main" id="{4AE137D0-9826-19F7-A549-3B2E1288CA38}"/>
              </a:ext>
            </a:extLst>
          </p:cNvPr>
          <p:cNvSpPr txBox="1"/>
          <p:nvPr/>
        </p:nvSpPr>
        <p:spPr>
          <a:xfrm>
            <a:off x="4556571" y="1305333"/>
            <a:ext cx="16659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noProof="0" dirty="0"/>
              <a:t>Événement:</a:t>
            </a:r>
            <a:endParaRPr lang="fr-FR" sz="1400" b="1" noProof="0" dirty="0"/>
          </a:p>
        </p:txBody>
      </p:sp>
      <p:cxnSp>
        <p:nvCxnSpPr>
          <p:cNvPr id="38" name="Conector recto de flecha 37">
            <a:extLst>
              <a:ext uri="{FF2B5EF4-FFF2-40B4-BE49-F238E27FC236}">
                <a16:creationId xmlns:a16="http://schemas.microsoft.com/office/drawing/2014/main" id="{7D0452F0-AA71-C215-79D5-C9868084255A}"/>
              </a:ext>
            </a:extLst>
          </p:cNvPr>
          <p:cNvCxnSpPr>
            <a:cxnSpLocks/>
          </p:cNvCxnSpPr>
          <p:nvPr/>
        </p:nvCxnSpPr>
        <p:spPr>
          <a:xfrm flipH="1" flipV="1">
            <a:off x="4887901" y="1965744"/>
            <a:ext cx="843763" cy="10359"/>
          </a:xfrm>
          <a:prstGeom prst="straightConnector1">
            <a:avLst/>
          </a:prstGeom>
          <a:ln>
            <a:headEnd type="triangle" w="med" len="med"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9" name="CuadroTexto 38">
            <a:extLst>
              <a:ext uri="{FF2B5EF4-FFF2-40B4-BE49-F238E27FC236}">
                <a16:creationId xmlns:a16="http://schemas.microsoft.com/office/drawing/2014/main" id="{BDC0B81E-7218-B53A-C03A-A8CEE423F228}"/>
              </a:ext>
            </a:extLst>
          </p:cNvPr>
          <p:cNvSpPr txBox="1"/>
          <p:nvPr/>
        </p:nvSpPr>
        <p:spPr>
          <a:xfrm>
            <a:off x="5019955" y="1684082"/>
            <a:ext cx="71119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dirty="0"/>
              <a:t>&lt;72hrs</a:t>
            </a:r>
            <a:endParaRPr lang="en-US" sz="1400" dirty="0"/>
          </a:p>
        </p:txBody>
      </p:sp>
      <p:sp>
        <p:nvSpPr>
          <p:cNvPr id="44" name="Título 1">
            <a:extLst>
              <a:ext uri="{FF2B5EF4-FFF2-40B4-BE49-F238E27FC236}">
                <a16:creationId xmlns:a16="http://schemas.microsoft.com/office/drawing/2014/main" id="{8C2FFC0C-0841-14FD-DCAE-A7E223F0CC88}"/>
              </a:ext>
            </a:extLst>
          </p:cNvPr>
          <p:cNvSpPr txBox="1">
            <a:spLocks/>
          </p:cNvSpPr>
          <p:nvPr/>
        </p:nvSpPr>
        <p:spPr>
          <a:xfrm>
            <a:off x="637591" y="-216281"/>
            <a:ext cx="9144000" cy="87227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FR" sz="3200" dirty="0">
                <a:latin typeface="Bahnschrift SemiBold" panose="020B0502040204020203" pitchFamily="34" charset="0"/>
              </a:rPr>
              <a:t>Définition  du événement extrême</a:t>
            </a:r>
            <a:endParaRPr lang="es-ES" sz="3200" dirty="0">
              <a:latin typeface="Bahnschrift SemiBold" panose="020B0502040204020203" pitchFamily="34" charset="0"/>
            </a:endParaRPr>
          </a:p>
        </p:txBody>
      </p:sp>
      <p:sp>
        <p:nvSpPr>
          <p:cNvPr id="45" name="CuadroTexto 44">
            <a:extLst>
              <a:ext uri="{FF2B5EF4-FFF2-40B4-BE49-F238E27FC236}">
                <a16:creationId xmlns:a16="http://schemas.microsoft.com/office/drawing/2014/main" id="{35BE86D5-4FAC-84F9-99C2-49CB5BDE6D08}"/>
              </a:ext>
            </a:extLst>
          </p:cNvPr>
          <p:cNvSpPr txBox="1"/>
          <p:nvPr/>
        </p:nvSpPr>
        <p:spPr>
          <a:xfrm>
            <a:off x="6247655" y="2027971"/>
            <a:ext cx="71119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dirty="0"/>
              <a:t>TH</a:t>
            </a:r>
            <a:endParaRPr lang="en-US" sz="1400" dirty="0"/>
          </a:p>
        </p:txBody>
      </p:sp>
      <p:sp>
        <p:nvSpPr>
          <p:cNvPr id="46" name="CuadroTexto 45">
            <a:extLst>
              <a:ext uri="{FF2B5EF4-FFF2-40B4-BE49-F238E27FC236}">
                <a16:creationId xmlns:a16="http://schemas.microsoft.com/office/drawing/2014/main" id="{15196406-45E7-0682-3BA1-2F505AA55C93}"/>
              </a:ext>
            </a:extLst>
          </p:cNvPr>
          <p:cNvSpPr txBox="1"/>
          <p:nvPr/>
        </p:nvSpPr>
        <p:spPr>
          <a:xfrm>
            <a:off x="6381410" y="3527531"/>
            <a:ext cx="71119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dirty="0"/>
              <a:t>TH</a:t>
            </a:r>
            <a:endParaRPr lang="en-US" sz="1400" dirty="0"/>
          </a:p>
        </p:txBody>
      </p:sp>
      <p:sp>
        <p:nvSpPr>
          <p:cNvPr id="47" name="CuadroTexto 46">
            <a:extLst>
              <a:ext uri="{FF2B5EF4-FFF2-40B4-BE49-F238E27FC236}">
                <a16:creationId xmlns:a16="http://schemas.microsoft.com/office/drawing/2014/main" id="{058860D6-0A65-F963-44BF-F08E4B249AC2}"/>
              </a:ext>
            </a:extLst>
          </p:cNvPr>
          <p:cNvSpPr txBox="1"/>
          <p:nvPr/>
        </p:nvSpPr>
        <p:spPr>
          <a:xfrm>
            <a:off x="6447152" y="5052219"/>
            <a:ext cx="71119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dirty="0"/>
              <a:t>TH</a:t>
            </a:r>
            <a:endParaRPr lang="en-US" sz="1400" dirty="0"/>
          </a:p>
        </p:txBody>
      </p:sp>
      <p:sp>
        <p:nvSpPr>
          <p:cNvPr id="48" name="CuadroTexto 47">
            <a:extLst>
              <a:ext uri="{FF2B5EF4-FFF2-40B4-BE49-F238E27FC236}">
                <a16:creationId xmlns:a16="http://schemas.microsoft.com/office/drawing/2014/main" id="{378E9CA7-63F1-4ABE-C2A9-D65E486CC193}"/>
              </a:ext>
            </a:extLst>
          </p:cNvPr>
          <p:cNvSpPr txBox="1"/>
          <p:nvPr/>
        </p:nvSpPr>
        <p:spPr>
          <a:xfrm>
            <a:off x="870221" y="1230213"/>
            <a:ext cx="166597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/>
              <a:t>Critères:</a:t>
            </a:r>
            <a:endParaRPr lang="fr-FR" b="1" noProof="0" dirty="0"/>
          </a:p>
        </p:txBody>
      </p:sp>
      <p:pic>
        <p:nvPicPr>
          <p:cNvPr id="50" name="Imagen 49">
            <a:extLst>
              <a:ext uri="{FF2B5EF4-FFF2-40B4-BE49-F238E27FC236}">
                <a16:creationId xmlns:a16="http://schemas.microsoft.com/office/drawing/2014/main" id="{8DA0B046-D4B2-D4A3-9E4E-910980FB4F1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84367" y="1946729"/>
            <a:ext cx="5516409" cy="4127302"/>
          </a:xfrm>
          <a:prstGeom prst="rect">
            <a:avLst/>
          </a:prstGeom>
        </p:spPr>
      </p:pic>
      <p:cxnSp>
        <p:nvCxnSpPr>
          <p:cNvPr id="52" name="Conector recto de flecha 51">
            <a:extLst>
              <a:ext uri="{FF2B5EF4-FFF2-40B4-BE49-F238E27FC236}">
                <a16:creationId xmlns:a16="http://schemas.microsoft.com/office/drawing/2014/main" id="{8E483502-93AE-356D-9822-E6E49A0F7EF7}"/>
              </a:ext>
            </a:extLst>
          </p:cNvPr>
          <p:cNvCxnSpPr>
            <a:cxnSpLocks/>
          </p:cNvCxnSpPr>
          <p:nvPr/>
        </p:nvCxnSpPr>
        <p:spPr>
          <a:xfrm flipV="1">
            <a:off x="6689852" y="3042971"/>
            <a:ext cx="2261643" cy="5529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Conector recto de flecha 52">
            <a:extLst>
              <a:ext uri="{FF2B5EF4-FFF2-40B4-BE49-F238E27FC236}">
                <a16:creationId xmlns:a16="http://schemas.microsoft.com/office/drawing/2014/main" id="{F3E782BC-16D6-0F06-C125-F35D6987AE7B}"/>
              </a:ext>
            </a:extLst>
          </p:cNvPr>
          <p:cNvCxnSpPr>
            <a:cxnSpLocks/>
          </p:cNvCxnSpPr>
          <p:nvPr/>
        </p:nvCxnSpPr>
        <p:spPr>
          <a:xfrm flipV="1">
            <a:off x="6685926" y="4157506"/>
            <a:ext cx="3604096" cy="442498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Conector recto de flecha 54">
            <a:extLst>
              <a:ext uri="{FF2B5EF4-FFF2-40B4-BE49-F238E27FC236}">
                <a16:creationId xmlns:a16="http://schemas.microsoft.com/office/drawing/2014/main" id="{2D650E48-04DD-E83D-7C42-24D24EE1B05B}"/>
              </a:ext>
            </a:extLst>
          </p:cNvPr>
          <p:cNvCxnSpPr>
            <a:cxnSpLocks/>
          </p:cNvCxnSpPr>
          <p:nvPr/>
        </p:nvCxnSpPr>
        <p:spPr>
          <a:xfrm flipV="1">
            <a:off x="6896034" y="4788701"/>
            <a:ext cx="1183072" cy="1252904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CuadroTexto 65">
            <a:extLst>
              <a:ext uri="{FF2B5EF4-FFF2-40B4-BE49-F238E27FC236}">
                <a16:creationId xmlns:a16="http://schemas.microsoft.com/office/drawing/2014/main" id="{4C760107-BD57-ECC2-C818-2975FA42467E}"/>
              </a:ext>
            </a:extLst>
          </p:cNvPr>
          <p:cNvSpPr txBox="1"/>
          <p:nvPr/>
        </p:nvSpPr>
        <p:spPr>
          <a:xfrm>
            <a:off x="8653648" y="2634199"/>
            <a:ext cx="307778" cy="369332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>
            <a:spAutoFit/>
          </a:bodyPr>
          <a:lstStyle/>
          <a:p>
            <a:r>
              <a:rPr lang="fr-FR" dirty="0"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endParaRPr lang="fr-FR" dirty="0"/>
          </a:p>
        </p:txBody>
      </p:sp>
      <p:sp>
        <p:nvSpPr>
          <p:cNvPr id="67" name="CuadroTexto 66">
            <a:extLst>
              <a:ext uri="{FF2B5EF4-FFF2-40B4-BE49-F238E27FC236}">
                <a16:creationId xmlns:a16="http://schemas.microsoft.com/office/drawing/2014/main" id="{08EB7CC4-57BA-E401-03C2-6DC37370F652}"/>
              </a:ext>
            </a:extLst>
          </p:cNvPr>
          <p:cNvSpPr txBox="1"/>
          <p:nvPr/>
        </p:nvSpPr>
        <p:spPr>
          <a:xfrm>
            <a:off x="9879698" y="3727535"/>
            <a:ext cx="563714" cy="369332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>
            <a:spAutoFit/>
          </a:bodyPr>
          <a:lstStyle/>
          <a:p>
            <a:r>
              <a:rPr lang="fr-FR" dirty="0">
                <a:latin typeface="Calibri" panose="020F0502020204030204" pitchFamily="34" charset="0"/>
                <a:cs typeface="Calibri" panose="020F0502020204030204" pitchFamily="34" charset="0"/>
              </a:rPr>
              <a:t>100</a:t>
            </a:r>
            <a:endParaRPr lang="fr-FR" dirty="0"/>
          </a:p>
        </p:txBody>
      </p:sp>
      <p:sp>
        <p:nvSpPr>
          <p:cNvPr id="68" name="CuadroTexto 67">
            <a:extLst>
              <a:ext uri="{FF2B5EF4-FFF2-40B4-BE49-F238E27FC236}">
                <a16:creationId xmlns:a16="http://schemas.microsoft.com/office/drawing/2014/main" id="{B9B16DAD-62E0-DCD9-C35A-B1B906103B0B}"/>
              </a:ext>
            </a:extLst>
          </p:cNvPr>
          <p:cNvSpPr txBox="1"/>
          <p:nvPr/>
        </p:nvSpPr>
        <p:spPr>
          <a:xfrm>
            <a:off x="8186620" y="4660643"/>
            <a:ext cx="391712" cy="369332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>
            <a:spAutoFit/>
          </a:bodyPr>
          <a:lstStyle/>
          <a:p>
            <a:r>
              <a:rPr lang="fr-FR" dirty="0">
                <a:latin typeface="Calibri" panose="020F0502020204030204" pitchFamily="34" charset="0"/>
                <a:cs typeface="Calibri" panose="020F0502020204030204" pitchFamily="34" charset="0"/>
              </a:rPr>
              <a:t>n</a:t>
            </a:r>
            <a:endParaRPr lang="fr-FR" dirty="0"/>
          </a:p>
        </p:txBody>
      </p:sp>
      <p:sp>
        <p:nvSpPr>
          <p:cNvPr id="40" name="Marcador de pie de página 39">
            <a:extLst>
              <a:ext uri="{FF2B5EF4-FFF2-40B4-BE49-F238E27FC236}">
                <a16:creationId xmlns:a16="http://schemas.microsoft.com/office/drawing/2014/main" id="{4321D186-AFC3-7EFC-A63B-00A439C738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1</a:t>
            </a:r>
          </a:p>
        </p:txBody>
      </p:sp>
      <p:sp>
        <p:nvSpPr>
          <p:cNvPr id="41" name="CuadroTexto 40">
            <a:extLst>
              <a:ext uri="{FF2B5EF4-FFF2-40B4-BE49-F238E27FC236}">
                <a16:creationId xmlns:a16="http://schemas.microsoft.com/office/drawing/2014/main" id="{41CA34BB-A696-6539-9401-E7A955F5F1E7}"/>
              </a:ext>
            </a:extLst>
          </p:cNvPr>
          <p:cNvSpPr txBox="1"/>
          <p:nvPr/>
        </p:nvSpPr>
        <p:spPr>
          <a:xfrm>
            <a:off x="32254" y="6326130"/>
            <a:ext cx="6800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17</a:t>
            </a:r>
          </a:p>
        </p:txBody>
      </p:sp>
    </p:spTree>
    <p:extLst>
      <p:ext uri="{BB962C8B-B14F-4D97-AF65-F5344CB8AC3E}">
        <p14:creationId xmlns:p14="http://schemas.microsoft.com/office/powerpoint/2010/main" val="390337816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2FA5FA-928D-3321-1E0D-9B67D2E964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>
            <a:extLst>
              <a:ext uri="{FF2B5EF4-FFF2-40B4-BE49-F238E27FC236}">
                <a16:creationId xmlns:a16="http://schemas.microsoft.com/office/drawing/2014/main" id="{27598741-B4E9-46A7-D8E1-17D217648905}"/>
              </a:ext>
            </a:extLst>
          </p:cNvPr>
          <p:cNvSpPr/>
          <p:nvPr/>
        </p:nvSpPr>
        <p:spPr>
          <a:xfrm>
            <a:off x="-1" y="0"/>
            <a:ext cx="515815" cy="685800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BC5B7F35-F665-EEFF-9D3B-295701E62EA7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0035334" y="140660"/>
            <a:ext cx="1946113" cy="803912"/>
          </a:xfrm>
          <a:prstGeom prst="rect">
            <a:avLst/>
          </a:prstGeom>
        </p:spPr>
      </p:pic>
      <p:pic>
        <p:nvPicPr>
          <p:cNvPr id="12" name="Picture 2" descr="Fichier:Logo BRGM.svg — Wikipédia">
            <a:extLst>
              <a:ext uri="{FF2B5EF4-FFF2-40B4-BE49-F238E27FC236}">
                <a16:creationId xmlns:a16="http://schemas.microsoft.com/office/drawing/2014/main" id="{11B42C91-941C-90B8-FAF8-A8A5BFBCA9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3229" y="84955"/>
            <a:ext cx="2418362" cy="936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Elipse 2">
            <a:extLst>
              <a:ext uri="{FF2B5EF4-FFF2-40B4-BE49-F238E27FC236}">
                <a16:creationId xmlns:a16="http://schemas.microsoft.com/office/drawing/2014/main" id="{DC3D363A-FE2C-A688-845C-CB49E6CCBE5E}"/>
              </a:ext>
            </a:extLst>
          </p:cNvPr>
          <p:cNvSpPr/>
          <p:nvPr/>
        </p:nvSpPr>
        <p:spPr>
          <a:xfrm>
            <a:off x="23020" y="1701473"/>
            <a:ext cx="470647" cy="443753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4783AE7C-3906-95A7-CF42-7285FA74087D}"/>
              </a:ext>
            </a:extLst>
          </p:cNvPr>
          <p:cNvSpPr txBox="1"/>
          <p:nvPr/>
        </p:nvSpPr>
        <p:spPr>
          <a:xfrm rot="16200000">
            <a:off x="17133" y="1634814"/>
            <a:ext cx="4706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>
                <a:latin typeface="Bahnschrift SemiBold" panose="020B0502040204020203" pitchFamily="34" charset="0"/>
              </a:rPr>
              <a:t>3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303A1B0A-D3AF-3DE5-5227-00CDB0547A55}"/>
              </a:ext>
            </a:extLst>
          </p:cNvPr>
          <p:cNvSpPr txBox="1"/>
          <p:nvPr/>
        </p:nvSpPr>
        <p:spPr>
          <a:xfrm rot="16200000">
            <a:off x="-521270" y="691288"/>
            <a:ext cx="15276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>
                <a:solidFill>
                  <a:schemeClr val="bg1"/>
                </a:solidFill>
              </a:rPr>
              <a:t>Méthodes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DEC61FE2-7D68-FFF2-534E-6040E28D9F6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661"/>
          <a:stretch/>
        </p:blipFill>
        <p:spPr>
          <a:xfrm>
            <a:off x="7060877" y="907385"/>
            <a:ext cx="4704430" cy="5921452"/>
          </a:xfrm>
          <a:prstGeom prst="rect">
            <a:avLst/>
          </a:prstGeom>
        </p:spPr>
      </p:pic>
      <p:sp>
        <p:nvSpPr>
          <p:cNvPr id="8" name="Título 1">
            <a:extLst>
              <a:ext uri="{FF2B5EF4-FFF2-40B4-BE49-F238E27FC236}">
                <a16:creationId xmlns:a16="http://schemas.microsoft.com/office/drawing/2014/main" id="{90191D64-51E1-EA9E-B855-92C9A943F566}"/>
              </a:ext>
            </a:extLst>
          </p:cNvPr>
          <p:cNvSpPr txBox="1">
            <a:spLocks/>
          </p:cNvSpPr>
          <p:nvPr/>
        </p:nvSpPr>
        <p:spPr>
          <a:xfrm>
            <a:off x="637591" y="-216281"/>
            <a:ext cx="9144000" cy="87227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FR" sz="3200" dirty="0">
                <a:latin typeface="Bahnschrift SemiBold" panose="020B0502040204020203" pitchFamily="34" charset="0"/>
              </a:rPr>
              <a:t>Empreintes extrêmes historiques</a:t>
            </a:r>
            <a:endParaRPr lang="es-ES" sz="3200" dirty="0">
              <a:latin typeface="Bahnschrift SemiBold" panose="020B0502040204020203" pitchFamily="34" charset="0"/>
            </a:endParaRP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7BAD1A7D-7DC1-B8BA-8D3E-AC36F8B4719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7" r="65728"/>
          <a:stretch/>
        </p:blipFill>
        <p:spPr>
          <a:xfrm>
            <a:off x="2778120" y="879130"/>
            <a:ext cx="4704430" cy="5966657"/>
          </a:xfrm>
          <a:prstGeom prst="rect">
            <a:avLst/>
          </a:prstGeom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1139900A-14E4-E77D-258C-32FFA42E333C}"/>
              </a:ext>
            </a:extLst>
          </p:cNvPr>
          <p:cNvSpPr txBox="1"/>
          <p:nvPr/>
        </p:nvSpPr>
        <p:spPr>
          <a:xfrm>
            <a:off x="11640406" y="2622702"/>
            <a:ext cx="6522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0.99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02EF677B-6397-5035-169A-D30B135347CA}"/>
              </a:ext>
            </a:extLst>
          </p:cNvPr>
          <p:cNvSpPr txBox="1"/>
          <p:nvPr/>
        </p:nvSpPr>
        <p:spPr>
          <a:xfrm>
            <a:off x="11641409" y="3123836"/>
            <a:ext cx="6522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0.95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9C883B1E-AE63-5F9B-8581-1FD112DAE7B2}"/>
              </a:ext>
            </a:extLst>
          </p:cNvPr>
          <p:cNvSpPr txBox="1"/>
          <p:nvPr/>
        </p:nvSpPr>
        <p:spPr>
          <a:xfrm>
            <a:off x="11642412" y="3629798"/>
            <a:ext cx="6522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0.95</a:t>
            </a:r>
          </a:p>
        </p:txBody>
      </p:sp>
      <p:sp>
        <p:nvSpPr>
          <p:cNvPr id="14" name="Marcador de contenido 2">
            <a:extLst>
              <a:ext uri="{FF2B5EF4-FFF2-40B4-BE49-F238E27FC236}">
                <a16:creationId xmlns:a16="http://schemas.microsoft.com/office/drawing/2014/main" id="{0AA93488-392B-3F7C-C67C-8B3F498087CD}"/>
              </a:ext>
            </a:extLst>
          </p:cNvPr>
          <p:cNvSpPr txBox="1">
            <a:spLocks/>
          </p:cNvSpPr>
          <p:nvPr/>
        </p:nvSpPr>
        <p:spPr>
          <a:xfrm>
            <a:off x="637591" y="1249654"/>
            <a:ext cx="2140529" cy="2058848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1"/>
            </a:solidFill>
          </a:ln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Franklin Gothic Book" charset="0"/>
                <a:ea typeface="Franklin Gothic Book" charset="0"/>
                <a:cs typeface="Franklin Gothic Book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Franklin Gothic Book" charset="0"/>
                <a:ea typeface="Franklin Gothic Book" charset="0"/>
                <a:cs typeface="Franklin Gothic Book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Franklin Gothic Book" charset="0"/>
                <a:ea typeface="Franklin Gothic Book" charset="0"/>
                <a:cs typeface="Franklin Gothic Book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Franklin Gothic Book" charset="0"/>
                <a:ea typeface="Franklin Gothic Book" charset="0"/>
                <a:cs typeface="Franklin Gothic Book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Franklin Gothic Book" charset="0"/>
                <a:ea typeface="Franklin Gothic Book" charset="0"/>
                <a:cs typeface="Franklin Gothic Book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800" dirty="0">
                <a:latin typeface="Calibri" panose="020F0502020204030204" pitchFamily="34" charset="0"/>
                <a:cs typeface="Calibri" panose="020F0502020204030204" pitchFamily="34" charset="0"/>
              </a:rPr>
              <a:t>36 années</a:t>
            </a:r>
          </a:p>
          <a:p>
            <a:r>
              <a:rPr lang="fr-FR" sz="1800" dirty="0">
                <a:latin typeface="Calibri" panose="020F0502020204030204" pitchFamily="34" charset="0"/>
                <a:cs typeface="Calibri" panose="020F0502020204030204" pitchFamily="34" charset="0"/>
              </a:rPr>
              <a:t>Données journalières </a:t>
            </a:r>
          </a:p>
          <a:p>
            <a:r>
              <a:rPr lang="fr-FR" sz="1800" dirty="0">
                <a:latin typeface="Calibri" panose="020F0502020204030204" pitchFamily="34" charset="0"/>
                <a:cs typeface="Calibri" panose="020F0502020204030204" pitchFamily="34" charset="0"/>
              </a:rPr>
              <a:t>TH: 0.99</a:t>
            </a:r>
          </a:p>
          <a:p>
            <a:r>
              <a:rPr lang="fr-FR" sz="1800" dirty="0">
                <a:latin typeface="Calibri" panose="020F0502020204030204" pitchFamily="34" charset="0"/>
                <a:cs typeface="Calibri" panose="020F0502020204030204" pitchFamily="34" charset="0"/>
              </a:rPr>
              <a:t>359 empreintes</a:t>
            </a:r>
          </a:p>
          <a:p>
            <a:r>
              <a:rPr lang="fr-FR" sz="1800" dirty="0">
                <a:latin typeface="Calibri" panose="020F0502020204030204" pitchFamily="34" charset="0"/>
                <a:cs typeface="Calibri" panose="020F0502020204030204" pitchFamily="34" charset="0"/>
              </a:rPr>
              <a:t>212 événements</a:t>
            </a:r>
          </a:p>
          <a:p>
            <a:pPr marL="0" indent="0">
              <a:buNone/>
            </a:pPr>
            <a:endParaRPr lang="fr-FR" sz="1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Marcador de pie de página 14">
            <a:extLst>
              <a:ext uri="{FF2B5EF4-FFF2-40B4-BE49-F238E27FC236}">
                <a16:creationId xmlns:a16="http://schemas.microsoft.com/office/drawing/2014/main" id="{964031A4-1EC3-7BFD-DC88-00FAE22E98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1</a:t>
            </a: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8E1D226F-B1D7-0394-E8EE-CA160CC13877}"/>
              </a:ext>
            </a:extLst>
          </p:cNvPr>
          <p:cNvSpPr txBox="1"/>
          <p:nvPr/>
        </p:nvSpPr>
        <p:spPr>
          <a:xfrm>
            <a:off x="32254" y="6340418"/>
            <a:ext cx="6800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18</a:t>
            </a:r>
          </a:p>
        </p:txBody>
      </p:sp>
    </p:spTree>
    <p:extLst>
      <p:ext uri="{BB962C8B-B14F-4D97-AF65-F5344CB8AC3E}">
        <p14:creationId xmlns:p14="http://schemas.microsoft.com/office/powerpoint/2010/main" val="130670936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6E98D5-373F-F851-82E3-97BB2E0DD4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>
            <a:extLst>
              <a:ext uri="{FF2B5EF4-FFF2-40B4-BE49-F238E27FC236}">
                <a16:creationId xmlns:a16="http://schemas.microsoft.com/office/drawing/2014/main" id="{4ECBADFD-1C8F-4B67-8266-6D6A3028113E}"/>
              </a:ext>
            </a:extLst>
          </p:cNvPr>
          <p:cNvSpPr/>
          <p:nvPr/>
        </p:nvSpPr>
        <p:spPr>
          <a:xfrm>
            <a:off x="-1" y="0"/>
            <a:ext cx="515815" cy="685800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127B975B-B1CE-813C-9FF4-F70B2B3438D5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0035334" y="140660"/>
            <a:ext cx="1946113" cy="803912"/>
          </a:xfrm>
          <a:prstGeom prst="rect">
            <a:avLst/>
          </a:prstGeom>
        </p:spPr>
      </p:pic>
      <p:pic>
        <p:nvPicPr>
          <p:cNvPr id="12" name="Picture 2" descr="Fichier:Logo BRGM.svg — Wikipédia">
            <a:extLst>
              <a:ext uri="{FF2B5EF4-FFF2-40B4-BE49-F238E27FC236}">
                <a16:creationId xmlns:a16="http://schemas.microsoft.com/office/drawing/2014/main" id="{1EF4FE96-6229-B42E-A1E9-660D680F33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3229" y="84955"/>
            <a:ext cx="2418362" cy="936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Elipse 2">
            <a:extLst>
              <a:ext uri="{FF2B5EF4-FFF2-40B4-BE49-F238E27FC236}">
                <a16:creationId xmlns:a16="http://schemas.microsoft.com/office/drawing/2014/main" id="{4DBAACD4-23F0-44D6-33C6-28A4B818DAC3}"/>
              </a:ext>
            </a:extLst>
          </p:cNvPr>
          <p:cNvSpPr/>
          <p:nvPr/>
        </p:nvSpPr>
        <p:spPr>
          <a:xfrm>
            <a:off x="23020" y="1701473"/>
            <a:ext cx="470647" cy="443753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BC1810B8-C552-3D3D-1E5D-6BAEE8A9876D}"/>
              </a:ext>
            </a:extLst>
          </p:cNvPr>
          <p:cNvSpPr txBox="1"/>
          <p:nvPr/>
        </p:nvSpPr>
        <p:spPr>
          <a:xfrm rot="16200000">
            <a:off x="17133" y="1634814"/>
            <a:ext cx="4706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>
                <a:latin typeface="Bahnschrift SemiBold" panose="020B0502040204020203" pitchFamily="34" charset="0"/>
              </a:rPr>
              <a:t>3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9191208B-E2A7-2147-2C4B-BF13D1941BF0}"/>
              </a:ext>
            </a:extLst>
          </p:cNvPr>
          <p:cNvSpPr txBox="1"/>
          <p:nvPr/>
        </p:nvSpPr>
        <p:spPr>
          <a:xfrm rot="16200000">
            <a:off x="-521270" y="691288"/>
            <a:ext cx="15276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>
                <a:solidFill>
                  <a:schemeClr val="bg1"/>
                </a:solidFill>
              </a:rPr>
              <a:t>Méthodes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5" name="Marcador de contenido 2">
                <a:extLst>
                  <a:ext uri="{FF2B5EF4-FFF2-40B4-BE49-F238E27FC236}">
                    <a16:creationId xmlns:a16="http://schemas.microsoft.com/office/drawing/2014/main" id="{184CAB88-7560-655D-680D-8B74C36C5AFA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69557" y="1266428"/>
                <a:ext cx="3424491" cy="834542"/>
              </a:xfrm>
              <a:prstGeom prst="rect">
                <a:avLst/>
              </a:prstGeom>
              <a:ln>
                <a:noFill/>
              </a:ln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Franklin Gothic Book" charset="0"/>
                    <a:ea typeface="Franklin Gothic Book" charset="0"/>
                    <a:cs typeface="Franklin Gothic Book" charset="0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Franklin Gothic Book" charset="0"/>
                    <a:ea typeface="Franklin Gothic Book" charset="0"/>
                    <a:cs typeface="Franklin Gothic Book" charset="0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Franklin Gothic Book" charset="0"/>
                    <a:ea typeface="Franklin Gothic Book" charset="0"/>
                    <a:cs typeface="Franklin Gothic Book" charset="0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Franklin Gothic Book" charset="0"/>
                    <a:ea typeface="Franklin Gothic Book" charset="0"/>
                    <a:cs typeface="Franklin Gothic Book" charset="0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Franklin Gothic Book" charset="0"/>
                    <a:ea typeface="Franklin Gothic Book" charset="0"/>
                    <a:cs typeface="Franklin Gothic Book" charset="0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514350" indent="-514350">
                  <a:buFont typeface="+mj-lt"/>
                  <a:buAutoNum type="arabicPeriod"/>
                </a:pPr>
                <a:r>
                  <a:rPr lang="fr-FR" sz="2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Définition de la durée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s-ES" sz="2000" b="0" i="0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Δ</m:t>
                    </m:r>
                  </m:oMath>
                </a14:m>
                <a:endParaRPr lang="fr-FR" sz="20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514350" indent="-514350">
                  <a:buFont typeface="+mj-lt"/>
                  <a:buAutoNum type="arabicPeriod"/>
                </a:pPr>
                <a:r>
                  <a:rPr lang="fr-FR" sz="2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Définition du seuil </a:t>
                </a:r>
              </a:p>
            </p:txBody>
          </p:sp>
        </mc:Choice>
        <mc:Fallback xmlns="">
          <p:sp>
            <p:nvSpPr>
              <p:cNvPr id="35" name="Marcador de contenido 2">
                <a:extLst>
                  <a:ext uri="{FF2B5EF4-FFF2-40B4-BE49-F238E27FC236}">
                    <a16:creationId xmlns:a16="http://schemas.microsoft.com/office/drawing/2014/main" id="{184CAB88-7560-655D-680D-8B74C36C5AF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9557" y="1266428"/>
                <a:ext cx="3424491" cy="834542"/>
              </a:xfrm>
              <a:prstGeom prst="rect">
                <a:avLst/>
              </a:prstGeom>
              <a:blipFill>
                <a:blip r:embed="rId5"/>
                <a:stretch>
                  <a:fillRect l="-1845" t="-7463" b="-4478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4" name="Título 1">
            <a:extLst>
              <a:ext uri="{FF2B5EF4-FFF2-40B4-BE49-F238E27FC236}">
                <a16:creationId xmlns:a16="http://schemas.microsoft.com/office/drawing/2014/main" id="{0DD246E8-F99C-3F75-D243-CEB4C3C9517B}"/>
              </a:ext>
            </a:extLst>
          </p:cNvPr>
          <p:cNvSpPr txBox="1">
            <a:spLocks/>
          </p:cNvSpPr>
          <p:nvPr/>
        </p:nvSpPr>
        <p:spPr>
          <a:xfrm>
            <a:off x="637591" y="-216281"/>
            <a:ext cx="9144000" cy="87227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FR" sz="3200" dirty="0">
                <a:latin typeface="Bahnschrift SemiBold" panose="020B0502040204020203" pitchFamily="34" charset="0"/>
              </a:rPr>
              <a:t>Inférence du modèle statistique</a:t>
            </a:r>
            <a:endParaRPr lang="es-ES" sz="3200" dirty="0">
              <a:latin typeface="Bahnschrift SemiBold" panose="020B0502040204020203" pitchFamily="34" charset="0"/>
            </a:endParaRPr>
          </a:p>
        </p:txBody>
      </p:sp>
      <p:sp>
        <p:nvSpPr>
          <p:cNvPr id="48" name="CuadroTexto 47">
            <a:extLst>
              <a:ext uri="{FF2B5EF4-FFF2-40B4-BE49-F238E27FC236}">
                <a16:creationId xmlns:a16="http://schemas.microsoft.com/office/drawing/2014/main" id="{49166542-B042-082D-F798-FC46057E3F53}"/>
              </a:ext>
            </a:extLst>
          </p:cNvPr>
          <p:cNvSpPr txBox="1"/>
          <p:nvPr/>
        </p:nvSpPr>
        <p:spPr>
          <a:xfrm>
            <a:off x="769557" y="786185"/>
            <a:ext cx="29619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/>
              <a:t>Points clés:</a:t>
            </a:r>
            <a:endParaRPr lang="fr-FR" sz="2000" b="1" noProof="0" dirty="0"/>
          </a:p>
        </p:txBody>
      </p:sp>
      <p:sp>
        <p:nvSpPr>
          <p:cNvPr id="40" name="Rectángulo 39">
            <a:extLst>
              <a:ext uri="{FF2B5EF4-FFF2-40B4-BE49-F238E27FC236}">
                <a16:creationId xmlns:a16="http://schemas.microsoft.com/office/drawing/2014/main" id="{0E9AED13-6573-F19E-4712-C43F0792EB95}"/>
              </a:ext>
            </a:extLst>
          </p:cNvPr>
          <p:cNvSpPr/>
          <p:nvPr/>
        </p:nvSpPr>
        <p:spPr>
          <a:xfrm>
            <a:off x="769557" y="1256832"/>
            <a:ext cx="3290867" cy="373491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1" name="Imagen 40">
            <a:extLst>
              <a:ext uri="{FF2B5EF4-FFF2-40B4-BE49-F238E27FC236}">
                <a16:creationId xmlns:a16="http://schemas.microsoft.com/office/drawing/2014/main" id="{01C83DFF-03A9-7157-4604-9C94B1C3D52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98510" y="2231165"/>
            <a:ext cx="10089257" cy="437749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3" name="Conector recto 42">
            <a:extLst>
              <a:ext uri="{FF2B5EF4-FFF2-40B4-BE49-F238E27FC236}">
                <a16:creationId xmlns:a16="http://schemas.microsoft.com/office/drawing/2014/main" id="{C3867DFB-F356-ABAC-B9D3-952F4DA95CFE}"/>
              </a:ext>
            </a:extLst>
          </p:cNvPr>
          <p:cNvCxnSpPr>
            <a:cxnSpLocks/>
          </p:cNvCxnSpPr>
          <p:nvPr/>
        </p:nvCxnSpPr>
        <p:spPr>
          <a:xfrm>
            <a:off x="10035334" y="2552700"/>
            <a:ext cx="0" cy="3140964"/>
          </a:xfrm>
          <a:prstGeom prst="line">
            <a:avLst/>
          </a:prstGeom>
          <a:ln w="349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6" name="CuadroTexto 55">
                <a:extLst>
                  <a:ext uri="{FF2B5EF4-FFF2-40B4-BE49-F238E27FC236}">
                    <a16:creationId xmlns:a16="http://schemas.microsoft.com/office/drawing/2014/main" id="{870FF3EA-9E1F-A0E3-D569-9659DC48E388}"/>
                  </a:ext>
                </a:extLst>
              </p:cNvPr>
              <p:cNvSpPr txBox="1"/>
              <p:nvPr/>
            </p:nvSpPr>
            <p:spPr>
              <a:xfrm>
                <a:off x="6572250" y="2022601"/>
                <a:ext cx="6108700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S" b="0" i="1" smtClean="0">
                          <a:latin typeface="Cambria Math" panose="02040503050406030204" pitchFamily="18" charset="0"/>
                        </a:rPr>
                        <m:t>𝜏</m:t>
                      </m:r>
                      <m:r>
                        <a:rPr lang="es-ES" b="0" i="1" smtClean="0">
                          <a:latin typeface="Cambria Math" panose="02040503050406030204" pitchFamily="18" charset="0"/>
                        </a:rPr>
                        <m:t>∈±3 </m:t>
                      </m:r>
                      <m:r>
                        <a:rPr lang="es-ES" b="0" i="1" smtClean="0">
                          <a:latin typeface="Cambria Math" panose="02040503050406030204" pitchFamily="18" charset="0"/>
                        </a:rPr>
                        <m:t>𝑗𝑜𝑢𝑟𝑠</m:t>
                      </m:r>
                    </m:oMath>
                  </m:oMathPara>
                </a14:m>
                <a:endParaRPr lang="fr-FR" dirty="0"/>
              </a:p>
            </p:txBody>
          </p:sp>
        </mc:Choice>
        <mc:Fallback xmlns="">
          <p:sp>
            <p:nvSpPr>
              <p:cNvPr id="56" name="CuadroTexto 55">
                <a:extLst>
                  <a:ext uri="{FF2B5EF4-FFF2-40B4-BE49-F238E27FC236}">
                    <a16:creationId xmlns:a16="http://schemas.microsoft.com/office/drawing/2014/main" id="{870FF3EA-9E1F-A0E3-D569-9659DC48E38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72250" y="2022601"/>
                <a:ext cx="6108700" cy="369332"/>
              </a:xfrm>
              <a:prstGeom prst="rect">
                <a:avLst/>
              </a:prstGeom>
              <a:blipFill>
                <a:blip r:embed="rId7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Marcador de pie de página 6">
            <a:extLst>
              <a:ext uri="{FF2B5EF4-FFF2-40B4-BE49-F238E27FC236}">
                <a16:creationId xmlns:a16="http://schemas.microsoft.com/office/drawing/2014/main" id="{5D109D9E-41C6-EB4E-BBD1-39B1DEDDAD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1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2CA45590-129A-54E7-984D-A818BD28A9B7}"/>
              </a:ext>
            </a:extLst>
          </p:cNvPr>
          <p:cNvSpPr txBox="1"/>
          <p:nvPr/>
        </p:nvSpPr>
        <p:spPr>
          <a:xfrm>
            <a:off x="32254" y="6326130"/>
            <a:ext cx="6800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19</a:t>
            </a:r>
          </a:p>
        </p:txBody>
      </p:sp>
    </p:spTree>
    <p:extLst>
      <p:ext uri="{BB962C8B-B14F-4D97-AF65-F5344CB8AC3E}">
        <p14:creationId xmlns:p14="http://schemas.microsoft.com/office/powerpoint/2010/main" val="34962091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/>
          <p:cNvSpPr/>
          <p:nvPr/>
        </p:nvSpPr>
        <p:spPr>
          <a:xfrm>
            <a:off x="-1" y="0"/>
            <a:ext cx="515815" cy="685800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31" name="Imagen 30">
            <a:extLst>
              <a:ext uri="{FF2B5EF4-FFF2-40B4-BE49-F238E27FC236}">
                <a16:creationId xmlns:a16="http://schemas.microsoft.com/office/drawing/2014/main" id="{4036B45A-2411-43C7-857D-4EB3473F2E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814" y="0"/>
            <a:ext cx="11676186" cy="688169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F27F35E8-AAC1-7321-08A4-CBB4825408B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15814" y="-216186"/>
            <a:ext cx="9144000" cy="872271"/>
          </a:xfrm>
        </p:spPr>
        <p:txBody>
          <a:bodyPr>
            <a:normAutofit/>
          </a:bodyPr>
          <a:lstStyle/>
          <a:p>
            <a:pPr algn="l"/>
            <a:r>
              <a:rPr lang="fr-FR" sz="3200" dirty="0">
                <a:latin typeface="Bahnschrift SemiBold" panose="020B0502040204020203" pitchFamily="34" charset="0"/>
              </a:rPr>
              <a:t>Cyclone Katrina (2005)</a:t>
            </a:r>
            <a:endParaRPr lang="es-ES" sz="3200" dirty="0">
              <a:latin typeface="Bahnschrift SemiBold" panose="020B0502040204020203" pitchFamily="34" charset="0"/>
            </a:endParaRPr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B1F443F0-8375-357C-D793-703C6BCF1F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1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540986D1-15D5-29A0-AD66-E48A54FD067E}"/>
              </a:ext>
            </a:extLst>
          </p:cNvPr>
          <p:cNvSpPr txBox="1"/>
          <p:nvPr/>
        </p:nvSpPr>
        <p:spPr>
          <a:xfrm>
            <a:off x="32254" y="6354706"/>
            <a:ext cx="6800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832419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EF11CE-92D0-C43F-A648-AFE6FBFA89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>
            <a:extLst>
              <a:ext uri="{FF2B5EF4-FFF2-40B4-BE49-F238E27FC236}">
                <a16:creationId xmlns:a16="http://schemas.microsoft.com/office/drawing/2014/main" id="{F204DB05-8654-B660-7E33-A55162A3FCC3}"/>
              </a:ext>
            </a:extLst>
          </p:cNvPr>
          <p:cNvSpPr/>
          <p:nvPr/>
        </p:nvSpPr>
        <p:spPr>
          <a:xfrm>
            <a:off x="-1" y="0"/>
            <a:ext cx="515815" cy="685800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D32E05D3-0BC6-0EF5-C172-1EC5E1436E66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0035334" y="140660"/>
            <a:ext cx="1946113" cy="803912"/>
          </a:xfrm>
          <a:prstGeom prst="rect">
            <a:avLst/>
          </a:prstGeom>
        </p:spPr>
      </p:pic>
      <p:pic>
        <p:nvPicPr>
          <p:cNvPr id="12" name="Picture 2" descr="Fichier:Logo BRGM.svg — Wikipédia">
            <a:extLst>
              <a:ext uri="{FF2B5EF4-FFF2-40B4-BE49-F238E27FC236}">
                <a16:creationId xmlns:a16="http://schemas.microsoft.com/office/drawing/2014/main" id="{6711D946-1EC3-5401-768F-D8E29F472C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3229" y="84955"/>
            <a:ext cx="2418362" cy="936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Elipse 2">
            <a:extLst>
              <a:ext uri="{FF2B5EF4-FFF2-40B4-BE49-F238E27FC236}">
                <a16:creationId xmlns:a16="http://schemas.microsoft.com/office/drawing/2014/main" id="{9619AEDC-1AD6-FEA2-BB4A-7E6AC6BA901C}"/>
              </a:ext>
            </a:extLst>
          </p:cNvPr>
          <p:cNvSpPr/>
          <p:nvPr/>
        </p:nvSpPr>
        <p:spPr>
          <a:xfrm>
            <a:off x="23020" y="1701473"/>
            <a:ext cx="470647" cy="443753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6CDA615C-7824-380D-80EC-7798B6658AAE}"/>
              </a:ext>
            </a:extLst>
          </p:cNvPr>
          <p:cNvSpPr txBox="1"/>
          <p:nvPr/>
        </p:nvSpPr>
        <p:spPr>
          <a:xfrm rot="16200000">
            <a:off x="17133" y="1634814"/>
            <a:ext cx="4706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>
                <a:latin typeface="Bahnschrift SemiBold" panose="020B0502040204020203" pitchFamily="34" charset="0"/>
              </a:rPr>
              <a:t>3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4C0A4BA7-D2A5-9181-9D8F-1F10829EF785}"/>
              </a:ext>
            </a:extLst>
          </p:cNvPr>
          <p:cNvSpPr txBox="1"/>
          <p:nvPr/>
        </p:nvSpPr>
        <p:spPr>
          <a:xfrm rot="16200000">
            <a:off x="-521270" y="691288"/>
            <a:ext cx="15276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>
                <a:solidFill>
                  <a:schemeClr val="bg1"/>
                </a:solidFill>
              </a:rPr>
              <a:t>Méthodes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5" name="Marcador de contenido 2">
                <a:extLst>
                  <a:ext uri="{FF2B5EF4-FFF2-40B4-BE49-F238E27FC236}">
                    <a16:creationId xmlns:a16="http://schemas.microsoft.com/office/drawing/2014/main" id="{463A5ECF-A40A-D696-B6F0-DF36322314E9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69557" y="1266428"/>
                <a:ext cx="3424491" cy="834542"/>
              </a:xfrm>
              <a:prstGeom prst="rect">
                <a:avLst/>
              </a:prstGeom>
              <a:ln>
                <a:noFill/>
              </a:ln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Franklin Gothic Book" charset="0"/>
                    <a:ea typeface="Franklin Gothic Book" charset="0"/>
                    <a:cs typeface="Franklin Gothic Book" charset="0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Franklin Gothic Book" charset="0"/>
                    <a:ea typeface="Franklin Gothic Book" charset="0"/>
                    <a:cs typeface="Franklin Gothic Book" charset="0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Franklin Gothic Book" charset="0"/>
                    <a:ea typeface="Franklin Gothic Book" charset="0"/>
                    <a:cs typeface="Franklin Gothic Book" charset="0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Franklin Gothic Book" charset="0"/>
                    <a:ea typeface="Franklin Gothic Book" charset="0"/>
                    <a:cs typeface="Franklin Gothic Book" charset="0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Franklin Gothic Book" charset="0"/>
                    <a:ea typeface="Franklin Gothic Book" charset="0"/>
                    <a:cs typeface="Franklin Gothic Book" charset="0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514350" indent="-514350">
                  <a:buFont typeface="+mj-lt"/>
                  <a:buAutoNum type="arabicPeriod"/>
                </a:pPr>
                <a:r>
                  <a:rPr lang="fr-FR" sz="2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Définition de la durée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s-ES" sz="2000" b="0" i="0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Δ</m:t>
                    </m:r>
                  </m:oMath>
                </a14:m>
                <a:endParaRPr lang="fr-FR" sz="20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514350" indent="-514350">
                  <a:buFont typeface="+mj-lt"/>
                  <a:buAutoNum type="arabicPeriod"/>
                </a:pPr>
                <a:r>
                  <a:rPr lang="fr-FR" sz="2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Définition du seuil TH</a:t>
                </a:r>
              </a:p>
            </p:txBody>
          </p:sp>
        </mc:Choice>
        <mc:Fallback xmlns="">
          <p:sp>
            <p:nvSpPr>
              <p:cNvPr id="35" name="Marcador de contenido 2">
                <a:extLst>
                  <a:ext uri="{FF2B5EF4-FFF2-40B4-BE49-F238E27FC236}">
                    <a16:creationId xmlns:a16="http://schemas.microsoft.com/office/drawing/2014/main" id="{463A5ECF-A40A-D696-B6F0-DF36322314E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9557" y="1266428"/>
                <a:ext cx="3424491" cy="834542"/>
              </a:xfrm>
              <a:prstGeom prst="rect">
                <a:avLst/>
              </a:prstGeom>
              <a:blipFill>
                <a:blip r:embed="rId5"/>
                <a:stretch>
                  <a:fillRect l="-1845" t="-7463" b="-4478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4" name="Título 1">
            <a:extLst>
              <a:ext uri="{FF2B5EF4-FFF2-40B4-BE49-F238E27FC236}">
                <a16:creationId xmlns:a16="http://schemas.microsoft.com/office/drawing/2014/main" id="{78A1FFC9-A980-2C31-E555-B0C2B70F4C80}"/>
              </a:ext>
            </a:extLst>
          </p:cNvPr>
          <p:cNvSpPr txBox="1">
            <a:spLocks/>
          </p:cNvSpPr>
          <p:nvPr/>
        </p:nvSpPr>
        <p:spPr>
          <a:xfrm>
            <a:off x="637591" y="-216281"/>
            <a:ext cx="9144000" cy="87227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FR" sz="3200" dirty="0">
                <a:latin typeface="Bahnschrift SemiBold" panose="020B0502040204020203" pitchFamily="34" charset="0"/>
              </a:rPr>
              <a:t>Inférence du modèle statistique</a:t>
            </a:r>
            <a:endParaRPr lang="es-ES" sz="3200" dirty="0">
              <a:latin typeface="Bahnschrift SemiBold" panose="020B0502040204020203" pitchFamily="34" charset="0"/>
            </a:endParaRPr>
          </a:p>
        </p:txBody>
      </p:sp>
      <p:sp>
        <p:nvSpPr>
          <p:cNvPr id="48" name="CuadroTexto 47">
            <a:extLst>
              <a:ext uri="{FF2B5EF4-FFF2-40B4-BE49-F238E27FC236}">
                <a16:creationId xmlns:a16="http://schemas.microsoft.com/office/drawing/2014/main" id="{95335889-CD23-280E-0A14-7BAAB3A9AFCF}"/>
              </a:ext>
            </a:extLst>
          </p:cNvPr>
          <p:cNvSpPr txBox="1"/>
          <p:nvPr/>
        </p:nvSpPr>
        <p:spPr>
          <a:xfrm>
            <a:off x="769557" y="786185"/>
            <a:ext cx="29619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/>
              <a:t>Points clés:</a:t>
            </a:r>
            <a:endParaRPr lang="fr-FR" sz="2000" b="1" noProof="0" dirty="0"/>
          </a:p>
        </p:txBody>
      </p:sp>
      <p:sp>
        <p:nvSpPr>
          <p:cNvPr id="40" name="Rectángulo 39">
            <a:extLst>
              <a:ext uri="{FF2B5EF4-FFF2-40B4-BE49-F238E27FC236}">
                <a16:creationId xmlns:a16="http://schemas.microsoft.com/office/drawing/2014/main" id="{25051A1B-47A2-1416-AD47-65F7C404C593}"/>
              </a:ext>
            </a:extLst>
          </p:cNvPr>
          <p:cNvSpPr/>
          <p:nvPr/>
        </p:nvSpPr>
        <p:spPr>
          <a:xfrm>
            <a:off x="747410" y="1649110"/>
            <a:ext cx="3290867" cy="373491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5263B035-A509-A6FA-64A0-A6DD4283138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99" t="53642" r="50284" b="2005"/>
          <a:stretch/>
        </p:blipFill>
        <p:spPr bwMode="auto">
          <a:xfrm>
            <a:off x="1764642" y="2404971"/>
            <a:ext cx="2818538" cy="1733592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6A27AE66-A5F3-C240-FB9A-7C01B66F922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1099" y="2224742"/>
            <a:ext cx="6164629" cy="205439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0" name="Conector recto de flecha 9">
            <a:extLst>
              <a:ext uri="{FF2B5EF4-FFF2-40B4-BE49-F238E27FC236}">
                <a16:creationId xmlns:a16="http://schemas.microsoft.com/office/drawing/2014/main" id="{9A2A914D-39BC-C2AC-8A93-65D645D0AD7F}"/>
              </a:ext>
            </a:extLst>
          </p:cNvPr>
          <p:cNvCxnSpPr/>
          <p:nvPr/>
        </p:nvCxnSpPr>
        <p:spPr>
          <a:xfrm>
            <a:off x="4666118" y="3113478"/>
            <a:ext cx="406400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Imagen 10">
            <a:extLst>
              <a:ext uri="{FF2B5EF4-FFF2-40B4-BE49-F238E27FC236}">
                <a16:creationId xmlns:a16="http://schemas.microsoft.com/office/drawing/2014/main" id="{1875BC92-D23D-BE1B-93A6-6137A40B326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538040" y="4410294"/>
            <a:ext cx="4762917" cy="238849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3" name="Conector recto 12">
            <a:extLst>
              <a:ext uri="{FF2B5EF4-FFF2-40B4-BE49-F238E27FC236}">
                <a16:creationId xmlns:a16="http://schemas.microsoft.com/office/drawing/2014/main" id="{83147D84-6685-9A52-EF23-48C25FE04F92}"/>
              </a:ext>
            </a:extLst>
          </p:cNvPr>
          <p:cNvCxnSpPr>
            <a:cxnSpLocks/>
          </p:cNvCxnSpPr>
          <p:nvPr/>
        </p:nvCxnSpPr>
        <p:spPr>
          <a:xfrm>
            <a:off x="8046089" y="4501731"/>
            <a:ext cx="0" cy="2067183"/>
          </a:xfrm>
          <a:prstGeom prst="line">
            <a:avLst/>
          </a:prstGeom>
          <a:ln w="349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ector recto 13">
            <a:extLst>
              <a:ext uri="{FF2B5EF4-FFF2-40B4-BE49-F238E27FC236}">
                <a16:creationId xmlns:a16="http://schemas.microsoft.com/office/drawing/2014/main" id="{69D8893F-0E2B-23C1-158F-629DC3A6A08F}"/>
              </a:ext>
            </a:extLst>
          </p:cNvPr>
          <p:cNvCxnSpPr>
            <a:cxnSpLocks/>
          </p:cNvCxnSpPr>
          <p:nvPr/>
        </p:nvCxnSpPr>
        <p:spPr>
          <a:xfrm>
            <a:off x="5689206" y="4501731"/>
            <a:ext cx="0" cy="2067183"/>
          </a:xfrm>
          <a:prstGeom prst="line">
            <a:avLst/>
          </a:prstGeom>
          <a:ln w="349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CuadroTexto 17">
                <a:extLst>
                  <a:ext uri="{FF2B5EF4-FFF2-40B4-BE49-F238E27FC236}">
                    <a16:creationId xmlns:a16="http://schemas.microsoft.com/office/drawing/2014/main" id="{35346044-3098-2DEB-A980-AEF471152483}"/>
                  </a:ext>
                </a:extLst>
              </p:cNvPr>
              <p:cNvSpPr txBox="1"/>
              <p:nvPr/>
            </p:nvSpPr>
            <p:spPr>
              <a:xfrm>
                <a:off x="8046089" y="4453192"/>
                <a:ext cx="1988726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s-ES" b="0" i="0" smtClean="0">
                          <a:latin typeface="Cambria Math" panose="02040503050406030204" pitchFamily="18" charset="0"/>
                        </a:rPr>
                        <m:t>TH</m:t>
                      </m:r>
                      <m:r>
                        <a:rPr lang="es-ES" b="0" i="0" smtClean="0">
                          <a:latin typeface="Cambria Math" panose="02040503050406030204" pitchFamily="18" charset="0"/>
                        </a:rPr>
                        <m:t>=0.99</m:t>
                      </m:r>
                    </m:oMath>
                  </m:oMathPara>
                </a14:m>
                <a:endParaRPr lang="fr-FR" dirty="0"/>
              </a:p>
            </p:txBody>
          </p:sp>
        </mc:Choice>
        <mc:Fallback xmlns="">
          <p:sp>
            <p:nvSpPr>
              <p:cNvPr id="18" name="CuadroTexto 17">
                <a:extLst>
                  <a:ext uri="{FF2B5EF4-FFF2-40B4-BE49-F238E27FC236}">
                    <a16:creationId xmlns:a16="http://schemas.microsoft.com/office/drawing/2014/main" id="{35346044-3098-2DEB-A980-AEF47115248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46089" y="4453192"/>
                <a:ext cx="1988726" cy="36933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CuadroTexto 19">
            <a:extLst>
              <a:ext uri="{FF2B5EF4-FFF2-40B4-BE49-F238E27FC236}">
                <a16:creationId xmlns:a16="http://schemas.microsoft.com/office/drawing/2014/main" id="{AECCD8FA-C249-EB76-6896-1029482170F2}"/>
              </a:ext>
            </a:extLst>
          </p:cNvPr>
          <p:cNvSpPr txBox="1"/>
          <p:nvPr/>
        </p:nvSpPr>
        <p:spPr>
          <a:xfrm>
            <a:off x="2073552" y="2064191"/>
            <a:ext cx="611372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Deux</a:t>
            </a:r>
            <a:r>
              <a:rPr lang="es-E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points</a:t>
            </a:r>
            <a:endParaRPr lang="fr-FR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6E2B5EDB-4808-84FA-E5E2-EA4DB1C8A0A6}"/>
              </a:ext>
            </a:extLst>
          </p:cNvPr>
          <p:cNvSpPr txBox="1"/>
          <p:nvPr/>
        </p:nvSpPr>
        <p:spPr>
          <a:xfrm>
            <a:off x="5584989" y="1990719"/>
            <a:ext cx="611372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1600" dirty="0">
                <a:latin typeface="Calibri" panose="020F0502020204030204" pitchFamily="34" charset="0"/>
                <a:cs typeface="Calibri" panose="020F0502020204030204" pitchFamily="34" charset="0"/>
              </a:rPr>
              <a:t>Tous les </a:t>
            </a:r>
            <a:r>
              <a:rPr lang="es-E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points</a:t>
            </a:r>
            <a:r>
              <a:rPr lang="es-ES" sz="1600" dirty="0">
                <a:latin typeface="Calibri" panose="020F0502020204030204" pitchFamily="34" charset="0"/>
                <a:cs typeface="Calibri" panose="020F0502020204030204" pitchFamily="34" charset="0"/>
              </a:rPr>
              <a:t> et </a:t>
            </a:r>
            <a:r>
              <a:rPr lang="es-E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lags</a:t>
            </a:r>
            <a:endParaRPr lang="fr-FR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id="{5F0397FA-8E59-9B48-FB2A-850D83375B1C}"/>
              </a:ext>
            </a:extLst>
          </p:cNvPr>
          <p:cNvSpPr txBox="1"/>
          <p:nvPr/>
        </p:nvSpPr>
        <p:spPr>
          <a:xfrm>
            <a:off x="4666118" y="4132455"/>
            <a:ext cx="611372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1600" dirty="0">
                <a:latin typeface="Calibri" panose="020F0502020204030204" pitchFamily="34" charset="0"/>
                <a:cs typeface="Calibri" panose="020F0502020204030204" pitchFamily="34" charset="0"/>
              </a:rPr>
              <a:t>Tous les </a:t>
            </a:r>
            <a:r>
              <a:rPr lang="es-E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points</a:t>
            </a:r>
            <a:r>
              <a:rPr lang="es-ES" sz="16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s-E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lags</a:t>
            </a:r>
            <a:r>
              <a:rPr lang="es-ES" sz="1600" dirty="0">
                <a:latin typeface="Calibri" panose="020F0502020204030204" pitchFamily="34" charset="0"/>
                <a:cs typeface="Calibri" panose="020F0502020204030204" pitchFamily="34" charset="0"/>
              </a:rPr>
              <a:t> et </a:t>
            </a:r>
            <a:r>
              <a:rPr lang="es-E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seuils</a:t>
            </a:r>
            <a:endParaRPr lang="fr-FR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Marcador de pie de página 8">
            <a:extLst>
              <a:ext uri="{FF2B5EF4-FFF2-40B4-BE49-F238E27FC236}">
                <a16:creationId xmlns:a16="http://schemas.microsoft.com/office/drawing/2014/main" id="{6BCE223F-8C2A-86C2-E1AC-FA3141824C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1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2FCBA01E-EB88-1FB4-EE0C-CE281485903F}"/>
              </a:ext>
            </a:extLst>
          </p:cNvPr>
          <p:cNvSpPr txBox="1"/>
          <p:nvPr/>
        </p:nvSpPr>
        <p:spPr>
          <a:xfrm>
            <a:off x="32254" y="6326130"/>
            <a:ext cx="6800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20</a:t>
            </a:r>
          </a:p>
        </p:txBody>
      </p:sp>
    </p:spTree>
    <p:extLst>
      <p:ext uri="{BB962C8B-B14F-4D97-AF65-F5344CB8AC3E}">
        <p14:creationId xmlns:p14="http://schemas.microsoft.com/office/powerpoint/2010/main" val="3600545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1" grpId="0"/>
      <p:bldP spid="2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3922DD-E4CF-F83E-D48D-92C829B33D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>
            <a:extLst>
              <a:ext uri="{FF2B5EF4-FFF2-40B4-BE49-F238E27FC236}">
                <a16:creationId xmlns:a16="http://schemas.microsoft.com/office/drawing/2014/main" id="{AEE051E0-4E35-1077-EB15-00705C53BA5F}"/>
              </a:ext>
            </a:extLst>
          </p:cNvPr>
          <p:cNvSpPr/>
          <p:nvPr/>
        </p:nvSpPr>
        <p:spPr>
          <a:xfrm>
            <a:off x="-1" y="0"/>
            <a:ext cx="515815" cy="685800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6E87AFE6-AFBD-4E8C-1DD5-0CEC57C94AF8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0035334" y="140660"/>
            <a:ext cx="1946113" cy="803912"/>
          </a:xfrm>
          <a:prstGeom prst="rect">
            <a:avLst/>
          </a:prstGeom>
        </p:spPr>
      </p:pic>
      <p:pic>
        <p:nvPicPr>
          <p:cNvPr id="12" name="Picture 2" descr="Fichier:Logo BRGM.svg — Wikipédia">
            <a:extLst>
              <a:ext uri="{FF2B5EF4-FFF2-40B4-BE49-F238E27FC236}">
                <a16:creationId xmlns:a16="http://schemas.microsoft.com/office/drawing/2014/main" id="{9C60AEE4-311B-ADC6-F038-FA0E15DDCA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3229" y="84955"/>
            <a:ext cx="2418362" cy="936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Elipse 2">
            <a:extLst>
              <a:ext uri="{FF2B5EF4-FFF2-40B4-BE49-F238E27FC236}">
                <a16:creationId xmlns:a16="http://schemas.microsoft.com/office/drawing/2014/main" id="{D643284D-5D5F-D46B-9B2A-522814BC6F4C}"/>
              </a:ext>
            </a:extLst>
          </p:cNvPr>
          <p:cNvSpPr/>
          <p:nvPr/>
        </p:nvSpPr>
        <p:spPr>
          <a:xfrm>
            <a:off x="23020" y="1701473"/>
            <a:ext cx="470647" cy="443753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43F18A88-B1BF-4D4B-353E-16290E4590DF}"/>
              </a:ext>
            </a:extLst>
          </p:cNvPr>
          <p:cNvSpPr txBox="1"/>
          <p:nvPr/>
        </p:nvSpPr>
        <p:spPr>
          <a:xfrm rot="16200000">
            <a:off x="17133" y="1634814"/>
            <a:ext cx="4706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>
                <a:latin typeface="Bahnschrift SemiBold" panose="020B0502040204020203" pitchFamily="34" charset="0"/>
              </a:rPr>
              <a:t>3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3A0D3ECC-DD49-3232-A1E5-FB7211E76B38}"/>
              </a:ext>
            </a:extLst>
          </p:cNvPr>
          <p:cNvSpPr txBox="1"/>
          <p:nvPr/>
        </p:nvSpPr>
        <p:spPr>
          <a:xfrm rot="16200000">
            <a:off x="-521270" y="691288"/>
            <a:ext cx="15276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>
                <a:solidFill>
                  <a:schemeClr val="bg1"/>
                </a:solidFill>
              </a:rPr>
              <a:t>Méthodes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5F115889-CD04-57A8-DEF3-EACF694E105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8797" y="1054845"/>
            <a:ext cx="7999554" cy="5718200"/>
          </a:xfrm>
          <a:prstGeom prst="rect">
            <a:avLst/>
          </a:prstGeom>
        </p:spPr>
      </p:pic>
      <p:sp>
        <p:nvSpPr>
          <p:cNvPr id="10" name="Título 1">
            <a:extLst>
              <a:ext uri="{FF2B5EF4-FFF2-40B4-BE49-F238E27FC236}">
                <a16:creationId xmlns:a16="http://schemas.microsoft.com/office/drawing/2014/main" id="{EC01D9F4-91E0-B1F4-0477-580FE333A78A}"/>
              </a:ext>
            </a:extLst>
          </p:cNvPr>
          <p:cNvSpPr txBox="1">
            <a:spLocks/>
          </p:cNvSpPr>
          <p:nvPr/>
        </p:nvSpPr>
        <p:spPr>
          <a:xfrm>
            <a:off x="637591" y="-216281"/>
            <a:ext cx="9144000" cy="87227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FR" sz="3200" dirty="0">
                <a:latin typeface="Bahnschrift SemiBold" panose="020B0502040204020203" pitchFamily="34" charset="0"/>
              </a:rPr>
              <a:t>Inférence du modèle statistique</a:t>
            </a:r>
            <a:endParaRPr lang="es-ES" sz="3200" dirty="0">
              <a:latin typeface="Bahnschrift SemiBold" panose="020B0502040204020203" pitchFamily="3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3" name="CuadroTexto 12">
                <a:extLst>
                  <a:ext uri="{FF2B5EF4-FFF2-40B4-BE49-F238E27FC236}">
                    <a16:creationId xmlns:a16="http://schemas.microsoft.com/office/drawing/2014/main" id="{37108A17-D8A3-9D85-2B5F-9FAA8DD80043}"/>
                  </a:ext>
                </a:extLst>
              </p:cNvPr>
              <p:cNvSpPr txBox="1"/>
              <p:nvPr/>
            </p:nvSpPr>
            <p:spPr>
              <a:xfrm>
                <a:off x="3672891" y="562342"/>
                <a:ext cx="6108700" cy="47564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s-ES" sz="1800" i="1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  <m:t>𝑌</m:t>
                        </m:r>
                      </m:e>
                      <m:sub>
                        <m:r>
                          <a:rPr lang="en-US" sz="180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  <m:t>𝑗</m:t>
                        </m:r>
                        <m:r>
                          <a:rPr lang="es-ES" sz="1800" b="0" i="1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m:rPr>
                            <m:lit/>
                          </m:rPr>
                          <a:rPr lang="es-ES" sz="1800" b="0" i="1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s-ES" sz="1800" b="0" i="1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es-ES" sz="1800" b="0" i="1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s-ES" sz="1800" b="0" i="1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  <m:t>𝜏</m:t>
                        </m:r>
                        <m:r>
                          <a:rPr lang="es-ES" sz="1800" b="0" i="1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  <m:t> `</m:t>
                        </m:r>
                      </m:sub>
                    </m:sSub>
                    <m:r>
                      <a:rPr lang="en-US" sz="180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en-US" sz="18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180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  <m:t>𝛼</m:t>
                        </m:r>
                      </m:e>
                      <m:sub>
                        <m:r>
                          <a:rPr lang="en-US" sz="180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  <m:t>𝑗</m:t>
                        </m:r>
                        <m:r>
                          <a:rPr lang="en-US" sz="180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  <m:t>|</m:t>
                        </m:r>
                        <m:r>
                          <a:rPr lang="en-US" sz="180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>
                        <m:r>
                          <a:rPr lang="es-ES" sz="1800" b="0" i="1" smtClean="0">
                            <a:latin typeface="Cambria Math" panose="02040503050406030204" pitchFamily="18" charset="0"/>
                          </a:rPr>
                          <m:t>𝜏</m:t>
                        </m:r>
                      </m:sup>
                    </m:sSubSup>
                    <m:sSub>
                      <m:sSubPr>
                        <m:ctrlPr>
                          <a:rPr lang="es-ES" sz="18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  <m:t>𝑌</m:t>
                        </m:r>
                      </m:e>
                      <m:sub>
                        <m:r>
                          <a:rPr lang="en-US" sz="180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s-ES" sz="1800" b="0" i="1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s-ES" sz="1800" b="0" i="1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  <m:r>
                      <a:rPr lang="en-US" sz="180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</a:rPr>
                      <m:t>+</m:t>
                    </m:r>
                    <m:sSubSup>
                      <m:sSubSupPr>
                        <m:ctrlPr>
                          <a:rPr lang="es-ES" sz="18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180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  <m:t>𝑌</m:t>
                        </m:r>
                      </m:e>
                      <m:sub>
                        <m:r>
                          <a:rPr lang="en-US" sz="180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s-ES" sz="1800" b="0" i="1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s-ES" sz="1800" b="0" i="1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  <m:sup>
                        <m:sSup>
                          <m:sSupPr>
                            <m:ctrlPr>
                              <a:rPr lang="en-US" sz="18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1800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</a:rPr>
                              <m:t>𝛽</m:t>
                            </m:r>
                          </m:e>
                          <m:sup>
                            <m:r>
                              <a:rPr lang="es-ES" sz="1800" b="0" i="1" smtClean="0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</a:rPr>
                              <m:t>𝜏</m:t>
                            </m:r>
                          </m:sup>
                        </m:sSup>
                        <m:r>
                          <a:rPr lang="en-US" sz="180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  <m:t>𝑗</m:t>
                        </m:r>
                        <m:r>
                          <a:rPr lang="en-US" sz="180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  <m:t>|</m:t>
                        </m:r>
                        <m:r>
                          <a:rPr lang="en-US" sz="180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sz="180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  <m:t> </m:t>
                        </m:r>
                      </m:sup>
                    </m:sSubSup>
                    <m:sSubSup>
                      <m:sSubSupPr>
                        <m:ctrlPr>
                          <a:rPr lang="en-US" sz="18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180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  <m:sub>
                        <m:r>
                          <a:rPr lang="en-US" sz="180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  <m:t>𝑗</m:t>
                        </m:r>
                        <m:r>
                          <a:rPr lang="en-US" sz="180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  <m:t>|</m:t>
                        </m:r>
                        <m:r>
                          <a:rPr lang="en-US" sz="180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>
                        <m:r>
                          <a:rPr lang="es-ES" sz="1800" b="0" i="1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  <m:t>𝜏</m:t>
                        </m:r>
                      </m:sup>
                    </m:sSubSup>
                    <m:r>
                      <a:rPr lang="es-ES" sz="1800" b="0" i="1" smtClean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</a:rPr>
                      <m:t>,  </m:t>
                    </m:r>
                    <m:r>
                      <a:rPr lang="es-ES" sz="1800" b="0" i="1" smtClean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</a:rPr>
                      <m:t>𝜏</m:t>
                    </m:r>
                    <m:r>
                      <a:rPr lang="es-ES" sz="1800" b="0" i="1" smtClean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fr-FR" dirty="0"/>
                  <a:t> </a:t>
                </a:r>
              </a:p>
            </p:txBody>
          </p:sp>
        </mc:Choice>
        <mc:Fallback>
          <p:sp>
            <p:nvSpPr>
              <p:cNvPr id="13" name="CuadroTexto 12">
                <a:extLst>
                  <a:ext uri="{FF2B5EF4-FFF2-40B4-BE49-F238E27FC236}">
                    <a16:creationId xmlns:a16="http://schemas.microsoft.com/office/drawing/2014/main" id="{37108A17-D8A3-9D85-2B5F-9FAA8DD8004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72891" y="562342"/>
                <a:ext cx="6108700" cy="475643"/>
              </a:xfrm>
              <a:prstGeom prst="rect">
                <a:avLst/>
              </a:prstGeom>
              <a:blipFill>
                <a:blip r:embed="rId5"/>
                <a:stretch>
                  <a:fillRect b="-5263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Marcador de pie de página 6">
            <a:extLst>
              <a:ext uri="{FF2B5EF4-FFF2-40B4-BE49-F238E27FC236}">
                <a16:creationId xmlns:a16="http://schemas.microsoft.com/office/drawing/2014/main" id="{F5FCF633-44EE-86AB-C152-DC5AB1D786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1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0C8792E6-BE04-E881-AD57-FDB1CB906338}"/>
              </a:ext>
            </a:extLst>
          </p:cNvPr>
          <p:cNvSpPr txBox="1"/>
          <p:nvPr/>
        </p:nvSpPr>
        <p:spPr>
          <a:xfrm>
            <a:off x="32254" y="6326130"/>
            <a:ext cx="6800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21</a:t>
            </a:r>
          </a:p>
        </p:txBody>
      </p:sp>
    </p:spTree>
    <p:extLst>
      <p:ext uri="{BB962C8B-B14F-4D97-AF65-F5344CB8AC3E}">
        <p14:creationId xmlns:p14="http://schemas.microsoft.com/office/powerpoint/2010/main" val="350179104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6B3537-7CA5-64D9-BB92-17C70DB01D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>
            <a:extLst>
              <a:ext uri="{FF2B5EF4-FFF2-40B4-BE49-F238E27FC236}">
                <a16:creationId xmlns:a16="http://schemas.microsoft.com/office/drawing/2014/main" id="{91A077A6-60D5-5E78-562A-F709A69F6893}"/>
              </a:ext>
            </a:extLst>
          </p:cNvPr>
          <p:cNvSpPr/>
          <p:nvPr/>
        </p:nvSpPr>
        <p:spPr>
          <a:xfrm>
            <a:off x="-1" y="0"/>
            <a:ext cx="515815" cy="685800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E5005C3E-A08A-E9B9-6AA6-44B283DF245B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0035334" y="140660"/>
            <a:ext cx="1946113" cy="803912"/>
          </a:xfrm>
          <a:prstGeom prst="rect">
            <a:avLst/>
          </a:prstGeom>
        </p:spPr>
      </p:pic>
      <p:pic>
        <p:nvPicPr>
          <p:cNvPr id="12" name="Picture 2" descr="Fichier:Logo BRGM.svg — Wikipédia">
            <a:extLst>
              <a:ext uri="{FF2B5EF4-FFF2-40B4-BE49-F238E27FC236}">
                <a16:creationId xmlns:a16="http://schemas.microsoft.com/office/drawing/2014/main" id="{ADDDFFF1-AE48-7B71-2968-3CFDFCE289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3229" y="84955"/>
            <a:ext cx="2418362" cy="936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Elipse 2">
            <a:extLst>
              <a:ext uri="{FF2B5EF4-FFF2-40B4-BE49-F238E27FC236}">
                <a16:creationId xmlns:a16="http://schemas.microsoft.com/office/drawing/2014/main" id="{CE79ADA9-F5F6-2A0E-4DBA-BA2327DB2F9E}"/>
              </a:ext>
            </a:extLst>
          </p:cNvPr>
          <p:cNvSpPr/>
          <p:nvPr/>
        </p:nvSpPr>
        <p:spPr>
          <a:xfrm>
            <a:off x="23020" y="1701473"/>
            <a:ext cx="470647" cy="443753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AC540BEB-5ECD-FC14-5504-CE01A1D60545}"/>
              </a:ext>
            </a:extLst>
          </p:cNvPr>
          <p:cNvSpPr txBox="1"/>
          <p:nvPr/>
        </p:nvSpPr>
        <p:spPr>
          <a:xfrm rot="16200000">
            <a:off x="17133" y="1634814"/>
            <a:ext cx="4706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>
                <a:latin typeface="Bahnschrift SemiBold" panose="020B0502040204020203" pitchFamily="34" charset="0"/>
              </a:rPr>
              <a:t>3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3EB6807C-C8EC-596A-1B92-D04B962BCB71}"/>
              </a:ext>
            </a:extLst>
          </p:cNvPr>
          <p:cNvSpPr txBox="1"/>
          <p:nvPr/>
        </p:nvSpPr>
        <p:spPr>
          <a:xfrm rot="16200000">
            <a:off x="-521270" y="691288"/>
            <a:ext cx="15276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>
                <a:solidFill>
                  <a:schemeClr val="bg1"/>
                </a:solidFill>
              </a:rPr>
              <a:t>Méthodes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DFE4E742-0CF2-86E8-BB74-C39564DD456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99"/>
          <a:stretch/>
        </p:blipFill>
        <p:spPr>
          <a:xfrm>
            <a:off x="558335" y="1067101"/>
            <a:ext cx="8324769" cy="5445223"/>
          </a:xfrm>
          <a:prstGeom prst="rect">
            <a:avLst/>
          </a:prstGeom>
        </p:spPr>
      </p:pic>
      <p:sp>
        <p:nvSpPr>
          <p:cNvPr id="10" name="Título 1">
            <a:extLst>
              <a:ext uri="{FF2B5EF4-FFF2-40B4-BE49-F238E27FC236}">
                <a16:creationId xmlns:a16="http://schemas.microsoft.com/office/drawing/2014/main" id="{04D7DB87-16A1-A8B4-E373-10CC382F4F12}"/>
              </a:ext>
            </a:extLst>
          </p:cNvPr>
          <p:cNvSpPr txBox="1">
            <a:spLocks/>
          </p:cNvSpPr>
          <p:nvPr/>
        </p:nvSpPr>
        <p:spPr>
          <a:xfrm>
            <a:off x="637591" y="-216281"/>
            <a:ext cx="9144000" cy="87227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FR" sz="3200" dirty="0">
                <a:latin typeface="Bahnschrift SemiBold" panose="020B0502040204020203" pitchFamily="34" charset="0"/>
              </a:rPr>
              <a:t>Inférence du modèle statistique</a:t>
            </a:r>
            <a:endParaRPr lang="es-ES" sz="3200" dirty="0">
              <a:latin typeface="Bahnschrift SemiBold" panose="020B0502040204020203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CuadroTexto 12">
                <a:extLst>
                  <a:ext uri="{FF2B5EF4-FFF2-40B4-BE49-F238E27FC236}">
                    <a16:creationId xmlns:a16="http://schemas.microsoft.com/office/drawing/2014/main" id="{6754FE9C-49FE-7D43-7F54-F228493744B7}"/>
                  </a:ext>
                </a:extLst>
              </p:cNvPr>
              <p:cNvSpPr txBox="1"/>
              <p:nvPr/>
            </p:nvSpPr>
            <p:spPr>
              <a:xfrm>
                <a:off x="2787650" y="562342"/>
                <a:ext cx="6108700" cy="47564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s-ES" sz="1800" i="1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  <m:t>𝑌</m:t>
                        </m:r>
                      </m:e>
                      <m:sub>
                        <m:r>
                          <a:rPr lang="en-US" sz="180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  <m:t>𝑗</m:t>
                        </m:r>
                        <m:r>
                          <a:rPr lang="es-ES" sz="1800" b="0" i="1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m:rPr>
                            <m:lit/>
                          </m:rPr>
                          <a:rPr lang="es-ES" sz="1800" b="0" i="1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s-ES" sz="1800" b="0" i="1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es-ES" sz="1800" b="0" i="1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s-ES" sz="1800" b="0" i="1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  <m:t>𝜏</m:t>
                        </m:r>
                        <m:r>
                          <a:rPr lang="es-ES" sz="1800" b="0" i="1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  <m:t> </m:t>
                        </m:r>
                      </m:sub>
                    </m:sSub>
                    <m:r>
                      <a:rPr lang="en-US" sz="180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en-US" sz="18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180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  <m:t>𝛼</m:t>
                        </m:r>
                      </m:e>
                      <m:sub>
                        <m:r>
                          <a:rPr lang="en-US" sz="180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  <m:t>𝑗</m:t>
                        </m:r>
                        <m:r>
                          <a:rPr lang="en-US" sz="180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  <m:t>|</m:t>
                        </m:r>
                        <m:r>
                          <a:rPr lang="en-US" sz="180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>
                        <m:r>
                          <a:rPr lang="es-ES" sz="1800" b="0" i="1" smtClean="0">
                            <a:latin typeface="Cambria Math" panose="02040503050406030204" pitchFamily="18" charset="0"/>
                          </a:rPr>
                          <m:t>𝜏</m:t>
                        </m:r>
                      </m:sup>
                    </m:sSubSup>
                    <m:sSub>
                      <m:sSubPr>
                        <m:ctrlPr>
                          <a:rPr lang="es-ES" sz="18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  <m:t>𝑌</m:t>
                        </m:r>
                      </m:e>
                      <m:sub>
                        <m:r>
                          <a:rPr lang="en-US" sz="180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s-ES" sz="1800" b="0" i="1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s-ES" sz="1800" b="0" i="1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  <m:r>
                      <a:rPr lang="en-US" sz="180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</a:rPr>
                      <m:t>+</m:t>
                    </m:r>
                    <m:sSubSup>
                      <m:sSubSupPr>
                        <m:ctrlPr>
                          <a:rPr lang="es-ES" sz="18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180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  <m:t>𝑌</m:t>
                        </m:r>
                      </m:e>
                      <m:sub>
                        <m:r>
                          <a:rPr lang="en-US" sz="180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s-ES" sz="1800" b="0" i="1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s-ES" sz="1800" b="0" i="1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  <m:sup>
                        <m:sSup>
                          <m:sSupPr>
                            <m:ctrlPr>
                              <a:rPr lang="en-US" sz="18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1800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</a:rPr>
                              <m:t>𝛽</m:t>
                            </m:r>
                          </m:e>
                          <m:sup>
                            <m:r>
                              <a:rPr lang="es-ES" sz="1800" b="0" i="1" smtClean="0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</a:rPr>
                              <m:t>𝜏</m:t>
                            </m:r>
                          </m:sup>
                        </m:sSup>
                        <m:r>
                          <a:rPr lang="en-US" sz="180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  <m:t>𝑗</m:t>
                        </m:r>
                        <m:r>
                          <a:rPr lang="en-US" sz="180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  <m:t>|</m:t>
                        </m:r>
                        <m:r>
                          <a:rPr lang="en-US" sz="180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sz="180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  <m:t> </m:t>
                        </m:r>
                      </m:sup>
                    </m:sSubSup>
                    <m:sSubSup>
                      <m:sSubSupPr>
                        <m:ctrlPr>
                          <a:rPr lang="en-US" sz="18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180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  <m:sub>
                        <m:r>
                          <a:rPr lang="en-US" sz="180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  <m:t>𝑗</m:t>
                        </m:r>
                        <m:r>
                          <a:rPr lang="en-US" sz="180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  <m:t>|</m:t>
                        </m:r>
                        <m:r>
                          <a:rPr lang="en-US" sz="180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>
                        <m:r>
                          <a:rPr lang="es-ES" sz="1800" b="0" i="1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  <m:t>𝜏</m:t>
                        </m:r>
                      </m:sup>
                    </m:sSubSup>
                    <m:r>
                      <a:rPr lang="es-ES" sz="1800" b="0" i="1" smtClean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</a:rPr>
                      <m:t>,  </m:t>
                    </m:r>
                    <m:r>
                      <a:rPr lang="es-ES" sz="1800" b="0" i="1" smtClean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</a:rPr>
                      <m:t>𝜏</m:t>
                    </m:r>
                    <m:r>
                      <a:rPr lang="es-ES" sz="1800" b="0" i="1" smtClean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</a:rPr>
                      <m:t>=1</m:t>
                    </m:r>
                  </m:oMath>
                </a14:m>
                <a:r>
                  <a:rPr lang="fr-FR" dirty="0"/>
                  <a:t> </a:t>
                </a:r>
              </a:p>
            </p:txBody>
          </p:sp>
        </mc:Choice>
        <mc:Fallback xmlns="">
          <p:sp>
            <p:nvSpPr>
              <p:cNvPr id="13" name="CuadroTexto 12">
                <a:extLst>
                  <a:ext uri="{FF2B5EF4-FFF2-40B4-BE49-F238E27FC236}">
                    <a16:creationId xmlns:a16="http://schemas.microsoft.com/office/drawing/2014/main" id="{6754FE9C-49FE-7D43-7F54-F228493744B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87650" y="562342"/>
                <a:ext cx="6108700" cy="475643"/>
              </a:xfrm>
              <a:prstGeom prst="rect">
                <a:avLst/>
              </a:prstGeom>
              <a:blipFill>
                <a:blip r:embed="rId5"/>
                <a:stretch>
                  <a:fillRect b="-5263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Imagen 6">
            <a:extLst>
              <a:ext uri="{FF2B5EF4-FFF2-40B4-BE49-F238E27FC236}">
                <a16:creationId xmlns:a16="http://schemas.microsoft.com/office/drawing/2014/main" id="{F9D86810-BF38-6E13-88BB-4336015EDBB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14" t="3375" r="8181" b="65987"/>
          <a:stretch/>
        </p:blipFill>
        <p:spPr>
          <a:xfrm>
            <a:off x="8865070" y="1133377"/>
            <a:ext cx="3284410" cy="1800876"/>
          </a:xfrm>
          <a:prstGeom prst="rect">
            <a:avLst/>
          </a:prstGeom>
        </p:spPr>
      </p:pic>
      <p:sp>
        <p:nvSpPr>
          <p:cNvPr id="9" name="Marcador de pie de página 8">
            <a:extLst>
              <a:ext uri="{FF2B5EF4-FFF2-40B4-BE49-F238E27FC236}">
                <a16:creationId xmlns:a16="http://schemas.microsoft.com/office/drawing/2014/main" id="{A8E10D1E-29C5-58CB-3225-D457BBB42D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1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0579F7AB-E9BC-E7C5-07BE-1EF05609EA3F}"/>
              </a:ext>
            </a:extLst>
          </p:cNvPr>
          <p:cNvSpPr txBox="1"/>
          <p:nvPr/>
        </p:nvSpPr>
        <p:spPr>
          <a:xfrm>
            <a:off x="32254" y="6326130"/>
            <a:ext cx="6800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22</a:t>
            </a:r>
          </a:p>
        </p:txBody>
      </p:sp>
    </p:spTree>
    <p:extLst>
      <p:ext uri="{BB962C8B-B14F-4D97-AF65-F5344CB8AC3E}">
        <p14:creationId xmlns:p14="http://schemas.microsoft.com/office/powerpoint/2010/main" val="325126109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DE5538-81C6-39C1-7F01-92102D6B90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>
            <a:extLst>
              <a:ext uri="{FF2B5EF4-FFF2-40B4-BE49-F238E27FC236}">
                <a16:creationId xmlns:a16="http://schemas.microsoft.com/office/drawing/2014/main" id="{1D773DAE-F8EA-FB39-87DE-2B464B913103}"/>
              </a:ext>
            </a:extLst>
          </p:cNvPr>
          <p:cNvSpPr/>
          <p:nvPr/>
        </p:nvSpPr>
        <p:spPr>
          <a:xfrm>
            <a:off x="-1" y="0"/>
            <a:ext cx="515815" cy="685800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C46EA9AF-A890-D4D3-BF7D-25B3FCDBFF7D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0035334" y="140660"/>
            <a:ext cx="1946113" cy="803912"/>
          </a:xfrm>
          <a:prstGeom prst="rect">
            <a:avLst/>
          </a:prstGeom>
        </p:spPr>
      </p:pic>
      <p:pic>
        <p:nvPicPr>
          <p:cNvPr id="12" name="Picture 2" descr="Fichier:Logo BRGM.svg — Wikipédia">
            <a:extLst>
              <a:ext uri="{FF2B5EF4-FFF2-40B4-BE49-F238E27FC236}">
                <a16:creationId xmlns:a16="http://schemas.microsoft.com/office/drawing/2014/main" id="{F7E34173-BAD8-AF3F-C7A2-CF05FAF3BF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3229" y="84955"/>
            <a:ext cx="2418362" cy="936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Elipse 2">
            <a:extLst>
              <a:ext uri="{FF2B5EF4-FFF2-40B4-BE49-F238E27FC236}">
                <a16:creationId xmlns:a16="http://schemas.microsoft.com/office/drawing/2014/main" id="{51E4A385-7519-160E-C9E0-BF0262CDDCCC}"/>
              </a:ext>
            </a:extLst>
          </p:cNvPr>
          <p:cNvSpPr/>
          <p:nvPr/>
        </p:nvSpPr>
        <p:spPr>
          <a:xfrm>
            <a:off x="23020" y="1701473"/>
            <a:ext cx="470647" cy="443753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8F6F8500-3FBD-03E8-D34D-E9F5CD4E44DA}"/>
              </a:ext>
            </a:extLst>
          </p:cNvPr>
          <p:cNvSpPr txBox="1"/>
          <p:nvPr/>
        </p:nvSpPr>
        <p:spPr>
          <a:xfrm rot="16200000">
            <a:off x="17133" y="1634814"/>
            <a:ext cx="4706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>
                <a:latin typeface="Bahnschrift SemiBold" panose="020B0502040204020203" pitchFamily="34" charset="0"/>
              </a:rPr>
              <a:t>2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27AB88CC-BAF9-1003-B4B6-4A65DCA25969}"/>
              </a:ext>
            </a:extLst>
          </p:cNvPr>
          <p:cNvSpPr txBox="1"/>
          <p:nvPr/>
        </p:nvSpPr>
        <p:spPr>
          <a:xfrm rot="16200000">
            <a:off x="-521270" y="691288"/>
            <a:ext cx="15276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>
                <a:solidFill>
                  <a:schemeClr val="bg1"/>
                </a:solidFill>
              </a:rPr>
              <a:t>État de l’art</a:t>
            </a:r>
          </a:p>
        </p:txBody>
      </p:sp>
      <p:pic>
        <p:nvPicPr>
          <p:cNvPr id="8196" name="Picture 4" descr="3,085,400+ Water Wave Stock Photos, Pictures &amp; Royalty-Free Images - iStock  | Waves, Ocean waves background, Ocean">
            <a:extLst>
              <a:ext uri="{FF2B5EF4-FFF2-40B4-BE49-F238E27FC236}">
                <a16:creationId xmlns:a16="http://schemas.microsoft.com/office/drawing/2014/main" id="{E723BEDC-79BF-80FE-0339-B7873AF3CFA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49" b="15313"/>
          <a:stretch/>
        </p:blipFill>
        <p:spPr bwMode="auto">
          <a:xfrm>
            <a:off x="-101600" y="-25400"/>
            <a:ext cx="12336120" cy="688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ángulo 7">
            <a:extLst>
              <a:ext uri="{FF2B5EF4-FFF2-40B4-BE49-F238E27FC236}">
                <a16:creationId xmlns:a16="http://schemas.microsoft.com/office/drawing/2014/main" id="{2CE725A5-86DD-27B1-1B91-C50A66B184EE}"/>
              </a:ext>
            </a:extLst>
          </p:cNvPr>
          <p:cNvSpPr/>
          <p:nvPr/>
        </p:nvSpPr>
        <p:spPr>
          <a:xfrm>
            <a:off x="-101599" y="-14364"/>
            <a:ext cx="12466780" cy="6872364"/>
          </a:xfrm>
          <a:prstGeom prst="rect">
            <a:avLst/>
          </a:prstGeom>
          <a:solidFill>
            <a:srgbClr val="A6A6A6">
              <a:alpha val="69804"/>
            </a:srgb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800" dirty="0"/>
          </a:p>
        </p:txBody>
      </p:sp>
      <p:sp>
        <p:nvSpPr>
          <p:cNvPr id="10" name="Título 1">
            <a:extLst>
              <a:ext uri="{FF2B5EF4-FFF2-40B4-BE49-F238E27FC236}">
                <a16:creationId xmlns:a16="http://schemas.microsoft.com/office/drawing/2014/main" id="{470EF3B1-2ED0-6853-B0A9-95A99CB094A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88652" y="2406698"/>
            <a:ext cx="9144000" cy="872271"/>
          </a:xfrm>
        </p:spPr>
        <p:txBody>
          <a:bodyPr>
            <a:normAutofit/>
          </a:bodyPr>
          <a:lstStyle/>
          <a:p>
            <a:pPr algn="l"/>
            <a:r>
              <a:rPr lang="fr-FR" sz="3200" dirty="0">
                <a:latin typeface="Bahnschrift SemiBold" panose="020B0502040204020203" pitchFamily="34" charset="0"/>
              </a:rPr>
              <a:t>4.-Validation avec des événements passés</a:t>
            </a:r>
            <a:endParaRPr lang="es-ES" sz="3200" dirty="0">
              <a:latin typeface="Bahnschrift SemiBold" panose="020B0502040204020203" pitchFamily="34" charset="0"/>
            </a:endParaRPr>
          </a:p>
        </p:txBody>
      </p:sp>
      <p:sp>
        <p:nvSpPr>
          <p:cNvPr id="7" name="Marcador de pie de página 6">
            <a:extLst>
              <a:ext uri="{FF2B5EF4-FFF2-40B4-BE49-F238E27FC236}">
                <a16:creationId xmlns:a16="http://schemas.microsoft.com/office/drawing/2014/main" id="{C12CE6CC-848B-7E46-8D7F-B844CA2F4D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319177080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1E0218-0E4D-D2AA-B0CC-7AF6BC34B8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>
            <a:extLst>
              <a:ext uri="{FF2B5EF4-FFF2-40B4-BE49-F238E27FC236}">
                <a16:creationId xmlns:a16="http://schemas.microsoft.com/office/drawing/2014/main" id="{0ABADA11-4642-F945-A0AB-679B061BCAA8}"/>
              </a:ext>
            </a:extLst>
          </p:cNvPr>
          <p:cNvSpPr/>
          <p:nvPr/>
        </p:nvSpPr>
        <p:spPr>
          <a:xfrm>
            <a:off x="-1" y="0"/>
            <a:ext cx="515815" cy="685800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766103D4-71A2-3112-A82B-7F45F434C0A8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0035334" y="140660"/>
            <a:ext cx="1946113" cy="803912"/>
          </a:xfrm>
          <a:prstGeom prst="rect">
            <a:avLst/>
          </a:prstGeom>
        </p:spPr>
      </p:pic>
      <p:pic>
        <p:nvPicPr>
          <p:cNvPr id="12" name="Picture 2" descr="Fichier:Logo BRGM.svg — Wikipédia">
            <a:extLst>
              <a:ext uri="{FF2B5EF4-FFF2-40B4-BE49-F238E27FC236}">
                <a16:creationId xmlns:a16="http://schemas.microsoft.com/office/drawing/2014/main" id="{BA72E1B4-389E-BE73-8CBA-F55E795EC0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3229" y="84955"/>
            <a:ext cx="2418362" cy="936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Elipse 2">
            <a:extLst>
              <a:ext uri="{FF2B5EF4-FFF2-40B4-BE49-F238E27FC236}">
                <a16:creationId xmlns:a16="http://schemas.microsoft.com/office/drawing/2014/main" id="{13A0CCCA-5996-A542-317F-9EF66D2B3E60}"/>
              </a:ext>
            </a:extLst>
          </p:cNvPr>
          <p:cNvSpPr/>
          <p:nvPr/>
        </p:nvSpPr>
        <p:spPr>
          <a:xfrm>
            <a:off x="23020" y="1701473"/>
            <a:ext cx="470647" cy="443753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93DA5E8D-35B9-F6D6-8428-F370874870CE}"/>
              </a:ext>
            </a:extLst>
          </p:cNvPr>
          <p:cNvSpPr txBox="1"/>
          <p:nvPr/>
        </p:nvSpPr>
        <p:spPr>
          <a:xfrm rot="16200000">
            <a:off x="17133" y="1634814"/>
            <a:ext cx="4706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>
                <a:latin typeface="Bahnschrift SemiBold" panose="020B0502040204020203" pitchFamily="34" charset="0"/>
              </a:rPr>
              <a:t>4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ABA89A75-8F48-9C6B-8D0A-D1745D49F3C8}"/>
              </a:ext>
            </a:extLst>
          </p:cNvPr>
          <p:cNvSpPr txBox="1"/>
          <p:nvPr/>
        </p:nvSpPr>
        <p:spPr>
          <a:xfrm rot="16200000">
            <a:off x="-521270" y="691288"/>
            <a:ext cx="15276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>
                <a:solidFill>
                  <a:schemeClr val="bg1"/>
                </a:solidFill>
              </a:rPr>
              <a:t>Validation</a:t>
            </a:r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3EE54558-FC60-7C69-295C-7FED04712BF8}"/>
              </a:ext>
            </a:extLst>
          </p:cNvPr>
          <p:cNvSpPr/>
          <p:nvPr/>
        </p:nvSpPr>
        <p:spPr>
          <a:xfrm>
            <a:off x="4950480" y="1433066"/>
            <a:ext cx="1701347" cy="3693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Année</a:t>
            </a:r>
            <a:r>
              <a:rPr lang="en-US" dirty="0"/>
              <a:t> 1</a:t>
            </a:r>
          </a:p>
        </p:txBody>
      </p:sp>
      <p:sp>
        <p:nvSpPr>
          <p:cNvPr id="11" name="Elipse 10">
            <a:extLst>
              <a:ext uri="{FF2B5EF4-FFF2-40B4-BE49-F238E27FC236}">
                <a16:creationId xmlns:a16="http://schemas.microsoft.com/office/drawing/2014/main" id="{8AB05E81-B2CF-6CD5-FF94-58A93C9CA3D3}"/>
              </a:ext>
            </a:extLst>
          </p:cNvPr>
          <p:cNvSpPr/>
          <p:nvPr/>
        </p:nvSpPr>
        <p:spPr>
          <a:xfrm>
            <a:off x="8562026" y="1542164"/>
            <a:ext cx="206147" cy="184666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Elipse 12">
            <a:extLst>
              <a:ext uri="{FF2B5EF4-FFF2-40B4-BE49-F238E27FC236}">
                <a16:creationId xmlns:a16="http://schemas.microsoft.com/office/drawing/2014/main" id="{8BB508FA-B468-5207-0AB0-BF2A0EF36AE5}"/>
              </a:ext>
            </a:extLst>
          </p:cNvPr>
          <p:cNvSpPr/>
          <p:nvPr/>
        </p:nvSpPr>
        <p:spPr>
          <a:xfrm>
            <a:off x="8823481" y="1542164"/>
            <a:ext cx="206147" cy="184666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Elipse 13">
            <a:extLst>
              <a:ext uri="{FF2B5EF4-FFF2-40B4-BE49-F238E27FC236}">
                <a16:creationId xmlns:a16="http://schemas.microsoft.com/office/drawing/2014/main" id="{964896B1-0F7B-846B-A81B-B0CA68DD4279}"/>
              </a:ext>
            </a:extLst>
          </p:cNvPr>
          <p:cNvSpPr/>
          <p:nvPr/>
        </p:nvSpPr>
        <p:spPr>
          <a:xfrm>
            <a:off x="9077562" y="1542164"/>
            <a:ext cx="206147" cy="184666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ángulo 14">
            <a:extLst>
              <a:ext uri="{FF2B5EF4-FFF2-40B4-BE49-F238E27FC236}">
                <a16:creationId xmlns:a16="http://schemas.microsoft.com/office/drawing/2014/main" id="{15E87127-AF7E-8748-C380-A7F3256B3829}"/>
              </a:ext>
            </a:extLst>
          </p:cNvPr>
          <p:cNvSpPr/>
          <p:nvPr/>
        </p:nvSpPr>
        <p:spPr>
          <a:xfrm>
            <a:off x="4999167" y="1970840"/>
            <a:ext cx="382942" cy="2695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1</a:t>
            </a:r>
          </a:p>
        </p:txBody>
      </p:sp>
      <p:sp>
        <p:nvSpPr>
          <p:cNvPr id="16" name="Rectángulo 15">
            <a:extLst>
              <a:ext uri="{FF2B5EF4-FFF2-40B4-BE49-F238E27FC236}">
                <a16:creationId xmlns:a16="http://schemas.microsoft.com/office/drawing/2014/main" id="{AF65BAD2-7CA9-4133-D1F2-06011AB9D591}"/>
              </a:ext>
            </a:extLst>
          </p:cNvPr>
          <p:cNvSpPr/>
          <p:nvPr/>
        </p:nvSpPr>
        <p:spPr>
          <a:xfrm>
            <a:off x="5488916" y="1978880"/>
            <a:ext cx="382942" cy="2695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2</a:t>
            </a:r>
          </a:p>
        </p:txBody>
      </p:sp>
      <p:sp>
        <p:nvSpPr>
          <p:cNvPr id="17" name="Rectángulo 16">
            <a:extLst>
              <a:ext uri="{FF2B5EF4-FFF2-40B4-BE49-F238E27FC236}">
                <a16:creationId xmlns:a16="http://schemas.microsoft.com/office/drawing/2014/main" id="{FA6B23BE-360C-94AE-184C-D8A2CFC86D61}"/>
              </a:ext>
            </a:extLst>
          </p:cNvPr>
          <p:cNvSpPr/>
          <p:nvPr/>
        </p:nvSpPr>
        <p:spPr>
          <a:xfrm>
            <a:off x="6224974" y="1978880"/>
            <a:ext cx="382942" cy="2695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3</a:t>
            </a:r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51E5D3C9-E52A-1584-E601-80049F15DEF9}"/>
              </a:ext>
            </a:extLst>
          </p:cNvPr>
          <p:cNvSpPr txBox="1"/>
          <p:nvPr/>
        </p:nvSpPr>
        <p:spPr>
          <a:xfrm>
            <a:off x="1421497" y="1873783"/>
            <a:ext cx="18973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Événements</a:t>
            </a:r>
            <a:endParaRPr lang="en-US" dirty="0"/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id="{EE28CD65-4821-FB91-444A-4D9249CE683C}"/>
              </a:ext>
            </a:extLst>
          </p:cNvPr>
          <p:cNvSpPr txBox="1"/>
          <p:nvPr/>
        </p:nvSpPr>
        <p:spPr>
          <a:xfrm>
            <a:off x="1353486" y="1390447"/>
            <a:ext cx="22382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Données </a:t>
            </a:r>
            <a:r>
              <a:rPr lang="en-US" dirty="0" err="1"/>
              <a:t>historiques</a:t>
            </a:r>
            <a:endParaRPr lang="en-US" dirty="0"/>
          </a:p>
        </p:txBody>
      </p:sp>
      <p:sp>
        <p:nvSpPr>
          <p:cNvPr id="23" name="Rectángulo 22">
            <a:extLst>
              <a:ext uri="{FF2B5EF4-FFF2-40B4-BE49-F238E27FC236}">
                <a16:creationId xmlns:a16="http://schemas.microsoft.com/office/drawing/2014/main" id="{89BCFDC8-A428-6915-C010-74F76B1086F3}"/>
              </a:ext>
            </a:extLst>
          </p:cNvPr>
          <p:cNvSpPr/>
          <p:nvPr/>
        </p:nvSpPr>
        <p:spPr>
          <a:xfrm>
            <a:off x="1199470" y="1195293"/>
            <a:ext cx="10560730" cy="1927167"/>
          </a:xfrm>
          <a:prstGeom prst="rect">
            <a:avLst/>
          </a:prstGeom>
          <a:noFill/>
          <a:ln w="38100">
            <a:solidFill>
              <a:schemeClr val="accent5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ángulo 24">
            <a:extLst>
              <a:ext uri="{FF2B5EF4-FFF2-40B4-BE49-F238E27FC236}">
                <a16:creationId xmlns:a16="http://schemas.microsoft.com/office/drawing/2014/main" id="{E648032B-A758-1230-21C8-C343E2D40CF1}"/>
              </a:ext>
            </a:extLst>
          </p:cNvPr>
          <p:cNvSpPr/>
          <p:nvPr/>
        </p:nvSpPr>
        <p:spPr>
          <a:xfrm>
            <a:off x="4988524" y="2283781"/>
            <a:ext cx="382942" cy="2695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1</a:t>
            </a:r>
          </a:p>
        </p:txBody>
      </p:sp>
      <p:sp>
        <p:nvSpPr>
          <p:cNvPr id="26" name="Rectángulo 25">
            <a:extLst>
              <a:ext uri="{FF2B5EF4-FFF2-40B4-BE49-F238E27FC236}">
                <a16:creationId xmlns:a16="http://schemas.microsoft.com/office/drawing/2014/main" id="{27A9A843-7769-62C5-DACF-6734061378B7}"/>
              </a:ext>
            </a:extLst>
          </p:cNvPr>
          <p:cNvSpPr/>
          <p:nvPr/>
        </p:nvSpPr>
        <p:spPr>
          <a:xfrm>
            <a:off x="5478272" y="2291821"/>
            <a:ext cx="480387" cy="2615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20</a:t>
            </a:r>
          </a:p>
        </p:txBody>
      </p:sp>
      <p:sp>
        <p:nvSpPr>
          <p:cNvPr id="27" name="Rectángulo 26">
            <a:extLst>
              <a:ext uri="{FF2B5EF4-FFF2-40B4-BE49-F238E27FC236}">
                <a16:creationId xmlns:a16="http://schemas.microsoft.com/office/drawing/2014/main" id="{18FDD30B-F674-A07E-11D0-7CCFC14E3DAC}"/>
              </a:ext>
            </a:extLst>
          </p:cNvPr>
          <p:cNvSpPr/>
          <p:nvPr/>
        </p:nvSpPr>
        <p:spPr>
          <a:xfrm>
            <a:off x="6065465" y="2291821"/>
            <a:ext cx="531808" cy="2615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30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CuadroTexto 30">
                <a:extLst>
                  <a:ext uri="{FF2B5EF4-FFF2-40B4-BE49-F238E27FC236}">
                    <a16:creationId xmlns:a16="http://schemas.microsoft.com/office/drawing/2014/main" id="{3613F387-41C8-B837-AB2F-D08217EA53EE}"/>
                  </a:ext>
                </a:extLst>
              </p:cNvPr>
              <p:cNvSpPr txBox="1"/>
              <p:nvPr/>
            </p:nvSpPr>
            <p:spPr>
              <a:xfrm>
                <a:off x="1413727" y="2169037"/>
                <a:ext cx="251573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Point </a:t>
                </a:r>
                <a:r>
                  <a:rPr lang="en-US" dirty="0" err="1"/>
                  <a:t>conditionnement</a:t>
                </a:r>
                <a:r>
                  <a:rPr lang="en-US" dirty="0"/>
                  <a:t>, </a:t>
                </a:r>
                <a14:m>
                  <m:oMath xmlns:m="http://schemas.openxmlformats.org/officeDocument/2006/math">
                    <m:r>
                      <a:rPr lang="es-ES" b="0" i="1" smtClean="0">
                        <a:latin typeface="Cambria Math" panose="02040503050406030204" pitchFamily="18" charset="0"/>
                      </a:rPr>
                      <m:t>𝑖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31" name="CuadroTexto 30">
                <a:extLst>
                  <a:ext uri="{FF2B5EF4-FFF2-40B4-BE49-F238E27FC236}">
                    <a16:creationId xmlns:a16="http://schemas.microsoft.com/office/drawing/2014/main" id="{3613F387-41C8-B837-AB2F-D08217EA53E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13727" y="2169037"/>
                <a:ext cx="2515731" cy="369332"/>
              </a:xfrm>
              <a:prstGeom prst="rect">
                <a:avLst/>
              </a:prstGeom>
              <a:blipFill>
                <a:blip r:embed="rId4"/>
                <a:stretch>
                  <a:fillRect l="-2010" t="-6667" b="-26667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2" name="Rectángulo 31">
            <a:extLst>
              <a:ext uri="{FF2B5EF4-FFF2-40B4-BE49-F238E27FC236}">
                <a16:creationId xmlns:a16="http://schemas.microsoft.com/office/drawing/2014/main" id="{877F721A-D6CA-0656-0B29-845A0A34B6B2}"/>
              </a:ext>
            </a:extLst>
          </p:cNvPr>
          <p:cNvSpPr/>
          <p:nvPr/>
        </p:nvSpPr>
        <p:spPr>
          <a:xfrm>
            <a:off x="4995636" y="2612238"/>
            <a:ext cx="382942" cy="2695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1</a:t>
            </a:r>
          </a:p>
        </p:txBody>
      </p:sp>
      <p:sp>
        <p:nvSpPr>
          <p:cNvPr id="33" name="Rectángulo 32">
            <a:extLst>
              <a:ext uri="{FF2B5EF4-FFF2-40B4-BE49-F238E27FC236}">
                <a16:creationId xmlns:a16="http://schemas.microsoft.com/office/drawing/2014/main" id="{24D8867E-8BC3-87FB-7586-12D7B3628BF5}"/>
              </a:ext>
            </a:extLst>
          </p:cNvPr>
          <p:cNvSpPr/>
          <p:nvPr/>
        </p:nvSpPr>
        <p:spPr>
          <a:xfrm>
            <a:off x="5485384" y="2620278"/>
            <a:ext cx="480387" cy="2615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2</a:t>
            </a:r>
          </a:p>
        </p:txBody>
      </p:sp>
      <p:sp>
        <p:nvSpPr>
          <p:cNvPr id="34" name="Rectángulo 33">
            <a:extLst>
              <a:ext uri="{FF2B5EF4-FFF2-40B4-BE49-F238E27FC236}">
                <a16:creationId xmlns:a16="http://schemas.microsoft.com/office/drawing/2014/main" id="{EF286C01-92F6-200A-24E5-37D00D94AF73}"/>
              </a:ext>
            </a:extLst>
          </p:cNvPr>
          <p:cNvSpPr/>
          <p:nvPr/>
        </p:nvSpPr>
        <p:spPr>
          <a:xfrm>
            <a:off x="6072577" y="2620278"/>
            <a:ext cx="531808" cy="2615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1,4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8" name="CuadroTexto 37">
                <a:extLst>
                  <a:ext uri="{FF2B5EF4-FFF2-40B4-BE49-F238E27FC236}">
                    <a16:creationId xmlns:a16="http://schemas.microsoft.com/office/drawing/2014/main" id="{0FA0751F-D2D5-716C-D4EE-87D616682E61}"/>
                  </a:ext>
                </a:extLst>
              </p:cNvPr>
              <p:cNvSpPr txBox="1"/>
              <p:nvPr/>
            </p:nvSpPr>
            <p:spPr>
              <a:xfrm>
                <a:off x="1420839" y="2497494"/>
                <a:ext cx="215480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Valeur NMA,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s-E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s-ES" b="0" i="0" smtClean="0">
                            <a:latin typeface="Cambria Math" panose="02040503050406030204" pitchFamily="18" charset="0"/>
                          </a:rPr>
                          <m:t>Y</m:t>
                        </m:r>
                      </m:e>
                      <m:sub>
                        <m:r>
                          <a:rPr lang="es-E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endParaRPr lang="en-US" dirty="0"/>
              </a:p>
            </p:txBody>
          </p:sp>
        </mc:Choice>
        <mc:Fallback>
          <p:sp>
            <p:nvSpPr>
              <p:cNvPr id="38" name="CuadroTexto 37">
                <a:extLst>
                  <a:ext uri="{FF2B5EF4-FFF2-40B4-BE49-F238E27FC236}">
                    <a16:creationId xmlns:a16="http://schemas.microsoft.com/office/drawing/2014/main" id="{0FA0751F-D2D5-716C-D4EE-87D616682E6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20839" y="2497494"/>
                <a:ext cx="2154805" cy="369332"/>
              </a:xfrm>
              <a:prstGeom prst="rect">
                <a:avLst/>
              </a:prstGeom>
              <a:blipFill>
                <a:blip r:embed="rId5"/>
                <a:stretch>
                  <a:fillRect l="-1754" t="-6667" b="-26667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CuadroTexto 38">
                <a:extLst>
                  <a:ext uri="{FF2B5EF4-FFF2-40B4-BE49-F238E27FC236}">
                    <a16:creationId xmlns:a16="http://schemas.microsoft.com/office/drawing/2014/main" id="{78AFAEDB-C20A-6036-F0B9-1D16EB02579C}"/>
                  </a:ext>
                </a:extLst>
              </p:cNvPr>
              <p:cNvSpPr txBox="1"/>
              <p:nvPr/>
            </p:nvSpPr>
            <p:spPr>
              <a:xfrm>
                <a:off x="1199470" y="3307246"/>
                <a:ext cx="10560730" cy="923330"/>
              </a:xfrm>
              <a:prstGeom prst="rect">
                <a:avLst/>
              </a:prstGeom>
              <a:solidFill>
                <a:schemeClr val="accent1"/>
              </a:solidFill>
            </p:spPr>
            <p:txBody>
              <a:bodyPr wrap="square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s-ES" i="1" dirty="0"/>
                  <a:t>Peut-on </a:t>
                </a:r>
                <a:r>
                  <a:rPr lang="es-ES" i="1" dirty="0" err="1"/>
                  <a:t>reproduire</a:t>
                </a:r>
                <a:r>
                  <a:rPr lang="es-ES" i="1" dirty="0"/>
                  <a:t> </a:t>
                </a:r>
                <a:r>
                  <a:rPr lang="es-ES" i="1" dirty="0" err="1"/>
                  <a:t>l'empreinte</a:t>
                </a:r>
                <a:r>
                  <a:rPr lang="es-ES" i="1" dirty="0"/>
                  <a:t> </a:t>
                </a:r>
                <a:r>
                  <a:rPr lang="es-ES" i="1" dirty="0" err="1"/>
                  <a:t>spatiale</a:t>
                </a:r>
                <a:r>
                  <a:rPr lang="es-ES" i="1" dirty="0"/>
                  <a:t> des </a:t>
                </a:r>
                <a:r>
                  <a:rPr lang="es-ES" i="1" dirty="0" err="1"/>
                  <a:t>événements</a:t>
                </a:r>
                <a:r>
                  <a:rPr lang="es-ES" i="1" dirty="0"/>
                  <a:t> </a:t>
                </a:r>
                <a:r>
                  <a:rPr lang="es-ES" i="1" dirty="0" err="1"/>
                  <a:t>historiques</a:t>
                </a:r>
                <a:r>
                  <a:rPr lang="es-ES" i="1" dirty="0"/>
                  <a:t> </a:t>
                </a:r>
                <a:r>
                  <a:rPr lang="es-ES" i="1" dirty="0" err="1"/>
                  <a:t>avec</a:t>
                </a:r>
                <a:r>
                  <a:rPr lang="es-ES" i="1" dirty="0"/>
                  <a:t> un </a:t>
                </a:r>
                <a:r>
                  <a:rPr lang="es-ES" i="1" dirty="0" err="1"/>
                  <a:t>seul</a:t>
                </a:r>
                <a:r>
                  <a:rPr lang="es-ES" i="1" dirty="0"/>
                  <a:t> </a:t>
                </a:r>
                <a:r>
                  <a:rPr lang="es-ES" i="1" dirty="0" err="1"/>
                  <a:t>point</a:t>
                </a:r>
                <a:r>
                  <a:rPr lang="es-ES" i="1" dirty="0"/>
                  <a:t> de </a:t>
                </a:r>
                <a:r>
                  <a:rPr lang="es-ES" i="1" dirty="0" err="1"/>
                  <a:t>conditionnement</a:t>
                </a:r>
                <a:r>
                  <a:rPr lang="es-ES" i="1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s-ES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s-ES" i="1" dirty="0">
                            <a:latin typeface="Cambria Math" panose="02040503050406030204" pitchFamily="18" charset="0"/>
                          </a:rPr>
                          <m:t>𝑌</m:t>
                        </m:r>
                      </m:e>
                      <m:sub>
                        <m:r>
                          <a:rPr lang="es-ES" i="1" dirty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s-ES" b="0" i="1" dirty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s-ES" i="1" dirty="0"/>
                  <a:t>?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s-ES" i="1" dirty="0" err="1"/>
                  <a:t>Peut-on</a:t>
                </a:r>
                <a:r>
                  <a:rPr lang="es-ES" i="1" dirty="0"/>
                  <a:t> </a:t>
                </a:r>
                <a:r>
                  <a:rPr lang="es-ES" i="1" dirty="0" err="1"/>
                  <a:t>modéliser</a:t>
                </a:r>
                <a:r>
                  <a:rPr lang="es-ES" i="1" dirty="0"/>
                  <a:t> le </a:t>
                </a:r>
                <a:r>
                  <a:rPr lang="es-ES" i="1" dirty="0" err="1"/>
                  <a:t>lag</a:t>
                </a:r>
                <a:r>
                  <a:rPr lang="es-ES" i="1" dirty="0"/>
                  <a:t> </a:t>
                </a:r>
                <a14:m>
                  <m:oMath xmlns:m="http://schemas.openxmlformats.org/officeDocument/2006/math">
                    <m:r>
                      <a:rPr lang="es-ES" b="0" i="1" smtClean="0">
                        <a:latin typeface="Cambria Math" panose="02040503050406030204" pitchFamily="18" charset="0"/>
                      </a:rPr>
                      <m:t>𝜏</m:t>
                    </m:r>
                  </m:oMath>
                </a14:m>
                <a:r>
                  <a:rPr lang="es-ES" i="1" dirty="0"/>
                  <a:t> par </a:t>
                </a:r>
                <a:r>
                  <a:rPr lang="es-ES" i="1" dirty="0" err="1"/>
                  <a:t>rapport</a:t>
                </a:r>
                <a:r>
                  <a:rPr lang="es-ES" i="1" dirty="0"/>
                  <a:t> </a:t>
                </a:r>
                <a:r>
                  <a:rPr lang="es-ES" i="1" dirty="0" err="1"/>
                  <a:t>au</a:t>
                </a:r>
                <a:r>
                  <a:rPr lang="es-ES" i="1" dirty="0"/>
                  <a:t> </a:t>
                </a:r>
                <a:r>
                  <a:rPr lang="es-ES" i="1" dirty="0" err="1"/>
                  <a:t>pic</a:t>
                </a:r>
                <a:r>
                  <a:rPr lang="es-ES" i="1" dirty="0"/>
                  <a:t> </a:t>
                </a:r>
                <a:r>
                  <a:rPr lang="es-ES" i="1" dirty="0" err="1"/>
                  <a:t>dans</a:t>
                </a:r>
                <a:r>
                  <a:rPr lang="es-ES" i="1" dirty="0"/>
                  <a:t> le </a:t>
                </a:r>
                <a:r>
                  <a:rPr lang="es-ES" i="1" dirty="0" err="1"/>
                  <a:t>point</a:t>
                </a:r>
                <a:r>
                  <a:rPr lang="es-ES" i="1" dirty="0"/>
                  <a:t> de </a:t>
                </a:r>
                <a:r>
                  <a:rPr lang="fr-FR" i="1" noProof="0" dirty="0"/>
                  <a:t>conditionnement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s-ES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s-ES" i="1" dirty="0">
                            <a:latin typeface="Cambria Math" panose="02040503050406030204" pitchFamily="18" charset="0"/>
                          </a:rPr>
                          <m:t>𝑌</m:t>
                        </m:r>
                      </m:e>
                      <m:sub>
                        <m:r>
                          <a:rPr lang="es-ES" i="1" dirty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s-ES" i="1" dirty="0"/>
                  <a:t> ?</a:t>
                </a:r>
                <a:endParaRPr lang="en-US" i="1" dirty="0"/>
              </a:p>
            </p:txBody>
          </p:sp>
        </mc:Choice>
        <mc:Fallback xmlns="">
          <p:sp>
            <p:nvSpPr>
              <p:cNvPr id="39" name="CuadroTexto 38">
                <a:extLst>
                  <a:ext uri="{FF2B5EF4-FFF2-40B4-BE49-F238E27FC236}">
                    <a16:creationId xmlns:a16="http://schemas.microsoft.com/office/drawing/2014/main" id="{78AFAEDB-C20A-6036-F0B9-1D16EB02579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99470" y="3307246"/>
                <a:ext cx="10560730" cy="923330"/>
              </a:xfrm>
              <a:prstGeom prst="rect">
                <a:avLst/>
              </a:prstGeom>
              <a:blipFill>
                <a:blip r:embed="rId6"/>
                <a:stretch>
                  <a:fillRect l="-361" t="-2703" b="-9459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ítulo 1">
            <a:extLst>
              <a:ext uri="{FF2B5EF4-FFF2-40B4-BE49-F238E27FC236}">
                <a16:creationId xmlns:a16="http://schemas.microsoft.com/office/drawing/2014/main" id="{E4322268-942E-4AE0-58D9-3FB0892EDDBB}"/>
              </a:ext>
            </a:extLst>
          </p:cNvPr>
          <p:cNvSpPr txBox="1">
            <a:spLocks/>
          </p:cNvSpPr>
          <p:nvPr/>
        </p:nvSpPr>
        <p:spPr>
          <a:xfrm>
            <a:off x="623632" y="140660"/>
            <a:ext cx="6737587" cy="872271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FR" sz="3200" dirty="0">
                <a:latin typeface="Bahnschrift SemiBold" panose="020B0502040204020203" pitchFamily="34" charset="0"/>
              </a:rPr>
              <a:t>Validation du modèle statistique avec des événements passés</a:t>
            </a:r>
            <a:endParaRPr lang="es-ES" sz="3200" dirty="0">
              <a:latin typeface="Bahnschrift SemiBold" panose="020B0502040204020203" pitchFamily="34" charset="0"/>
            </a:endParaRPr>
          </a:p>
        </p:txBody>
      </p:sp>
      <p:sp>
        <p:nvSpPr>
          <p:cNvPr id="41" name="Rectángulo 40">
            <a:extLst>
              <a:ext uri="{FF2B5EF4-FFF2-40B4-BE49-F238E27FC236}">
                <a16:creationId xmlns:a16="http://schemas.microsoft.com/office/drawing/2014/main" id="{00462C9F-5069-F82F-0091-4810097BACBA}"/>
              </a:ext>
            </a:extLst>
          </p:cNvPr>
          <p:cNvSpPr/>
          <p:nvPr/>
        </p:nvSpPr>
        <p:spPr>
          <a:xfrm>
            <a:off x="4950480" y="1819163"/>
            <a:ext cx="1692005" cy="1116281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2" name="Rectángulo 41">
            <a:extLst>
              <a:ext uri="{FF2B5EF4-FFF2-40B4-BE49-F238E27FC236}">
                <a16:creationId xmlns:a16="http://schemas.microsoft.com/office/drawing/2014/main" id="{A2174871-1612-561E-0DD6-5C96F0332578}"/>
              </a:ext>
            </a:extLst>
          </p:cNvPr>
          <p:cNvSpPr/>
          <p:nvPr/>
        </p:nvSpPr>
        <p:spPr>
          <a:xfrm>
            <a:off x="6785647" y="1418058"/>
            <a:ext cx="1701347" cy="369332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Année</a:t>
            </a:r>
            <a:r>
              <a:rPr lang="en-US" dirty="0"/>
              <a:t> 2</a:t>
            </a:r>
          </a:p>
        </p:txBody>
      </p:sp>
      <p:sp>
        <p:nvSpPr>
          <p:cNvPr id="43" name="Rectángulo 42">
            <a:extLst>
              <a:ext uri="{FF2B5EF4-FFF2-40B4-BE49-F238E27FC236}">
                <a16:creationId xmlns:a16="http://schemas.microsoft.com/office/drawing/2014/main" id="{C530A014-6E50-B70F-EA8F-6FBD9AF747C9}"/>
              </a:ext>
            </a:extLst>
          </p:cNvPr>
          <p:cNvSpPr/>
          <p:nvPr/>
        </p:nvSpPr>
        <p:spPr>
          <a:xfrm>
            <a:off x="6872434" y="1955832"/>
            <a:ext cx="382942" cy="269596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1</a:t>
            </a:r>
          </a:p>
        </p:txBody>
      </p:sp>
      <p:sp>
        <p:nvSpPr>
          <p:cNvPr id="45" name="Rectángulo 44">
            <a:extLst>
              <a:ext uri="{FF2B5EF4-FFF2-40B4-BE49-F238E27FC236}">
                <a16:creationId xmlns:a16="http://schemas.microsoft.com/office/drawing/2014/main" id="{19C2CB83-F30A-B0A9-14A6-9A67EFF7E56D}"/>
              </a:ext>
            </a:extLst>
          </p:cNvPr>
          <p:cNvSpPr/>
          <p:nvPr/>
        </p:nvSpPr>
        <p:spPr>
          <a:xfrm>
            <a:off x="8060141" y="1963872"/>
            <a:ext cx="382942" cy="269596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2</a:t>
            </a:r>
          </a:p>
        </p:txBody>
      </p:sp>
      <p:sp>
        <p:nvSpPr>
          <p:cNvPr id="46" name="Rectángulo 45">
            <a:extLst>
              <a:ext uri="{FF2B5EF4-FFF2-40B4-BE49-F238E27FC236}">
                <a16:creationId xmlns:a16="http://schemas.microsoft.com/office/drawing/2014/main" id="{16078A72-4DA0-25EF-132C-40CADE77AD67}"/>
              </a:ext>
            </a:extLst>
          </p:cNvPr>
          <p:cNvSpPr/>
          <p:nvPr/>
        </p:nvSpPr>
        <p:spPr>
          <a:xfrm>
            <a:off x="6861791" y="2268773"/>
            <a:ext cx="382942" cy="269596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1</a:t>
            </a:r>
            <a:endParaRPr lang="en-US" dirty="0"/>
          </a:p>
        </p:txBody>
      </p:sp>
      <p:sp>
        <p:nvSpPr>
          <p:cNvPr id="48" name="Rectángulo 47">
            <a:extLst>
              <a:ext uri="{FF2B5EF4-FFF2-40B4-BE49-F238E27FC236}">
                <a16:creationId xmlns:a16="http://schemas.microsoft.com/office/drawing/2014/main" id="{ADAF0A81-5AAA-9AA7-2A3C-9E63A1189323}"/>
              </a:ext>
            </a:extLst>
          </p:cNvPr>
          <p:cNvSpPr/>
          <p:nvPr/>
        </p:nvSpPr>
        <p:spPr>
          <a:xfrm>
            <a:off x="7900632" y="2276813"/>
            <a:ext cx="531808" cy="261556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100</a:t>
            </a:r>
          </a:p>
        </p:txBody>
      </p:sp>
      <p:sp>
        <p:nvSpPr>
          <p:cNvPr id="49" name="Rectángulo 48">
            <a:extLst>
              <a:ext uri="{FF2B5EF4-FFF2-40B4-BE49-F238E27FC236}">
                <a16:creationId xmlns:a16="http://schemas.microsoft.com/office/drawing/2014/main" id="{92E78A7D-FCC8-D863-12D6-97C221398A7B}"/>
              </a:ext>
            </a:extLst>
          </p:cNvPr>
          <p:cNvSpPr/>
          <p:nvPr/>
        </p:nvSpPr>
        <p:spPr>
          <a:xfrm>
            <a:off x="6868903" y="2597230"/>
            <a:ext cx="382942" cy="269596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1</a:t>
            </a:r>
          </a:p>
        </p:txBody>
      </p:sp>
      <p:sp>
        <p:nvSpPr>
          <p:cNvPr id="51" name="Rectángulo 50">
            <a:extLst>
              <a:ext uri="{FF2B5EF4-FFF2-40B4-BE49-F238E27FC236}">
                <a16:creationId xmlns:a16="http://schemas.microsoft.com/office/drawing/2014/main" id="{6D392D95-C231-408F-09EE-3C3876B77E35}"/>
              </a:ext>
            </a:extLst>
          </p:cNvPr>
          <p:cNvSpPr/>
          <p:nvPr/>
        </p:nvSpPr>
        <p:spPr>
          <a:xfrm>
            <a:off x="7907744" y="2605270"/>
            <a:ext cx="531808" cy="261556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3,4</a:t>
            </a:r>
          </a:p>
        </p:txBody>
      </p:sp>
      <p:sp>
        <p:nvSpPr>
          <p:cNvPr id="52" name="Rectángulo 51">
            <a:extLst>
              <a:ext uri="{FF2B5EF4-FFF2-40B4-BE49-F238E27FC236}">
                <a16:creationId xmlns:a16="http://schemas.microsoft.com/office/drawing/2014/main" id="{67A4194C-729B-39B0-1A5F-292EA02044EA}"/>
              </a:ext>
            </a:extLst>
          </p:cNvPr>
          <p:cNvSpPr/>
          <p:nvPr/>
        </p:nvSpPr>
        <p:spPr>
          <a:xfrm>
            <a:off x="6785647" y="1804155"/>
            <a:ext cx="1692005" cy="1116281"/>
          </a:xfrm>
          <a:prstGeom prst="rect">
            <a:avLst/>
          </a:prstGeom>
          <a:noFill/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3" name="Rectángulo 52">
            <a:extLst>
              <a:ext uri="{FF2B5EF4-FFF2-40B4-BE49-F238E27FC236}">
                <a16:creationId xmlns:a16="http://schemas.microsoft.com/office/drawing/2014/main" id="{546E5D30-9E81-7A82-DE5E-68F8492A3D9D}"/>
              </a:ext>
            </a:extLst>
          </p:cNvPr>
          <p:cNvSpPr/>
          <p:nvPr/>
        </p:nvSpPr>
        <p:spPr>
          <a:xfrm>
            <a:off x="9519311" y="1433066"/>
            <a:ext cx="1701347" cy="3693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Année</a:t>
            </a:r>
            <a:r>
              <a:rPr lang="en-US" dirty="0"/>
              <a:t> 36</a:t>
            </a:r>
          </a:p>
        </p:txBody>
      </p:sp>
      <p:sp>
        <p:nvSpPr>
          <p:cNvPr id="54" name="Rectángulo 53">
            <a:extLst>
              <a:ext uri="{FF2B5EF4-FFF2-40B4-BE49-F238E27FC236}">
                <a16:creationId xmlns:a16="http://schemas.microsoft.com/office/drawing/2014/main" id="{DCC25D0F-D8D6-890D-30BD-1E7BD5E62805}"/>
              </a:ext>
            </a:extLst>
          </p:cNvPr>
          <p:cNvSpPr/>
          <p:nvPr/>
        </p:nvSpPr>
        <p:spPr>
          <a:xfrm>
            <a:off x="9606097" y="1970840"/>
            <a:ext cx="482541" cy="269596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1</a:t>
            </a:r>
          </a:p>
        </p:txBody>
      </p:sp>
      <p:sp>
        <p:nvSpPr>
          <p:cNvPr id="56" name="Rectángulo 55">
            <a:extLst>
              <a:ext uri="{FF2B5EF4-FFF2-40B4-BE49-F238E27FC236}">
                <a16:creationId xmlns:a16="http://schemas.microsoft.com/office/drawing/2014/main" id="{6A4FE14D-292B-FB0B-30B6-75A7D911E848}"/>
              </a:ext>
            </a:extLst>
          </p:cNvPr>
          <p:cNvSpPr/>
          <p:nvPr/>
        </p:nvSpPr>
        <p:spPr>
          <a:xfrm>
            <a:off x="9595455" y="2283781"/>
            <a:ext cx="493184" cy="269596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50</a:t>
            </a:r>
          </a:p>
        </p:txBody>
      </p:sp>
      <p:sp>
        <p:nvSpPr>
          <p:cNvPr id="58" name="Rectángulo 57">
            <a:extLst>
              <a:ext uri="{FF2B5EF4-FFF2-40B4-BE49-F238E27FC236}">
                <a16:creationId xmlns:a16="http://schemas.microsoft.com/office/drawing/2014/main" id="{B0B02F26-6A6F-571A-AC0C-D76D4DBB336A}"/>
              </a:ext>
            </a:extLst>
          </p:cNvPr>
          <p:cNvSpPr/>
          <p:nvPr/>
        </p:nvSpPr>
        <p:spPr>
          <a:xfrm>
            <a:off x="9602567" y="2612238"/>
            <a:ext cx="493184" cy="269596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1,8</a:t>
            </a:r>
          </a:p>
        </p:txBody>
      </p:sp>
      <p:sp>
        <p:nvSpPr>
          <p:cNvPr id="61" name="Rectángulo 60">
            <a:extLst>
              <a:ext uri="{FF2B5EF4-FFF2-40B4-BE49-F238E27FC236}">
                <a16:creationId xmlns:a16="http://schemas.microsoft.com/office/drawing/2014/main" id="{C21E00D0-69B9-5700-BCA7-729EB046FC4B}"/>
              </a:ext>
            </a:extLst>
          </p:cNvPr>
          <p:cNvSpPr/>
          <p:nvPr/>
        </p:nvSpPr>
        <p:spPr>
          <a:xfrm>
            <a:off x="9519311" y="1819163"/>
            <a:ext cx="1692005" cy="1116281"/>
          </a:xfrm>
          <a:prstGeom prst="rect">
            <a:avLst/>
          </a:prstGeom>
          <a:noFill/>
          <a:ln w="3810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026" name="Picture 2" descr="Calendario - Iconos gratis de negocios y finanzas">
            <a:extLst>
              <a:ext uri="{FF2B5EF4-FFF2-40B4-BE49-F238E27FC236}">
                <a16:creationId xmlns:a16="http://schemas.microsoft.com/office/drawing/2014/main" id="{A48748E9-9E38-05F1-8018-3E11A0AB57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9382" y="1394323"/>
            <a:ext cx="428783" cy="403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Viento Vectores, Iconos, Gráficos y Fondos para Descargar Gratis">
            <a:extLst>
              <a:ext uri="{FF2B5EF4-FFF2-40B4-BE49-F238E27FC236}">
                <a16:creationId xmlns:a16="http://schemas.microsoft.com/office/drawing/2014/main" id="{F09F3596-DC31-B56E-B714-D36C072182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9682" y="1813096"/>
            <a:ext cx="501564" cy="439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Ubicación - Iconos gratis de mapas y ubicación">
            <a:extLst>
              <a:ext uri="{FF2B5EF4-FFF2-40B4-BE49-F238E27FC236}">
                <a16:creationId xmlns:a16="http://schemas.microsoft.com/office/drawing/2014/main" id="{02190B40-9EF2-220F-E374-3273DA9B98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7335" y="2219478"/>
            <a:ext cx="342142" cy="342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icono de línea de cinta métrica 7679100 Vector en Vecteezy">
            <a:extLst>
              <a:ext uri="{FF2B5EF4-FFF2-40B4-BE49-F238E27FC236}">
                <a16:creationId xmlns:a16="http://schemas.microsoft.com/office/drawing/2014/main" id="{44599F26-985A-34A9-A90E-6E973A249E5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12" t="22522" r="10177" b="24080"/>
          <a:stretch/>
        </p:blipFill>
        <p:spPr bwMode="auto">
          <a:xfrm flipH="1" flipV="1">
            <a:off x="3946302" y="2641986"/>
            <a:ext cx="451230" cy="301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4" name="Rectángulo 1023">
            <a:extLst>
              <a:ext uri="{FF2B5EF4-FFF2-40B4-BE49-F238E27FC236}">
                <a16:creationId xmlns:a16="http://schemas.microsoft.com/office/drawing/2014/main" id="{35A822B8-9D71-980B-C8C5-81011AA0B47F}"/>
              </a:ext>
            </a:extLst>
          </p:cNvPr>
          <p:cNvSpPr/>
          <p:nvPr/>
        </p:nvSpPr>
        <p:spPr>
          <a:xfrm>
            <a:off x="1199471" y="4891534"/>
            <a:ext cx="10560730" cy="1378934"/>
          </a:xfrm>
          <a:prstGeom prst="rect">
            <a:avLst/>
          </a:prstGeom>
          <a:solidFill>
            <a:schemeClr val="accent1">
              <a:lumMod val="60000"/>
              <a:lumOff val="40000"/>
              <a:alpha val="69804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800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025" name="CuadroTexto 1024">
                <a:extLst>
                  <a:ext uri="{FF2B5EF4-FFF2-40B4-BE49-F238E27FC236}">
                    <a16:creationId xmlns:a16="http://schemas.microsoft.com/office/drawing/2014/main" id="{CA723405-A5BF-4D38-4432-492447D11D84}"/>
                  </a:ext>
                </a:extLst>
              </p:cNvPr>
              <p:cNvSpPr txBox="1"/>
              <p:nvPr/>
            </p:nvSpPr>
            <p:spPr>
              <a:xfrm>
                <a:off x="1427033" y="4891534"/>
                <a:ext cx="7650529" cy="10613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fr-FR" noProof="0" dirty="0"/>
                  <a:t>Génération de 200 événements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fr-FR" noProof="0" dirty="0"/>
                  <a:t>Echantillonnage par rejet :</a:t>
                </a:r>
              </a:p>
              <a:p>
                <a:r>
                  <a:rPr lang="es-ES" dirty="0">
                    <a:effectLst/>
                    <a:cs typeface="Times New Roman" panose="02020603050405020304" pitchFamily="18" charset="0"/>
                  </a:rPr>
                  <a:t>		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s-ES" i="1" smtClean="0"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1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𝑌</m:t>
                        </m:r>
                      </m:e>
                      <m:sub>
                        <m:r>
                          <a:rPr lang="en-US" sz="1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𝑖</m:t>
                        </m:r>
                        <m:r>
                          <a:rPr lang="en-US" sz="1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,</m:t>
                        </m:r>
                        <m:r>
                          <a:rPr lang="en-US" sz="1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𝑡</m:t>
                        </m:r>
                      </m:sub>
                    </m:sSub>
                    <m:r>
                      <m:rPr>
                        <m:lit/>
                      </m:rPr>
                      <a:rPr lang="en-US" sz="1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&gt;</m:t>
                    </m:r>
                    <m:limLow>
                      <m:limLowPr>
                        <m:ctrlPr>
                          <a:rPr lang="es-ES" i="1"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limLowPr>
                      <m:e>
                        <m:r>
                          <m:rPr>
                            <m:sty m:val="p"/>
                          </m:rPr>
                          <a:rPr lang="en-GB" sz="18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max</m:t>
                        </m:r>
                      </m:e>
                      <m:lim>
                        <m:r>
                          <a:rPr lang="en-US" sz="18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   </m:t>
                        </m:r>
                        <m:r>
                          <m:rPr>
                            <m:sty m:val="p"/>
                          </m:rPr>
                          <a:rPr lang="en-US" sz="18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j</m:t>
                        </m:r>
                        <m:r>
                          <a:rPr lang="en-US" sz="18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∈</m:t>
                        </m:r>
                        <m:r>
                          <m:rPr>
                            <m:sty m:val="p"/>
                          </m:rPr>
                          <a:rPr lang="en-US" sz="18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Ω</m:t>
                        </m:r>
                      </m:lim>
                    </m:limLow>
                    <m:r>
                      <a:rPr lang="en-US" sz="1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</m:t>
                    </m:r>
                    <m:sSub>
                      <m:sSubPr>
                        <m:ctrlPr>
                          <a:rPr lang="es-ES" i="1"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1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𝑌</m:t>
                        </m:r>
                      </m:e>
                      <m:sub>
                        <m:r>
                          <a:rPr lang="en-US" sz="1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𝑗</m:t>
                        </m:r>
                        <m:r>
                          <a:rPr lang="en-US" sz="1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, </m:t>
                        </m:r>
                        <m:r>
                          <a:rPr lang="en-US" sz="1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𝑡</m:t>
                        </m:r>
                        <m:r>
                          <a:rPr lang="en-US" sz="1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+</m:t>
                        </m:r>
                        <m:sSub>
                          <m:sSubPr>
                            <m:ctrlPr>
                              <a:rPr lang="es-ES" i="1">
                                <a:effectLst/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sSub>
                              <m:sSubPr>
                                <m:ctrlPr>
                                  <a:rPr lang="es-ES" i="1">
                                    <a:effectLst/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800" i="1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𝜏</m:t>
                                </m:r>
                              </m:e>
                              <m:sub>
                                <m:r>
                                  <a:rPr lang="en-US" sz="1800" i="1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𝑗</m:t>
                                </m:r>
                              </m:sub>
                            </m:sSub>
                          </m:e>
                          <m:sub>
                            <m:r>
                              <a:rPr lang="en-US" sz="18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 </m:t>
                            </m:r>
                          </m:sub>
                        </m:sSub>
                      </m:sub>
                    </m:sSub>
                    <m:r>
                      <a:rPr lang="en-US" sz="1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en-US" sz="18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dirty="0">
                    <a:latin typeface="Times New Roman" panose="02020603050405020304" pitchFamily="18" charset="0"/>
                    <a:ea typeface="Calibri" panose="020F0502020204030204" pitchFamily="34" charset="0"/>
                  </a:rPr>
                  <a:t>et</a:t>
                </a:r>
                <a:r>
                  <a:rPr lang="en-US" sz="18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s-ES" i="1"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1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𝑌</m:t>
                        </m:r>
                      </m:e>
                      <m:sub>
                        <m:r>
                          <a:rPr lang="en-US" sz="1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𝑗</m:t>
                        </m:r>
                        <m:r>
                          <a:rPr lang="en-US" sz="1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, </m:t>
                        </m:r>
                        <m:r>
                          <a:rPr lang="en-US" sz="1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𝑡</m:t>
                        </m:r>
                        <m:r>
                          <a:rPr lang="en-US" sz="1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+</m:t>
                        </m:r>
                        <m:sSub>
                          <m:sSubPr>
                            <m:ctrlPr>
                              <a:rPr lang="es-ES" i="1">
                                <a:effectLst/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18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𝜏</m:t>
                            </m:r>
                          </m:e>
                          <m:sub>
                            <m:r>
                              <a:rPr lang="en-US" sz="18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𝑗</m:t>
                            </m:r>
                          </m:sub>
                        </m:sSub>
                      </m:sub>
                    </m:sSub>
                  </m:oMath>
                </a14:m>
                <a:r>
                  <a:rPr lang="en-US" sz="18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=</a:t>
                </a:r>
                <a14:m>
                  <m:oMath xmlns:m="http://schemas.openxmlformats.org/officeDocument/2006/math">
                    <m:limLow>
                      <m:limLowPr>
                        <m:ctrlPr>
                          <a:rPr lang="es-ES" i="1"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limLowPr>
                      <m:e>
                        <m:r>
                          <m:rPr>
                            <m:sty m:val="p"/>
                          </m:rPr>
                          <a:rPr lang="en-GB" sz="18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max</m:t>
                        </m:r>
                      </m:e>
                      <m:lim>
                        <m:sSub>
                          <m:sSubPr>
                            <m:ctrlPr>
                              <a:rPr lang="es-ES" i="1">
                                <a:effectLst/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18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𝜏</m:t>
                            </m:r>
                          </m:e>
                          <m:sub>
                            <m:r>
                              <a:rPr lang="en-US" sz="18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 </m:t>
                            </m:r>
                          </m:sub>
                        </m:sSub>
                        <m:r>
                          <a:rPr lang="en-US" sz="1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∈</m:t>
                        </m:r>
                        <m:r>
                          <m:rPr>
                            <m:sty m:val="p"/>
                          </m:rPr>
                          <a:rPr lang="en-US" sz="18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Δ</m:t>
                        </m:r>
                      </m:lim>
                    </m:limLow>
                    <m:d>
                      <m:dPr>
                        <m:ctrlPr>
                          <a:rPr lang="en-US" sz="1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s-ES" i="1">
                                <a:effectLst/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18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𝑌</m:t>
                            </m:r>
                          </m:e>
                          <m:sub>
                            <m:r>
                              <a:rPr lang="en-US" sz="18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𝑗</m:t>
                            </m:r>
                            <m:r>
                              <a:rPr lang="en-US" sz="18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, </m:t>
                            </m:r>
                            <m:r>
                              <a:rPr lang="en-US" sz="18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𝑡</m:t>
                            </m:r>
                            <m:r>
                              <a:rPr lang="en-US" sz="18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+</m:t>
                            </m:r>
                            <m:sSub>
                              <m:sSubPr>
                                <m:ctrlPr>
                                  <a:rPr lang="es-ES" i="1">
                                    <a:effectLst/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800" i="1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𝜏</m:t>
                                </m:r>
                              </m:e>
                              <m:sub>
                                <m:r>
                                  <a:rPr lang="en-US" sz="1800" i="1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 </m:t>
                                </m:r>
                              </m:sub>
                            </m:sSub>
                          </m:sub>
                        </m:sSub>
                      </m:e>
                    </m:d>
                  </m:oMath>
                </a14:m>
                <a:endParaRPr lang="es-ES" sz="18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1025" name="CuadroTexto 1024">
                <a:extLst>
                  <a:ext uri="{FF2B5EF4-FFF2-40B4-BE49-F238E27FC236}">
                    <a16:creationId xmlns:a16="http://schemas.microsoft.com/office/drawing/2014/main" id="{CA723405-A5BF-4D38-4432-492447D11D8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27033" y="4891534"/>
                <a:ext cx="7650529" cy="1061316"/>
              </a:xfrm>
              <a:prstGeom prst="rect">
                <a:avLst/>
              </a:prstGeom>
              <a:blipFill>
                <a:blip r:embed="rId11"/>
                <a:stretch>
                  <a:fillRect l="-498" t="-1176" b="-4706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27" name="Rectángulo 1026">
            <a:extLst>
              <a:ext uri="{FF2B5EF4-FFF2-40B4-BE49-F238E27FC236}">
                <a16:creationId xmlns:a16="http://schemas.microsoft.com/office/drawing/2014/main" id="{92FB7A39-F846-1959-5CA2-2AC2E2425CE9}"/>
              </a:ext>
            </a:extLst>
          </p:cNvPr>
          <p:cNvSpPr/>
          <p:nvPr/>
        </p:nvSpPr>
        <p:spPr>
          <a:xfrm>
            <a:off x="4421246" y="5422192"/>
            <a:ext cx="574390" cy="530658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29" name="Rectángulo 1028">
            <a:extLst>
              <a:ext uri="{FF2B5EF4-FFF2-40B4-BE49-F238E27FC236}">
                <a16:creationId xmlns:a16="http://schemas.microsoft.com/office/drawing/2014/main" id="{5AD10871-8B55-FDAD-B4DF-30365CD4EB80}"/>
              </a:ext>
            </a:extLst>
          </p:cNvPr>
          <p:cNvSpPr/>
          <p:nvPr/>
        </p:nvSpPr>
        <p:spPr>
          <a:xfrm>
            <a:off x="5778270" y="5427893"/>
            <a:ext cx="187501" cy="530658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Marcador de pie de página 8">
            <a:extLst>
              <a:ext uri="{FF2B5EF4-FFF2-40B4-BE49-F238E27FC236}">
                <a16:creationId xmlns:a16="http://schemas.microsoft.com/office/drawing/2014/main" id="{2ECF548C-60C8-9C8F-AA9C-6B16DED65D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1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BB9BC6A0-3328-0CFA-8E18-DFC27E49C92D}"/>
              </a:ext>
            </a:extLst>
          </p:cNvPr>
          <p:cNvSpPr txBox="1"/>
          <p:nvPr/>
        </p:nvSpPr>
        <p:spPr>
          <a:xfrm>
            <a:off x="32254" y="6326130"/>
            <a:ext cx="6800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24</a:t>
            </a:r>
          </a:p>
        </p:txBody>
      </p:sp>
    </p:spTree>
    <p:extLst>
      <p:ext uri="{BB962C8B-B14F-4D97-AF65-F5344CB8AC3E}">
        <p14:creationId xmlns:p14="http://schemas.microsoft.com/office/powerpoint/2010/main" val="34881290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  <p:bldP spid="25" grpId="0" animBg="1"/>
      <p:bldP spid="26" grpId="0" animBg="1"/>
      <p:bldP spid="27" grpId="0" animBg="1"/>
      <p:bldP spid="31" grpId="0"/>
      <p:bldP spid="32" grpId="0" animBg="1"/>
      <p:bldP spid="33" grpId="0" animBg="1"/>
      <p:bldP spid="34" grpId="0" animBg="1"/>
      <p:bldP spid="38" grpId="0"/>
      <p:bldP spid="39" grpId="0" animBg="1"/>
      <p:bldP spid="43" grpId="0" animBg="1"/>
      <p:bldP spid="45" grpId="0" animBg="1"/>
      <p:bldP spid="46" grpId="0" animBg="1"/>
      <p:bldP spid="48" grpId="0" animBg="1"/>
      <p:bldP spid="49" grpId="0" animBg="1"/>
      <p:bldP spid="51" grpId="0" animBg="1"/>
      <p:bldP spid="54" grpId="0" animBg="1"/>
      <p:bldP spid="56" grpId="0" animBg="1"/>
      <p:bldP spid="58" grpId="0" animBg="1"/>
      <p:bldP spid="1024" grpId="0" animBg="1"/>
      <p:bldP spid="1025" grpId="0"/>
      <p:bldP spid="1027" grpId="0" animBg="1"/>
      <p:bldP spid="1029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260B1C-9049-5182-7A04-5C0EBFA73B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>
            <a:extLst>
              <a:ext uri="{FF2B5EF4-FFF2-40B4-BE49-F238E27FC236}">
                <a16:creationId xmlns:a16="http://schemas.microsoft.com/office/drawing/2014/main" id="{32ACAC55-6659-F978-142F-4FC089A5E6D6}"/>
              </a:ext>
            </a:extLst>
          </p:cNvPr>
          <p:cNvSpPr/>
          <p:nvPr/>
        </p:nvSpPr>
        <p:spPr>
          <a:xfrm>
            <a:off x="-1" y="0"/>
            <a:ext cx="515815" cy="685800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58B3B658-529B-CA28-44F1-02AA47FECB23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0035334" y="140660"/>
            <a:ext cx="1946113" cy="803912"/>
          </a:xfrm>
          <a:prstGeom prst="rect">
            <a:avLst/>
          </a:prstGeom>
        </p:spPr>
      </p:pic>
      <p:pic>
        <p:nvPicPr>
          <p:cNvPr id="12" name="Picture 2" descr="Fichier:Logo BRGM.svg — Wikipédia">
            <a:extLst>
              <a:ext uri="{FF2B5EF4-FFF2-40B4-BE49-F238E27FC236}">
                <a16:creationId xmlns:a16="http://schemas.microsoft.com/office/drawing/2014/main" id="{82E1F9E3-6FB0-5A74-D75C-B777D92138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3229" y="84955"/>
            <a:ext cx="2418362" cy="936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Elipse 2">
            <a:extLst>
              <a:ext uri="{FF2B5EF4-FFF2-40B4-BE49-F238E27FC236}">
                <a16:creationId xmlns:a16="http://schemas.microsoft.com/office/drawing/2014/main" id="{A51FA1A9-636D-D2C4-8921-1A0043CFE5FF}"/>
              </a:ext>
            </a:extLst>
          </p:cNvPr>
          <p:cNvSpPr/>
          <p:nvPr/>
        </p:nvSpPr>
        <p:spPr>
          <a:xfrm>
            <a:off x="23020" y="1701473"/>
            <a:ext cx="470647" cy="443753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DF44CEF7-8033-0F5E-C399-DF8C377A63E0}"/>
              </a:ext>
            </a:extLst>
          </p:cNvPr>
          <p:cNvSpPr txBox="1"/>
          <p:nvPr/>
        </p:nvSpPr>
        <p:spPr>
          <a:xfrm rot="16200000">
            <a:off x="17133" y="1634814"/>
            <a:ext cx="4706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>
                <a:latin typeface="Bahnschrift SemiBold" panose="020B0502040204020203" pitchFamily="34" charset="0"/>
              </a:rPr>
              <a:t>4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0900D12B-6664-C474-9DB3-9DAB2FEC4967}"/>
              </a:ext>
            </a:extLst>
          </p:cNvPr>
          <p:cNvSpPr txBox="1"/>
          <p:nvPr/>
        </p:nvSpPr>
        <p:spPr>
          <a:xfrm rot="16200000">
            <a:off x="-521270" y="691288"/>
            <a:ext cx="15276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>
                <a:solidFill>
                  <a:schemeClr val="bg1"/>
                </a:solidFill>
              </a:rPr>
              <a:t>Validation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AACDDA20-8162-18B1-48FF-B896CAACF51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700507" y="891343"/>
            <a:ext cx="7459419" cy="5966657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ítulo 1">
            <a:extLst>
              <a:ext uri="{FF2B5EF4-FFF2-40B4-BE49-F238E27FC236}">
                <a16:creationId xmlns:a16="http://schemas.microsoft.com/office/drawing/2014/main" id="{14598109-5547-C99B-602E-BCA7B34C73EE}"/>
              </a:ext>
            </a:extLst>
          </p:cNvPr>
          <p:cNvSpPr txBox="1">
            <a:spLocks/>
          </p:cNvSpPr>
          <p:nvPr/>
        </p:nvSpPr>
        <p:spPr>
          <a:xfrm>
            <a:off x="637591" y="-13481"/>
            <a:ext cx="6471895" cy="872271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FR" sz="3200" dirty="0">
                <a:latin typeface="Bahnschrift SemiBold" panose="020B0502040204020203" pitchFamily="34" charset="0"/>
              </a:rPr>
              <a:t>Evaluation temporelle dans quelques endroits</a:t>
            </a:r>
            <a:endParaRPr lang="es-ES" sz="3200" dirty="0">
              <a:latin typeface="Bahnschrift SemiBold" panose="020B0502040204020203" pitchFamily="34" charset="0"/>
            </a:endParaRPr>
          </a:p>
        </p:txBody>
      </p:sp>
      <p:sp>
        <p:nvSpPr>
          <p:cNvPr id="9" name="Marcador de pie de página 8">
            <a:extLst>
              <a:ext uri="{FF2B5EF4-FFF2-40B4-BE49-F238E27FC236}">
                <a16:creationId xmlns:a16="http://schemas.microsoft.com/office/drawing/2014/main" id="{41F5FF28-C39D-6063-165B-210988FA8C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1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164EF906-8A8C-E02B-9EF1-E2D160F028E8}"/>
              </a:ext>
            </a:extLst>
          </p:cNvPr>
          <p:cNvSpPr txBox="1"/>
          <p:nvPr/>
        </p:nvSpPr>
        <p:spPr>
          <a:xfrm>
            <a:off x="32254" y="6326130"/>
            <a:ext cx="6800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25</a:t>
            </a:r>
          </a:p>
        </p:txBody>
      </p:sp>
    </p:spTree>
    <p:extLst>
      <p:ext uri="{BB962C8B-B14F-4D97-AF65-F5344CB8AC3E}">
        <p14:creationId xmlns:p14="http://schemas.microsoft.com/office/powerpoint/2010/main" val="84416915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5411BA-D15C-B599-0FEA-08C22F92BB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id="{98CAD835-7961-FB6D-AFDD-39A0C7DC50D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8295" y="1021126"/>
            <a:ext cx="7357441" cy="5885732"/>
          </a:xfrm>
          <a:prstGeom prst="rect">
            <a:avLst/>
          </a:prstGeom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id="{D24D799B-5BAE-7680-D422-7E61B20D5D22}"/>
              </a:ext>
            </a:extLst>
          </p:cNvPr>
          <p:cNvSpPr/>
          <p:nvPr/>
        </p:nvSpPr>
        <p:spPr>
          <a:xfrm>
            <a:off x="-1" y="0"/>
            <a:ext cx="515815" cy="685800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F919DC8A-8C8A-4AB1-3F61-BBBFFBC620C0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0035334" y="140660"/>
            <a:ext cx="1946113" cy="803912"/>
          </a:xfrm>
          <a:prstGeom prst="rect">
            <a:avLst/>
          </a:prstGeom>
        </p:spPr>
      </p:pic>
      <p:pic>
        <p:nvPicPr>
          <p:cNvPr id="12" name="Picture 2" descr="Fichier:Logo BRGM.svg — Wikipédia">
            <a:extLst>
              <a:ext uri="{FF2B5EF4-FFF2-40B4-BE49-F238E27FC236}">
                <a16:creationId xmlns:a16="http://schemas.microsoft.com/office/drawing/2014/main" id="{23ACEEDA-1FEF-94EA-92BD-9EB54661E0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3229" y="84955"/>
            <a:ext cx="2418362" cy="936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Elipse 2">
            <a:extLst>
              <a:ext uri="{FF2B5EF4-FFF2-40B4-BE49-F238E27FC236}">
                <a16:creationId xmlns:a16="http://schemas.microsoft.com/office/drawing/2014/main" id="{FC9A4D0D-B806-67D8-F9A9-2E980F85880C}"/>
              </a:ext>
            </a:extLst>
          </p:cNvPr>
          <p:cNvSpPr/>
          <p:nvPr/>
        </p:nvSpPr>
        <p:spPr>
          <a:xfrm>
            <a:off x="23020" y="1701473"/>
            <a:ext cx="470647" cy="443753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0897F5BA-3344-2212-DF60-5DEBB1236B9B}"/>
              </a:ext>
            </a:extLst>
          </p:cNvPr>
          <p:cNvSpPr txBox="1"/>
          <p:nvPr/>
        </p:nvSpPr>
        <p:spPr>
          <a:xfrm rot="16200000">
            <a:off x="17133" y="1634814"/>
            <a:ext cx="4706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>
                <a:latin typeface="Bahnschrift SemiBold" panose="020B0502040204020203" pitchFamily="34" charset="0"/>
              </a:rPr>
              <a:t>4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49BDFF6D-9ED4-54AF-7D32-7A93C6B4292B}"/>
              </a:ext>
            </a:extLst>
          </p:cNvPr>
          <p:cNvSpPr txBox="1"/>
          <p:nvPr/>
        </p:nvSpPr>
        <p:spPr>
          <a:xfrm rot="16200000">
            <a:off x="-521270" y="691288"/>
            <a:ext cx="15276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>
                <a:solidFill>
                  <a:schemeClr val="bg1"/>
                </a:solidFill>
              </a:rPr>
              <a:t>Validation</a:t>
            </a:r>
          </a:p>
        </p:txBody>
      </p:sp>
      <p:sp>
        <p:nvSpPr>
          <p:cNvPr id="7" name="Título 1">
            <a:extLst>
              <a:ext uri="{FF2B5EF4-FFF2-40B4-BE49-F238E27FC236}">
                <a16:creationId xmlns:a16="http://schemas.microsoft.com/office/drawing/2014/main" id="{1CA484D9-514A-7A18-69FA-7B7F68D5D485}"/>
              </a:ext>
            </a:extLst>
          </p:cNvPr>
          <p:cNvSpPr txBox="1">
            <a:spLocks/>
          </p:cNvSpPr>
          <p:nvPr/>
        </p:nvSpPr>
        <p:spPr>
          <a:xfrm>
            <a:off x="624891" y="148855"/>
            <a:ext cx="6471895" cy="872271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FR" sz="3200" dirty="0">
                <a:latin typeface="Bahnschrift SemiBold" panose="020B0502040204020203" pitchFamily="34" charset="0"/>
              </a:rPr>
              <a:t>Evaluation spatiale de quelques événements</a:t>
            </a:r>
            <a:endParaRPr lang="es-ES" sz="3200" dirty="0">
              <a:latin typeface="Bahnschrift SemiBold" panose="020B0502040204020203" pitchFamily="34" charset="0"/>
            </a:endParaRPr>
          </a:p>
        </p:txBody>
      </p:sp>
      <p:grpSp>
        <p:nvGrpSpPr>
          <p:cNvPr id="13" name="Grupo 12">
            <a:extLst>
              <a:ext uri="{FF2B5EF4-FFF2-40B4-BE49-F238E27FC236}">
                <a16:creationId xmlns:a16="http://schemas.microsoft.com/office/drawing/2014/main" id="{CDF7B138-166B-F253-2775-B2867C67C81F}"/>
              </a:ext>
            </a:extLst>
          </p:cNvPr>
          <p:cNvGrpSpPr/>
          <p:nvPr/>
        </p:nvGrpSpPr>
        <p:grpSpPr>
          <a:xfrm>
            <a:off x="1441991" y="1288964"/>
            <a:ext cx="2599221" cy="4997639"/>
            <a:chOff x="1387452" y="1428664"/>
            <a:chExt cx="2599221" cy="4997639"/>
          </a:xfrm>
        </p:grpSpPr>
        <p:pic>
          <p:nvPicPr>
            <p:cNvPr id="10" name="Imagen 9">
              <a:extLst>
                <a:ext uri="{FF2B5EF4-FFF2-40B4-BE49-F238E27FC236}">
                  <a16:creationId xmlns:a16="http://schemas.microsoft.com/office/drawing/2014/main" id="{242FAC16-F76B-B023-1C46-F8BD2C3510D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601" t="43407" r="6327" b="1138"/>
            <a:stretch/>
          </p:blipFill>
          <p:spPr>
            <a:xfrm>
              <a:off x="1387452" y="1428664"/>
              <a:ext cx="2599221" cy="4997639"/>
            </a:xfrm>
            <a:prstGeom prst="rect">
              <a:avLst/>
            </a:prstGeom>
          </p:spPr>
        </p:pic>
        <p:sp>
          <p:nvSpPr>
            <p:cNvPr id="11" name="Rectángulo 10">
              <a:extLst>
                <a:ext uri="{FF2B5EF4-FFF2-40B4-BE49-F238E27FC236}">
                  <a16:creationId xmlns:a16="http://schemas.microsoft.com/office/drawing/2014/main" id="{4690D178-6C37-B24E-B829-A5E0C5CC634D}"/>
                </a:ext>
              </a:extLst>
            </p:cNvPr>
            <p:cNvSpPr/>
            <p:nvPr/>
          </p:nvSpPr>
          <p:spPr>
            <a:xfrm>
              <a:off x="1701800" y="1428664"/>
              <a:ext cx="419100" cy="336309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9" name="Marcador de pie de página 8">
            <a:extLst>
              <a:ext uri="{FF2B5EF4-FFF2-40B4-BE49-F238E27FC236}">
                <a16:creationId xmlns:a16="http://schemas.microsoft.com/office/drawing/2014/main" id="{F5F45154-8837-DBF1-773A-3A376AA83E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1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78802316-1AE6-0708-C2FB-D003CD7D1543}"/>
              </a:ext>
            </a:extLst>
          </p:cNvPr>
          <p:cNvSpPr txBox="1"/>
          <p:nvPr/>
        </p:nvSpPr>
        <p:spPr>
          <a:xfrm>
            <a:off x="32254" y="6326130"/>
            <a:ext cx="6800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26</a:t>
            </a:r>
          </a:p>
        </p:txBody>
      </p:sp>
    </p:spTree>
    <p:extLst>
      <p:ext uri="{BB962C8B-B14F-4D97-AF65-F5344CB8AC3E}">
        <p14:creationId xmlns:p14="http://schemas.microsoft.com/office/powerpoint/2010/main" val="3774302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8AB4E8-35ED-8D74-3B15-2566DA10AE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>
            <a:extLst>
              <a:ext uri="{FF2B5EF4-FFF2-40B4-BE49-F238E27FC236}">
                <a16:creationId xmlns:a16="http://schemas.microsoft.com/office/drawing/2014/main" id="{E12FB97A-BC03-DD72-3C69-64E0F072C354}"/>
              </a:ext>
            </a:extLst>
          </p:cNvPr>
          <p:cNvSpPr/>
          <p:nvPr/>
        </p:nvSpPr>
        <p:spPr>
          <a:xfrm>
            <a:off x="-1" y="0"/>
            <a:ext cx="515815" cy="685800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7833180B-EBF3-B538-9698-AEF4ACDE417B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0035334" y="140660"/>
            <a:ext cx="1946113" cy="803912"/>
          </a:xfrm>
          <a:prstGeom prst="rect">
            <a:avLst/>
          </a:prstGeom>
        </p:spPr>
      </p:pic>
      <p:pic>
        <p:nvPicPr>
          <p:cNvPr id="12" name="Picture 2" descr="Fichier:Logo BRGM.svg — Wikipédia">
            <a:extLst>
              <a:ext uri="{FF2B5EF4-FFF2-40B4-BE49-F238E27FC236}">
                <a16:creationId xmlns:a16="http://schemas.microsoft.com/office/drawing/2014/main" id="{E81663FF-7534-C548-F427-EACAF041AE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3229" y="84955"/>
            <a:ext cx="2418362" cy="936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Elipse 2">
            <a:extLst>
              <a:ext uri="{FF2B5EF4-FFF2-40B4-BE49-F238E27FC236}">
                <a16:creationId xmlns:a16="http://schemas.microsoft.com/office/drawing/2014/main" id="{126973EE-29B2-2AFE-DB36-908306789E41}"/>
              </a:ext>
            </a:extLst>
          </p:cNvPr>
          <p:cNvSpPr/>
          <p:nvPr/>
        </p:nvSpPr>
        <p:spPr>
          <a:xfrm>
            <a:off x="23020" y="1701473"/>
            <a:ext cx="470647" cy="443753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DA704652-D6E2-C6EC-8B89-79D8A0798725}"/>
              </a:ext>
            </a:extLst>
          </p:cNvPr>
          <p:cNvSpPr txBox="1"/>
          <p:nvPr/>
        </p:nvSpPr>
        <p:spPr>
          <a:xfrm rot="16200000">
            <a:off x="17133" y="1634814"/>
            <a:ext cx="4706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>
                <a:latin typeface="Bahnschrift SemiBold" panose="020B0502040204020203" pitchFamily="34" charset="0"/>
              </a:rPr>
              <a:t>2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665BA1FD-E6F5-4014-DA1D-781A5F4A5661}"/>
              </a:ext>
            </a:extLst>
          </p:cNvPr>
          <p:cNvSpPr txBox="1"/>
          <p:nvPr/>
        </p:nvSpPr>
        <p:spPr>
          <a:xfrm rot="16200000">
            <a:off x="-521270" y="691288"/>
            <a:ext cx="15276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>
                <a:solidFill>
                  <a:schemeClr val="bg1"/>
                </a:solidFill>
              </a:rPr>
              <a:t>État de l’art</a:t>
            </a:r>
          </a:p>
        </p:txBody>
      </p:sp>
      <p:pic>
        <p:nvPicPr>
          <p:cNvPr id="8196" name="Picture 4" descr="3,085,400+ Water Wave Stock Photos, Pictures &amp; Royalty-Free Images - iStock  | Waves, Ocean waves background, Ocean">
            <a:extLst>
              <a:ext uri="{FF2B5EF4-FFF2-40B4-BE49-F238E27FC236}">
                <a16:creationId xmlns:a16="http://schemas.microsoft.com/office/drawing/2014/main" id="{DD2E5098-4322-1879-A11A-A529CE4FCB0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49" b="15313"/>
          <a:stretch/>
        </p:blipFill>
        <p:spPr bwMode="auto">
          <a:xfrm>
            <a:off x="-101600" y="-25400"/>
            <a:ext cx="12336120" cy="688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ángulo 7">
            <a:extLst>
              <a:ext uri="{FF2B5EF4-FFF2-40B4-BE49-F238E27FC236}">
                <a16:creationId xmlns:a16="http://schemas.microsoft.com/office/drawing/2014/main" id="{AD93F8AE-A640-F42F-CDEB-1C4EA5330BE0}"/>
              </a:ext>
            </a:extLst>
          </p:cNvPr>
          <p:cNvSpPr/>
          <p:nvPr/>
        </p:nvSpPr>
        <p:spPr>
          <a:xfrm>
            <a:off x="-101599" y="-14364"/>
            <a:ext cx="12466780" cy="6872364"/>
          </a:xfrm>
          <a:prstGeom prst="rect">
            <a:avLst/>
          </a:prstGeom>
          <a:solidFill>
            <a:srgbClr val="A6A6A6">
              <a:alpha val="69804"/>
            </a:srgb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800" dirty="0"/>
          </a:p>
        </p:txBody>
      </p:sp>
      <p:sp>
        <p:nvSpPr>
          <p:cNvPr id="10" name="Título 1">
            <a:extLst>
              <a:ext uri="{FF2B5EF4-FFF2-40B4-BE49-F238E27FC236}">
                <a16:creationId xmlns:a16="http://schemas.microsoft.com/office/drawing/2014/main" id="{8B837758-A346-7656-5B47-97345029BA7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88652" y="2406698"/>
            <a:ext cx="9144000" cy="872271"/>
          </a:xfrm>
        </p:spPr>
        <p:txBody>
          <a:bodyPr>
            <a:normAutofit/>
          </a:bodyPr>
          <a:lstStyle/>
          <a:p>
            <a:pPr algn="l"/>
            <a:r>
              <a:rPr lang="fr-FR" sz="3200" dirty="0">
                <a:latin typeface="Bahnschrift SemiBold" panose="020B0502040204020203" pitchFamily="34" charset="0"/>
              </a:rPr>
              <a:t>5.-Simulation des événements synthétiques</a:t>
            </a:r>
            <a:endParaRPr lang="es-ES" sz="3200" dirty="0">
              <a:latin typeface="Bahnschrift SemiBold" panose="020B0502040204020203" pitchFamily="34" charset="0"/>
            </a:endParaRPr>
          </a:p>
        </p:txBody>
      </p:sp>
      <p:sp>
        <p:nvSpPr>
          <p:cNvPr id="7" name="Marcador de pie de página 6">
            <a:extLst>
              <a:ext uri="{FF2B5EF4-FFF2-40B4-BE49-F238E27FC236}">
                <a16:creationId xmlns:a16="http://schemas.microsoft.com/office/drawing/2014/main" id="{3036A486-81EB-E57A-AB3A-12C2FAC7F8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420496532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401126-D074-E1B1-47F9-FDC3A25487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>
            <a:extLst>
              <a:ext uri="{FF2B5EF4-FFF2-40B4-BE49-F238E27FC236}">
                <a16:creationId xmlns:a16="http://schemas.microsoft.com/office/drawing/2014/main" id="{D05266A9-E9D1-8F42-AA86-3E7887CD8B63}"/>
              </a:ext>
            </a:extLst>
          </p:cNvPr>
          <p:cNvSpPr/>
          <p:nvPr/>
        </p:nvSpPr>
        <p:spPr>
          <a:xfrm>
            <a:off x="-1" y="0"/>
            <a:ext cx="515815" cy="685800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A14BEC74-CE60-F2BC-732B-701CB101FEBD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0035334" y="140660"/>
            <a:ext cx="1946113" cy="803912"/>
          </a:xfrm>
          <a:prstGeom prst="rect">
            <a:avLst/>
          </a:prstGeom>
        </p:spPr>
      </p:pic>
      <p:pic>
        <p:nvPicPr>
          <p:cNvPr id="12" name="Picture 2" descr="Fichier:Logo BRGM.svg — Wikipédia">
            <a:extLst>
              <a:ext uri="{FF2B5EF4-FFF2-40B4-BE49-F238E27FC236}">
                <a16:creationId xmlns:a16="http://schemas.microsoft.com/office/drawing/2014/main" id="{A354A5D0-181E-E2A5-ADB2-877C1B8DC8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3229" y="84955"/>
            <a:ext cx="2418362" cy="936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Elipse 2">
            <a:extLst>
              <a:ext uri="{FF2B5EF4-FFF2-40B4-BE49-F238E27FC236}">
                <a16:creationId xmlns:a16="http://schemas.microsoft.com/office/drawing/2014/main" id="{6D177961-C668-7B0E-79D3-03FC79603021}"/>
              </a:ext>
            </a:extLst>
          </p:cNvPr>
          <p:cNvSpPr/>
          <p:nvPr/>
        </p:nvSpPr>
        <p:spPr>
          <a:xfrm>
            <a:off x="23020" y="1701473"/>
            <a:ext cx="470647" cy="443753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AA986FBC-1E4A-74AF-92D7-3D9DF973BCF7}"/>
              </a:ext>
            </a:extLst>
          </p:cNvPr>
          <p:cNvSpPr txBox="1"/>
          <p:nvPr/>
        </p:nvSpPr>
        <p:spPr>
          <a:xfrm rot="16200000">
            <a:off x="17133" y="1634814"/>
            <a:ext cx="4706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>
                <a:latin typeface="Bahnschrift SemiBold" panose="020B0502040204020203" pitchFamily="34" charset="0"/>
              </a:rPr>
              <a:t>5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23DBA812-E421-AB0C-6D7C-BD481FBB75C6}"/>
              </a:ext>
            </a:extLst>
          </p:cNvPr>
          <p:cNvSpPr txBox="1"/>
          <p:nvPr/>
        </p:nvSpPr>
        <p:spPr>
          <a:xfrm rot="16200000">
            <a:off x="-521270" y="691288"/>
            <a:ext cx="15276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>
                <a:solidFill>
                  <a:schemeClr val="bg1"/>
                </a:solidFill>
              </a:rPr>
              <a:t>Simulation</a:t>
            </a: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AF6A6EA6-9375-E907-5FBE-E260D1413C5E}"/>
              </a:ext>
            </a:extLst>
          </p:cNvPr>
          <p:cNvSpPr/>
          <p:nvPr/>
        </p:nvSpPr>
        <p:spPr>
          <a:xfrm>
            <a:off x="3609104" y="920459"/>
            <a:ext cx="4267200" cy="56369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Simulation de 500 </a:t>
            </a:r>
            <a:r>
              <a:rPr lang="en-US" dirty="0" err="1">
                <a:solidFill>
                  <a:schemeClr val="tx1"/>
                </a:solidFill>
              </a:rPr>
              <a:t>années</a:t>
            </a:r>
            <a:r>
              <a:rPr lang="en-US" dirty="0">
                <a:solidFill>
                  <a:schemeClr val="tx1"/>
                </a:solidFill>
              </a:rPr>
              <a:t> (100 </a:t>
            </a:r>
            <a:r>
              <a:rPr lang="en-US" dirty="0" err="1">
                <a:solidFill>
                  <a:schemeClr val="tx1"/>
                </a:solidFill>
              </a:rPr>
              <a:t>réalisations</a:t>
            </a:r>
            <a:r>
              <a:rPr lang="en-US" dirty="0">
                <a:solidFill>
                  <a:schemeClr val="tx1"/>
                </a:solidFill>
              </a:rPr>
              <a:t>)</a:t>
            </a:r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4E6E5C58-C62C-CE7E-5865-2F345418A03A}"/>
              </a:ext>
            </a:extLst>
          </p:cNvPr>
          <p:cNvSpPr/>
          <p:nvPr/>
        </p:nvSpPr>
        <p:spPr>
          <a:xfrm>
            <a:off x="3609104" y="1900602"/>
            <a:ext cx="4267200" cy="798128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ángulo 13">
            <a:extLst>
              <a:ext uri="{FF2B5EF4-FFF2-40B4-BE49-F238E27FC236}">
                <a16:creationId xmlns:a16="http://schemas.microsoft.com/office/drawing/2014/main" id="{88E39828-F0EF-D8A5-24F9-62FD4693AAA2}"/>
              </a:ext>
            </a:extLst>
          </p:cNvPr>
          <p:cNvSpPr/>
          <p:nvPr/>
        </p:nvSpPr>
        <p:spPr>
          <a:xfrm>
            <a:off x="3609103" y="2946504"/>
            <a:ext cx="4267201" cy="95361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946BA90C-4A22-18B9-C462-F8FC725A32A1}"/>
              </a:ext>
            </a:extLst>
          </p:cNvPr>
          <p:cNvSpPr txBox="1"/>
          <p:nvPr/>
        </p:nvSpPr>
        <p:spPr>
          <a:xfrm>
            <a:off x="3501015" y="2677613"/>
            <a:ext cx="698633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noProof="1"/>
              <a:t>2) Modèle du conditionnement</a:t>
            </a:r>
          </a:p>
        </p:txBody>
      </p:sp>
      <p:sp>
        <p:nvSpPr>
          <p:cNvPr id="17" name="Rectángulo 16">
            <a:extLst>
              <a:ext uri="{FF2B5EF4-FFF2-40B4-BE49-F238E27FC236}">
                <a16:creationId xmlns:a16="http://schemas.microsoft.com/office/drawing/2014/main" id="{F06E5485-8D62-87C7-3D5C-4A548800DF0D}"/>
              </a:ext>
            </a:extLst>
          </p:cNvPr>
          <p:cNvSpPr/>
          <p:nvPr/>
        </p:nvSpPr>
        <p:spPr>
          <a:xfrm>
            <a:off x="3609103" y="4227220"/>
            <a:ext cx="4267202" cy="95361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DF656A5A-22E4-E5DA-6BC0-C071F43A9716}"/>
              </a:ext>
            </a:extLst>
          </p:cNvPr>
          <p:cNvSpPr txBox="1"/>
          <p:nvPr/>
        </p:nvSpPr>
        <p:spPr>
          <a:xfrm>
            <a:off x="3501015" y="3941540"/>
            <a:ext cx="437528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noProof="1"/>
              <a:t>3) Générateur alétoire</a:t>
            </a:r>
          </a:p>
        </p:txBody>
      </p:sp>
      <p:sp>
        <p:nvSpPr>
          <p:cNvPr id="21" name="Rectángulo 20">
            <a:extLst>
              <a:ext uri="{FF2B5EF4-FFF2-40B4-BE49-F238E27FC236}">
                <a16:creationId xmlns:a16="http://schemas.microsoft.com/office/drawing/2014/main" id="{6956C4C8-A0B1-9EF2-FEF1-410A40753B23}"/>
              </a:ext>
            </a:extLst>
          </p:cNvPr>
          <p:cNvSpPr/>
          <p:nvPr/>
        </p:nvSpPr>
        <p:spPr>
          <a:xfrm>
            <a:off x="3609103" y="5601792"/>
            <a:ext cx="4267201" cy="953619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id="{8BD08A70-89DC-666A-1D45-475801B4B611}"/>
              </a:ext>
            </a:extLst>
          </p:cNvPr>
          <p:cNvSpPr txBox="1"/>
          <p:nvPr/>
        </p:nvSpPr>
        <p:spPr>
          <a:xfrm>
            <a:off x="3563877" y="5278986"/>
            <a:ext cx="698633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4)HyT model</a:t>
            </a:r>
          </a:p>
        </p:txBody>
      </p:sp>
      <p:pic>
        <p:nvPicPr>
          <p:cNvPr id="26" name="Picture 2" descr="Calendario - Iconos gratis de negocios y finanzas">
            <a:extLst>
              <a:ext uri="{FF2B5EF4-FFF2-40B4-BE49-F238E27FC236}">
                <a16:creationId xmlns:a16="http://schemas.microsoft.com/office/drawing/2014/main" id="{38FA4949-F34C-BFCD-EBB5-12C12FFEDC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6222" y="1966784"/>
            <a:ext cx="707374" cy="665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6" descr="Ubicación - Iconos gratis de mapas y ubicación">
            <a:extLst>
              <a:ext uri="{FF2B5EF4-FFF2-40B4-BE49-F238E27FC236}">
                <a16:creationId xmlns:a16="http://schemas.microsoft.com/office/drawing/2014/main" id="{87DF0B6C-941C-9D36-6B7F-1817ADC286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6222" y="3069626"/>
            <a:ext cx="707374" cy="707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icono de mapa, vector de icono: vector de stock (libre de regalías)  1286756284 | Shutterstock">
            <a:extLst>
              <a:ext uri="{FF2B5EF4-FFF2-40B4-BE49-F238E27FC236}">
                <a16:creationId xmlns:a16="http://schemas.microsoft.com/office/drawing/2014/main" id="{FF786005-AAF2-AB1B-1780-5080E4362E2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985" r="5306" b="24183"/>
          <a:stretch/>
        </p:blipFill>
        <p:spPr bwMode="auto">
          <a:xfrm>
            <a:off x="2490139" y="5676397"/>
            <a:ext cx="1073738" cy="707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Flecha abajo 33">
            <a:extLst>
              <a:ext uri="{FF2B5EF4-FFF2-40B4-BE49-F238E27FC236}">
                <a16:creationId xmlns:a16="http://schemas.microsoft.com/office/drawing/2014/main" id="{F49C61C5-E03B-4182-48DF-FCA1C25F8E5D}"/>
              </a:ext>
            </a:extLst>
          </p:cNvPr>
          <p:cNvSpPr/>
          <p:nvPr/>
        </p:nvSpPr>
        <p:spPr>
          <a:xfrm>
            <a:off x="7904891" y="920459"/>
            <a:ext cx="827241" cy="5616459"/>
          </a:xfrm>
          <a:prstGeom prst="downArrow">
            <a:avLst>
              <a:gd name="adj1" fmla="val 50000"/>
              <a:gd name="adj2" fmla="val 361724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052" name="Picture 4" descr="vector de icono de casino de ruleta. ilustración de símbolo de contorno  aislado 9742334 Vector en Vecteezy">
            <a:extLst>
              <a:ext uri="{FF2B5EF4-FFF2-40B4-BE49-F238E27FC236}">
                <a16:creationId xmlns:a16="http://schemas.microsoft.com/office/drawing/2014/main" id="{C7D8F9EA-F2F3-CEA2-BDCC-E948D7C0C7E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71" t="12586" r="18724" b="13192"/>
          <a:stretch/>
        </p:blipFill>
        <p:spPr bwMode="auto">
          <a:xfrm>
            <a:off x="2490139" y="4164279"/>
            <a:ext cx="919260" cy="1079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CuadroTexto 34">
            <a:extLst>
              <a:ext uri="{FF2B5EF4-FFF2-40B4-BE49-F238E27FC236}">
                <a16:creationId xmlns:a16="http://schemas.microsoft.com/office/drawing/2014/main" id="{1795D8AC-3316-EF09-5734-01715AA1F9F0}"/>
              </a:ext>
            </a:extLst>
          </p:cNvPr>
          <p:cNvSpPr txBox="1"/>
          <p:nvPr/>
        </p:nvSpPr>
        <p:spPr>
          <a:xfrm>
            <a:off x="3719440" y="1977768"/>
            <a:ext cx="38754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Combien d’événements par an ?</a:t>
            </a:r>
            <a:r>
              <a:rPr lang="fr-FR" dirty="0">
                <a:sym typeface="Wingdings" pitchFamily="2" charset="2"/>
              </a:rPr>
              <a:t> </a:t>
            </a:r>
            <a:r>
              <a:rPr lang="fr-FR" i="1" dirty="0">
                <a:sym typeface="Wingdings" pitchFamily="2" charset="2"/>
              </a:rPr>
              <a:t>Distribution multinomiale</a:t>
            </a:r>
            <a:endParaRPr lang="fr-FR" i="1" dirty="0"/>
          </a:p>
        </p:txBody>
      </p:sp>
      <p:sp>
        <p:nvSpPr>
          <p:cNvPr id="36" name="CuadroTexto 35">
            <a:extLst>
              <a:ext uri="{FF2B5EF4-FFF2-40B4-BE49-F238E27FC236}">
                <a16:creationId xmlns:a16="http://schemas.microsoft.com/office/drawing/2014/main" id="{BF1AEB5C-75C5-8027-BF64-8A7C51B6A7E8}"/>
              </a:ext>
            </a:extLst>
          </p:cNvPr>
          <p:cNvSpPr txBox="1"/>
          <p:nvPr/>
        </p:nvSpPr>
        <p:spPr>
          <a:xfrm>
            <a:off x="3748500" y="3046585"/>
            <a:ext cx="38754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Quel est le point du conditionnement ?</a:t>
            </a:r>
            <a:r>
              <a:rPr lang="fr-FR" dirty="0">
                <a:sym typeface="Wingdings" pitchFamily="2" charset="2"/>
              </a:rPr>
              <a:t> </a:t>
            </a:r>
            <a:r>
              <a:rPr lang="fr-FR" i="1" dirty="0">
                <a:sym typeface="Wingdings" pitchFamily="2" charset="2"/>
              </a:rPr>
              <a:t>Distribution multinomiale</a:t>
            </a:r>
            <a:endParaRPr lang="fr-FR" i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7" name="CuadroTexto 36">
                <a:extLst>
                  <a:ext uri="{FF2B5EF4-FFF2-40B4-BE49-F238E27FC236}">
                    <a16:creationId xmlns:a16="http://schemas.microsoft.com/office/drawing/2014/main" id="{107B4326-A207-4D47-A0F8-F1F9EDD8F037}"/>
                  </a:ext>
                </a:extLst>
              </p:cNvPr>
              <p:cNvSpPr txBox="1"/>
              <p:nvPr/>
            </p:nvSpPr>
            <p:spPr>
              <a:xfrm>
                <a:off x="3748500" y="4354615"/>
                <a:ext cx="387541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dirty="0"/>
                  <a:t>Quel est la valeur de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s-E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s-ES" b="0" i="1" smtClean="0">
                            <a:latin typeface="Cambria Math" panose="02040503050406030204" pitchFamily="18" charset="0"/>
                          </a:rPr>
                          <m:t>𝑌</m:t>
                        </m:r>
                      </m:e>
                      <m:sub>
                        <m:r>
                          <a:rPr lang="es-E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fr-FR" dirty="0"/>
                  <a:t> ?</a:t>
                </a:r>
                <a:r>
                  <a:rPr lang="fr-FR" dirty="0">
                    <a:sym typeface="Wingdings" pitchFamily="2" charset="2"/>
                  </a:rPr>
                  <a:t> </a:t>
                </a:r>
              </a:p>
              <a:p>
                <a:r>
                  <a:rPr lang="fr-FR" i="1" dirty="0">
                    <a:sym typeface="Wingdings" pitchFamily="2" charset="2"/>
                  </a:rPr>
                  <a:t>Distribution exponentielle</a:t>
                </a:r>
                <a:endParaRPr lang="fr-FR" i="1" dirty="0"/>
              </a:p>
            </p:txBody>
          </p:sp>
        </mc:Choice>
        <mc:Fallback xmlns="">
          <p:sp>
            <p:nvSpPr>
              <p:cNvPr id="37" name="CuadroTexto 36">
                <a:extLst>
                  <a:ext uri="{FF2B5EF4-FFF2-40B4-BE49-F238E27FC236}">
                    <a16:creationId xmlns:a16="http://schemas.microsoft.com/office/drawing/2014/main" id="{107B4326-A207-4D47-A0F8-F1F9EDD8F03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48500" y="4354615"/>
                <a:ext cx="3875410" cy="646331"/>
              </a:xfrm>
              <a:prstGeom prst="rect">
                <a:avLst/>
              </a:prstGeom>
              <a:blipFill>
                <a:blip r:embed="rId8"/>
                <a:stretch>
                  <a:fillRect l="-1634" t="-3846" b="-13462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CuadroTexto 37">
                <a:extLst>
                  <a:ext uri="{FF2B5EF4-FFF2-40B4-BE49-F238E27FC236}">
                    <a16:creationId xmlns:a16="http://schemas.microsoft.com/office/drawing/2014/main" id="{793526A9-EA51-A6E3-3809-CE30F3516560}"/>
                  </a:ext>
                </a:extLst>
              </p:cNvPr>
              <p:cNvSpPr txBox="1"/>
              <p:nvPr/>
            </p:nvSpPr>
            <p:spPr>
              <a:xfrm>
                <a:off x="3828058" y="5689735"/>
                <a:ext cx="387541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dirty="0"/>
                  <a:t>Quel est la valeur de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s-E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s-ES" b="0" i="1" smtClean="0">
                            <a:latin typeface="Cambria Math" panose="02040503050406030204" pitchFamily="18" charset="0"/>
                          </a:rPr>
                          <m:t>𝑌</m:t>
                        </m:r>
                      </m:e>
                      <m:sub>
                        <m:r>
                          <a:rPr lang="es-ES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s-E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s-ES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fr-FR" dirty="0"/>
                  <a:t>et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s-E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s-ES" b="0" i="1" smtClean="0">
                            <a:latin typeface="Cambria Math" panose="02040503050406030204" pitchFamily="18" charset="0"/>
                          </a:rPr>
                          <m:t>𝜏</m:t>
                        </m:r>
                      </m:e>
                      <m:sub>
                        <m:r>
                          <a:rPr lang="es-ES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s-E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fr-FR" dirty="0"/>
                  <a:t> ?</a:t>
                </a:r>
                <a:r>
                  <a:rPr lang="fr-FR" dirty="0">
                    <a:sym typeface="Wingdings" pitchFamily="2" charset="2"/>
                  </a:rPr>
                  <a:t> </a:t>
                </a:r>
              </a:p>
              <a:p>
                <a:r>
                  <a:rPr lang="fr-FR" i="1" dirty="0">
                    <a:sym typeface="Wingdings" pitchFamily="2" charset="2"/>
                  </a:rPr>
                  <a:t>Modèle de HyT2004+Keef et al. (2010)</a:t>
                </a:r>
                <a:endParaRPr lang="fr-FR" i="1" dirty="0"/>
              </a:p>
            </p:txBody>
          </p:sp>
        </mc:Choice>
        <mc:Fallback xmlns="">
          <p:sp>
            <p:nvSpPr>
              <p:cNvPr id="38" name="CuadroTexto 37">
                <a:extLst>
                  <a:ext uri="{FF2B5EF4-FFF2-40B4-BE49-F238E27FC236}">
                    <a16:creationId xmlns:a16="http://schemas.microsoft.com/office/drawing/2014/main" id="{793526A9-EA51-A6E3-3809-CE30F351656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28058" y="5689735"/>
                <a:ext cx="3875410" cy="646331"/>
              </a:xfrm>
              <a:prstGeom prst="rect">
                <a:avLst/>
              </a:prstGeom>
              <a:blipFill>
                <a:blip r:embed="rId9"/>
                <a:stretch>
                  <a:fillRect l="-1307" t="-3846" b="-13462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0" name="Conector recto de flecha 39">
            <a:extLst>
              <a:ext uri="{FF2B5EF4-FFF2-40B4-BE49-F238E27FC236}">
                <a16:creationId xmlns:a16="http://schemas.microsoft.com/office/drawing/2014/main" id="{E398D926-17AE-9EB9-6A6A-A5DE79024537}"/>
              </a:ext>
            </a:extLst>
          </p:cNvPr>
          <p:cNvCxnSpPr>
            <a:cxnSpLocks/>
            <a:stCxn id="7" idx="2"/>
          </p:cNvCxnSpPr>
          <p:nvPr/>
        </p:nvCxnSpPr>
        <p:spPr>
          <a:xfrm>
            <a:off x="5742704" y="1484153"/>
            <a:ext cx="0" cy="474306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CuadroTexto 12">
            <a:extLst>
              <a:ext uri="{FF2B5EF4-FFF2-40B4-BE49-F238E27FC236}">
                <a16:creationId xmlns:a16="http://schemas.microsoft.com/office/drawing/2014/main" id="{14DFBC59-31E5-21FD-9FEA-2BAEEFDFDA48}"/>
              </a:ext>
            </a:extLst>
          </p:cNvPr>
          <p:cNvSpPr txBox="1"/>
          <p:nvPr/>
        </p:nvSpPr>
        <p:spPr>
          <a:xfrm>
            <a:off x="3467519" y="1601898"/>
            <a:ext cx="698633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noProof="0" dirty="0"/>
              <a:t>1) Modèle chronologique</a:t>
            </a:r>
          </a:p>
        </p:txBody>
      </p:sp>
      <p:sp>
        <p:nvSpPr>
          <p:cNvPr id="43" name="Título 1">
            <a:extLst>
              <a:ext uri="{FF2B5EF4-FFF2-40B4-BE49-F238E27FC236}">
                <a16:creationId xmlns:a16="http://schemas.microsoft.com/office/drawing/2014/main" id="{8CF81676-F164-8DD0-A7B3-543B2526C60E}"/>
              </a:ext>
            </a:extLst>
          </p:cNvPr>
          <p:cNvSpPr txBox="1">
            <a:spLocks/>
          </p:cNvSpPr>
          <p:nvPr/>
        </p:nvSpPr>
        <p:spPr>
          <a:xfrm>
            <a:off x="624891" y="148856"/>
            <a:ext cx="6471895" cy="42223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85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FR" sz="3200" dirty="0">
                <a:latin typeface="Bahnschrift SemiBold" panose="020B0502040204020203" pitchFamily="34" charset="0"/>
              </a:rPr>
              <a:t>Méthodologie</a:t>
            </a:r>
            <a:endParaRPr lang="es-ES" sz="3200" dirty="0">
              <a:latin typeface="Bahnschrift SemiBold" panose="020B0502040204020203" pitchFamily="34" charset="0"/>
            </a:endParaRPr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FCF67D0C-F8B8-1750-DF40-94D09D63B2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1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251BA2DB-1A29-63FE-18EF-7D8101D2DD69}"/>
              </a:ext>
            </a:extLst>
          </p:cNvPr>
          <p:cNvSpPr txBox="1"/>
          <p:nvPr/>
        </p:nvSpPr>
        <p:spPr>
          <a:xfrm>
            <a:off x="32254" y="6326130"/>
            <a:ext cx="6800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28</a:t>
            </a:r>
          </a:p>
        </p:txBody>
      </p:sp>
    </p:spTree>
    <p:extLst>
      <p:ext uri="{BB962C8B-B14F-4D97-AF65-F5344CB8AC3E}">
        <p14:creationId xmlns:p14="http://schemas.microsoft.com/office/powerpoint/2010/main" val="1061614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4" grpId="0" animBg="1"/>
      <p:bldP spid="16" grpId="0"/>
      <p:bldP spid="17" grpId="0" animBg="1"/>
      <p:bldP spid="18" grpId="0"/>
      <p:bldP spid="21" grpId="0" animBg="1"/>
      <p:bldP spid="22" grpId="0"/>
      <p:bldP spid="35" grpId="0"/>
      <p:bldP spid="36" grpId="0"/>
      <p:bldP spid="37" grpId="0"/>
      <p:bldP spid="38" grpId="0"/>
      <p:bldP spid="13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16D751-38CF-1CDE-21C5-D699ADA9DF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>
            <a:extLst>
              <a:ext uri="{FF2B5EF4-FFF2-40B4-BE49-F238E27FC236}">
                <a16:creationId xmlns:a16="http://schemas.microsoft.com/office/drawing/2014/main" id="{086FB96B-2D70-2E48-7ACC-0A283E89D400}"/>
              </a:ext>
            </a:extLst>
          </p:cNvPr>
          <p:cNvSpPr/>
          <p:nvPr/>
        </p:nvSpPr>
        <p:spPr>
          <a:xfrm>
            <a:off x="-1" y="0"/>
            <a:ext cx="515815" cy="685800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FB314CE9-4036-CA35-C9C8-4A05D7AFAEA3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0035334" y="140660"/>
            <a:ext cx="1946113" cy="803912"/>
          </a:xfrm>
          <a:prstGeom prst="rect">
            <a:avLst/>
          </a:prstGeom>
        </p:spPr>
      </p:pic>
      <p:pic>
        <p:nvPicPr>
          <p:cNvPr id="12" name="Picture 2" descr="Fichier:Logo BRGM.svg — Wikipédia">
            <a:extLst>
              <a:ext uri="{FF2B5EF4-FFF2-40B4-BE49-F238E27FC236}">
                <a16:creationId xmlns:a16="http://schemas.microsoft.com/office/drawing/2014/main" id="{01EE71C0-C9CA-93F8-A08A-54BCCB38A9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3229" y="84955"/>
            <a:ext cx="2418362" cy="936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Elipse 2">
            <a:extLst>
              <a:ext uri="{FF2B5EF4-FFF2-40B4-BE49-F238E27FC236}">
                <a16:creationId xmlns:a16="http://schemas.microsoft.com/office/drawing/2014/main" id="{8A232FB4-4952-5D7A-5F3C-A931FDC0624A}"/>
              </a:ext>
            </a:extLst>
          </p:cNvPr>
          <p:cNvSpPr/>
          <p:nvPr/>
        </p:nvSpPr>
        <p:spPr>
          <a:xfrm>
            <a:off x="23020" y="1701473"/>
            <a:ext cx="470647" cy="443753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AFDD33C2-50B6-8F7C-CE1D-F75D30C9EA1C}"/>
              </a:ext>
            </a:extLst>
          </p:cNvPr>
          <p:cNvSpPr txBox="1"/>
          <p:nvPr/>
        </p:nvSpPr>
        <p:spPr>
          <a:xfrm rot="16200000">
            <a:off x="17133" y="1634814"/>
            <a:ext cx="4706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>
                <a:latin typeface="Bahnschrift SemiBold" panose="020B0502040204020203" pitchFamily="34" charset="0"/>
              </a:rPr>
              <a:t>5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034DFC20-BDE2-B107-D9E6-6BA162389B13}"/>
              </a:ext>
            </a:extLst>
          </p:cNvPr>
          <p:cNvSpPr txBox="1"/>
          <p:nvPr/>
        </p:nvSpPr>
        <p:spPr>
          <a:xfrm rot="16200000">
            <a:off x="-521270" y="691288"/>
            <a:ext cx="15276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>
                <a:solidFill>
                  <a:schemeClr val="bg1"/>
                </a:solidFill>
              </a:rPr>
              <a:t>Simulation</a:t>
            </a:r>
          </a:p>
        </p:txBody>
      </p:sp>
      <p:pic>
        <p:nvPicPr>
          <p:cNvPr id="40" name="Imagen 39">
            <a:extLst>
              <a:ext uri="{FF2B5EF4-FFF2-40B4-BE49-F238E27FC236}">
                <a16:creationId xmlns:a16="http://schemas.microsoft.com/office/drawing/2014/main" id="{77F36B46-A109-4828-A7A6-CFF7EBF0873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4394" y="1266030"/>
            <a:ext cx="9203212" cy="4878365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ítulo 1">
            <a:extLst>
              <a:ext uri="{FF2B5EF4-FFF2-40B4-BE49-F238E27FC236}">
                <a16:creationId xmlns:a16="http://schemas.microsoft.com/office/drawing/2014/main" id="{9AEDA29F-2D84-6AD4-B226-D74F9AC466F4}"/>
              </a:ext>
            </a:extLst>
          </p:cNvPr>
          <p:cNvSpPr txBox="1">
            <a:spLocks/>
          </p:cNvSpPr>
          <p:nvPr/>
        </p:nvSpPr>
        <p:spPr>
          <a:xfrm>
            <a:off x="624891" y="148856"/>
            <a:ext cx="6471895" cy="42223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85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FR" sz="3200" dirty="0">
                <a:latin typeface="Bahnschrift SemiBold" panose="020B0502040204020203" pitchFamily="34" charset="0"/>
              </a:rPr>
              <a:t>GPD vs empirique</a:t>
            </a:r>
            <a:endParaRPr lang="es-ES" sz="3200" dirty="0">
              <a:latin typeface="Bahnschrift SemiBold" panose="020B0502040204020203" pitchFamily="34" charset="0"/>
            </a:endParaRPr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7B03950C-B8E0-A937-2ADD-6AE29AB9D0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1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9A5BE3F1-ABE5-30C3-A51F-921C0386715B}"/>
              </a:ext>
            </a:extLst>
          </p:cNvPr>
          <p:cNvSpPr txBox="1"/>
          <p:nvPr/>
        </p:nvSpPr>
        <p:spPr>
          <a:xfrm>
            <a:off x="32254" y="6326130"/>
            <a:ext cx="6800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29</a:t>
            </a:r>
          </a:p>
        </p:txBody>
      </p:sp>
    </p:spTree>
    <p:extLst>
      <p:ext uri="{BB962C8B-B14F-4D97-AF65-F5344CB8AC3E}">
        <p14:creationId xmlns:p14="http://schemas.microsoft.com/office/powerpoint/2010/main" val="1072953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D62791-78A9-153E-7311-EB6CBC26BA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>
            <a:extLst>
              <a:ext uri="{FF2B5EF4-FFF2-40B4-BE49-F238E27FC236}">
                <a16:creationId xmlns:a16="http://schemas.microsoft.com/office/drawing/2014/main" id="{AB1D8218-0B1D-2A31-D257-7F382AE7DB4F}"/>
              </a:ext>
            </a:extLst>
          </p:cNvPr>
          <p:cNvSpPr/>
          <p:nvPr/>
        </p:nvSpPr>
        <p:spPr>
          <a:xfrm>
            <a:off x="-1" y="0"/>
            <a:ext cx="515815" cy="685800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422EFAF0-B61B-1976-DF97-A728C584EA15}"/>
              </a:ext>
            </a:extLst>
          </p:cNvPr>
          <p:cNvSpPr txBox="1"/>
          <p:nvPr/>
        </p:nvSpPr>
        <p:spPr>
          <a:xfrm>
            <a:off x="2155371" y="914400"/>
            <a:ext cx="5094515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/>
              <a:t>1500</a:t>
            </a:r>
          </a:p>
          <a:p>
            <a:endParaRPr lang="fr-FR"/>
          </a:p>
          <a:p>
            <a:r>
              <a:rPr lang="fr-FR"/>
              <a:t>50 </a:t>
            </a:r>
            <a:r>
              <a:rPr lang="fr-FR" err="1"/>
              <a:t>billio</a:t>
            </a:r>
            <a:endParaRPr lang="fr-FR"/>
          </a:p>
          <a:p>
            <a:endParaRPr lang="fr-FR"/>
          </a:p>
          <a:p>
            <a:r>
              <a:rPr lang="fr-FR"/>
              <a:t>Duration</a:t>
            </a:r>
          </a:p>
          <a:p>
            <a:endParaRPr lang="fr-FR"/>
          </a:p>
          <a:p>
            <a:r>
              <a:rPr lang="fr-FR"/>
              <a:t>km </a:t>
            </a:r>
            <a:r>
              <a:rPr lang="fr-FR" err="1"/>
              <a:t>coastline</a:t>
            </a:r>
            <a:endParaRPr lang="fr-FR"/>
          </a:p>
        </p:txBody>
      </p:sp>
      <p:pic>
        <p:nvPicPr>
          <p:cNvPr id="1026" name="Picture 2" descr="El 29 de agosto de 2005 el devastador huracán Katrina tocó tierra en  Estados Unidos">
            <a:extLst>
              <a:ext uri="{FF2B5EF4-FFF2-40B4-BE49-F238E27FC236}">
                <a16:creationId xmlns:a16="http://schemas.microsoft.com/office/drawing/2014/main" id="{BAEBADB5-1F6D-6819-6828-CF5941AF427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89" b="18097"/>
          <a:stretch/>
        </p:blipFill>
        <p:spPr bwMode="auto">
          <a:xfrm>
            <a:off x="515814" y="-1"/>
            <a:ext cx="11676186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ángulo 2">
            <a:extLst>
              <a:ext uri="{FF2B5EF4-FFF2-40B4-BE49-F238E27FC236}">
                <a16:creationId xmlns:a16="http://schemas.microsoft.com/office/drawing/2014/main" id="{784517F1-82F5-351C-1873-32B422002E77}"/>
              </a:ext>
            </a:extLst>
          </p:cNvPr>
          <p:cNvSpPr/>
          <p:nvPr/>
        </p:nvSpPr>
        <p:spPr>
          <a:xfrm>
            <a:off x="6096000" y="1271943"/>
            <a:ext cx="5845042" cy="4619507"/>
          </a:xfrm>
          <a:prstGeom prst="rect">
            <a:avLst/>
          </a:prstGeom>
          <a:solidFill>
            <a:srgbClr val="A6A6A6">
              <a:alpha val="69804"/>
            </a:srgb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800" dirty="0"/>
          </a:p>
        </p:txBody>
      </p:sp>
      <p:pic>
        <p:nvPicPr>
          <p:cNvPr id="1030" name="Picture 6" descr="Téléchargement gratuit d'Icônes de watch | FreeImages">
            <a:extLst>
              <a:ext uri="{FF2B5EF4-FFF2-40B4-BE49-F238E27FC236}">
                <a16:creationId xmlns:a16="http://schemas.microsoft.com/office/drawing/2014/main" id="{CB7A9F0F-FAA6-F23F-D92B-53FAD6DEC6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4655" y="1430481"/>
            <a:ext cx="609246" cy="609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Premium Vector | Measuring Tape Icon Set Tailor meter length vector symbol  in a black filled and outlined style Precision Measure Sign">
            <a:extLst>
              <a:ext uri="{FF2B5EF4-FFF2-40B4-BE49-F238E27FC236}">
                <a16:creationId xmlns:a16="http://schemas.microsoft.com/office/drawing/2014/main" id="{4967FD3E-CE44-24A4-A7B8-D21F31314F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5318" y="1735104"/>
            <a:ext cx="1426281" cy="1826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6E15FB47-CCE0-064D-1493-93CB2CA0127F}"/>
              </a:ext>
            </a:extLst>
          </p:cNvPr>
          <p:cNvSpPr txBox="1"/>
          <p:nvPr/>
        </p:nvSpPr>
        <p:spPr>
          <a:xfrm>
            <a:off x="7434429" y="1429836"/>
            <a:ext cx="52733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/>
              <a:t>23-31  août 2005 (8 jours)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EA4DC355-8E71-D832-26CD-40D77811991F}"/>
              </a:ext>
            </a:extLst>
          </p:cNvPr>
          <p:cNvSpPr txBox="1"/>
          <p:nvPr/>
        </p:nvSpPr>
        <p:spPr>
          <a:xfrm>
            <a:off x="7441521" y="2497273"/>
            <a:ext cx="42161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/>
              <a:t>1000 km de littoral </a:t>
            </a:r>
          </a:p>
        </p:txBody>
      </p:sp>
      <p:sp>
        <p:nvSpPr>
          <p:cNvPr id="9" name="Título 1">
            <a:extLst>
              <a:ext uri="{FF2B5EF4-FFF2-40B4-BE49-F238E27FC236}">
                <a16:creationId xmlns:a16="http://schemas.microsoft.com/office/drawing/2014/main" id="{DCFF512A-7E83-54C4-5D90-0482B87C1B7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15814" y="-216186"/>
            <a:ext cx="9144000" cy="872271"/>
          </a:xfrm>
        </p:spPr>
        <p:txBody>
          <a:bodyPr>
            <a:normAutofit/>
          </a:bodyPr>
          <a:lstStyle/>
          <a:p>
            <a:pPr algn="l"/>
            <a:r>
              <a:rPr lang="fr-FR" sz="3200" dirty="0">
                <a:latin typeface="Bahnschrift SemiBold" panose="020B0502040204020203" pitchFamily="34" charset="0"/>
              </a:rPr>
              <a:t>Cyclone Katrina (2005)</a:t>
            </a:r>
            <a:endParaRPr lang="es-ES" sz="3200" dirty="0">
              <a:latin typeface="Bahnschrift SemiBold" panose="020B0502040204020203" pitchFamily="34" charset="0"/>
            </a:endParaRP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7D27233F-B725-D662-FE17-5D2DF7065A59}"/>
              </a:ext>
            </a:extLst>
          </p:cNvPr>
          <p:cNvSpPr txBox="1"/>
          <p:nvPr/>
        </p:nvSpPr>
        <p:spPr>
          <a:xfrm>
            <a:off x="10481380" y="6366641"/>
            <a:ext cx="634763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dirty="0" err="1">
                <a:solidFill>
                  <a:schemeClr val="bg1"/>
                </a:solidFill>
              </a:rPr>
              <a:t>www.npr.org</a:t>
            </a:r>
            <a:endParaRPr lang="fr-FR" dirty="0">
              <a:solidFill>
                <a:schemeClr val="bg1"/>
              </a:solidFill>
            </a:endParaRPr>
          </a:p>
        </p:txBody>
      </p:sp>
      <p:pic>
        <p:nvPicPr>
          <p:cNvPr id="10" name="Picture 4" descr="Image vectorielle Stock Black ribbon, mourning symbol simple isolated  vector icon. Rip realistic glyph sign. | Adobe Stock">
            <a:extLst>
              <a:ext uri="{FF2B5EF4-FFF2-40B4-BE49-F238E27FC236}">
                <a16:creationId xmlns:a16="http://schemas.microsoft.com/office/drawing/2014/main" id="{A2D1919F-A2EF-C5C2-2EDA-D0E1F51174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7475" y="3248106"/>
            <a:ext cx="1043609" cy="1043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8">
            <a:extLst>
              <a:ext uri="{FF2B5EF4-FFF2-40B4-BE49-F238E27FC236}">
                <a16:creationId xmlns:a16="http://schemas.microsoft.com/office/drawing/2014/main" id="{86BF5164-6224-3193-A458-780BC0D6B2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4656" y="4509436"/>
            <a:ext cx="565150" cy="565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CuadroTexto 12">
            <a:extLst>
              <a:ext uri="{FF2B5EF4-FFF2-40B4-BE49-F238E27FC236}">
                <a16:creationId xmlns:a16="http://schemas.microsoft.com/office/drawing/2014/main" id="{BF5A4B7D-CA6D-DF15-6024-053CB9F2CA08}"/>
              </a:ext>
            </a:extLst>
          </p:cNvPr>
          <p:cNvSpPr txBox="1"/>
          <p:nvPr/>
        </p:nvSpPr>
        <p:spPr>
          <a:xfrm>
            <a:off x="7294860" y="3493152"/>
            <a:ext cx="32092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/>
              <a:t>1836 décès 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0E2A2629-E2D9-EDBA-94D1-682BE58DC493}"/>
              </a:ext>
            </a:extLst>
          </p:cNvPr>
          <p:cNvSpPr txBox="1"/>
          <p:nvPr/>
        </p:nvSpPr>
        <p:spPr>
          <a:xfrm>
            <a:off x="7434429" y="4560589"/>
            <a:ext cx="30697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/>
              <a:t>$125 milliards</a:t>
            </a:r>
          </a:p>
        </p:txBody>
      </p:sp>
      <p:sp>
        <p:nvSpPr>
          <p:cNvPr id="15" name="Marcador de pie de página 14">
            <a:extLst>
              <a:ext uri="{FF2B5EF4-FFF2-40B4-BE49-F238E27FC236}">
                <a16:creationId xmlns:a16="http://schemas.microsoft.com/office/drawing/2014/main" id="{142020D7-8C45-28D0-0B32-43ECFED855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1</a:t>
            </a: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3BA1D94C-FE10-014F-EBF9-3F6F19325B5B}"/>
              </a:ext>
            </a:extLst>
          </p:cNvPr>
          <p:cNvSpPr txBox="1"/>
          <p:nvPr/>
        </p:nvSpPr>
        <p:spPr>
          <a:xfrm>
            <a:off x="32254" y="6326130"/>
            <a:ext cx="6800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028945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3" grpId="0"/>
      <p:bldP spid="14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0F4EEF-B7A8-BA76-6A76-2B26ED574E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>
            <a:extLst>
              <a:ext uri="{FF2B5EF4-FFF2-40B4-BE49-F238E27FC236}">
                <a16:creationId xmlns:a16="http://schemas.microsoft.com/office/drawing/2014/main" id="{D814235E-B215-9495-E2C0-3323219009A3}"/>
              </a:ext>
            </a:extLst>
          </p:cNvPr>
          <p:cNvSpPr/>
          <p:nvPr/>
        </p:nvSpPr>
        <p:spPr>
          <a:xfrm>
            <a:off x="-1" y="0"/>
            <a:ext cx="515815" cy="685800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DBD4C275-CE92-2F48-4FC0-79747ECC246A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0035334" y="140660"/>
            <a:ext cx="1946113" cy="803912"/>
          </a:xfrm>
          <a:prstGeom prst="rect">
            <a:avLst/>
          </a:prstGeom>
        </p:spPr>
      </p:pic>
      <p:pic>
        <p:nvPicPr>
          <p:cNvPr id="12" name="Picture 2" descr="Fichier:Logo BRGM.svg — Wikipédia">
            <a:extLst>
              <a:ext uri="{FF2B5EF4-FFF2-40B4-BE49-F238E27FC236}">
                <a16:creationId xmlns:a16="http://schemas.microsoft.com/office/drawing/2014/main" id="{DC750F9D-901F-65A8-8F0F-8EDF4C91DE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3229" y="84955"/>
            <a:ext cx="2418362" cy="936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Elipse 2">
            <a:extLst>
              <a:ext uri="{FF2B5EF4-FFF2-40B4-BE49-F238E27FC236}">
                <a16:creationId xmlns:a16="http://schemas.microsoft.com/office/drawing/2014/main" id="{CBC7B0AE-FB25-8676-8540-422F3E239F33}"/>
              </a:ext>
            </a:extLst>
          </p:cNvPr>
          <p:cNvSpPr/>
          <p:nvPr/>
        </p:nvSpPr>
        <p:spPr>
          <a:xfrm>
            <a:off x="23020" y="1701473"/>
            <a:ext cx="470647" cy="443753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E4308886-1741-19B8-0976-0553CF7D72A3}"/>
              </a:ext>
            </a:extLst>
          </p:cNvPr>
          <p:cNvSpPr txBox="1"/>
          <p:nvPr/>
        </p:nvSpPr>
        <p:spPr>
          <a:xfrm rot="16200000">
            <a:off x="17133" y="1634814"/>
            <a:ext cx="4706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>
                <a:latin typeface="Bahnschrift SemiBold" panose="020B0502040204020203" pitchFamily="34" charset="0"/>
              </a:rPr>
              <a:t>5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4DC8E75B-12AB-5316-F84B-2FBD6B7B6548}"/>
              </a:ext>
            </a:extLst>
          </p:cNvPr>
          <p:cNvSpPr txBox="1"/>
          <p:nvPr/>
        </p:nvSpPr>
        <p:spPr>
          <a:xfrm rot="16200000">
            <a:off x="-521270" y="691288"/>
            <a:ext cx="15276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>
                <a:solidFill>
                  <a:schemeClr val="bg1"/>
                </a:solidFill>
              </a:rPr>
              <a:t>Simulation</a:t>
            </a: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A4A1AAF7-0F9E-41CE-0C4F-8C6D667D8E8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30" t="688" r="31484" b="69433"/>
          <a:stretch/>
        </p:blipFill>
        <p:spPr bwMode="auto">
          <a:xfrm>
            <a:off x="210553" y="3273381"/>
            <a:ext cx="4056186" cy="2780422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Título 1">
            <a:extLst>
              <a:ext uri="{FF2B5EF4-FFF2-40B4-BE49-F238E27FC236}">
                <a16:creationId xmlns:a16="http://schemas.microsoft.com/office/drawing/2014/main" id="{7C4C550A-60C4-7D54-9378-73F140D1DAC5}"/>
              </a:ext>
            </a:extLst>
          </p:cNvPr>
          <p:cNvSpPr txBox="1">
            <a:spLocks/>
          </p:cNvSpPr>
          <p:nvPr/>
        </p:nvSpPr>
        <p:spPr>
          <a:xfrm>
            <a:off x="624891" y="136156"/>
            <a:ext cx="6665155" cy="87227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FR" sz="2400" dirty="0">
                <a:latin typeface="Bahnschrift SemiBold" panose="020B0502040204020203" pitchFamily="34" charset="0"/>
              </a:rPr>
              <a:t>Hypothèse d’uniformité spatiale des événements extrêmes</a:t>
            </a:r>
            <a:endParaRPr lang="es-ES" sz="2400" dirty="0">
              <a:latin typeface="Bahnschrift SemiBold" panose="020B0502040204020203" pitchFamily="34" charset="0"/>
            </a:endParaRPr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747C3F34-C73D-AFB2-7E64-72E966309066}"/>
              </a:ext>
            </a:extLst>
          </p:cNvPr>
          <p:cNvSpPr/>
          <p:nvPr/>
        </p:nvSpPr>
        <p:spPr>
          <a:xfrm>
            <a:off x="624891" y="1400900"/>
            <a:ext cx="11021009" cy="125099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CuadroTexto 15">
                <a:extLst>
                  <a:ext uri="{FF2B5EF4-FFF2-40B4-BE49-F238E27FC236}">
                    <a16:creationId xmlns:a16="http://schemas.microsoft.com/office/drawing/2014/main" id="{DC8DCD38-817B-61EE-94F9-1695BB422DCA}"/>
                  </a:ext>
                </a:extLst>
              </p:cNvPr>
              <p:cNvSpPr txBox="1"/>
              <p:nvPr/>
            </p:nvSpPr>
            <p:spPr>
              <a:xfrm>
                <a:off x="2909103" y="2100970"/>
                <a:ext cx="6108700" cy="49276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2000" i="1" smtClean="0">
                          <a:latin typeface="Cambria Math" panose="02040503050406030204" pitchFamily="18" charset="0"/>
                        </a:rPr>
                        <m:t>𝜒</m:t>
                      </m:r>
                      <m:r>
                        <a:rPr lang="fr-FR" sz="2000" i="0">
                          <a:latin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fr-FR" sz="2000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fr-FR" sz="2000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fr-FR" sz="2000" i="0">
                                  <a:latin typeface="Cambria Math" panose="02040503050406030204" pitchFamily="18" charset="0"/>
                                </a:rPr>
                                <m:t>lim</m:t>
                              </m:r>
                            </m:e>
                            <m:lim>
                              <m:r>
                                <a:rPr lang="fr-FR" sz="2000" i="1">
                                  <a:latin typeface="Cambria Math" panose="02040503050406030204" pitchFamily="18" charset="0"/>
                                </a:rPr>
                                <m:t>𝜈</m:t>
                              </m:r>
                              <m:r>
                                <a:rPr lang="fr-FR" sz="2000" i="0">
                                  <a:latin typeface="Cambria Math" panose="02040503050406030204" pitchFamily="18" charset="0"/>
                                </a:rPr>
                                <m:t>→1</m:t>
                              </m:r>
                            </m:lim>
                          </m:limLow>
                        </m:fName>
                        <m:e>
                          <m:d>
                            <m:dPr>
                              <m:begChr m:val=""/>
                              <m:ctrlPr>
                                <a:rPr lang="fr-FR" sz="20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fr-FR" sz="2000" i="1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  <m:d>
                                <m:dPr>
                                  <m:endChr m:val="|"/>
                                  <m:ctrlPr>
                                    <a:rPr lang="fr-FR" sz="2000" i="1">
                                      <a:solidFill>
                                        <a:srgbClr val="836967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fr-FR" sz="2000" i="1">
                                          <a:solidFill>
                                            <a:srgbClr val="836967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fr-FR" sz="2000" i="1">
                                          <a:latin typeface="Cambria Math" panose="02040503050406030204" pitchFamily="18" charset="0"/>
                                        </a:rPr>
                                        <m:t>𝐹</m:t>
                                      </m:r>
                                    </m:e>
                                    <m:sub>
                                      <m:r>
                                        <a:rPr lang="fr-FR" sz="2000" i="1">
                                          <a:latin typeface="Cambria Math" panose="02040503050406030204" pitchFamily="18" charset="0"/>
                                        </a:rPr>
                                        <m:t>𝐴</m:t>
                                      </m:r>
                                    </m:sub>
                                  </m:sSub>
                                  <m:d>
                                    <m:dPr>
                                      <m:ctrlPr>
                                        <a:rPr lang="fr-FR" sz="2000" i="1">
                                          <a:solidFill>
                                            <a:srgbClr val="836967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fr-FR" sz="2000" i="1">
                                          <a:latin typeface="Cambria Math" panose="02040503050406030204" pitchFamily="18" charset="0"/>
                                        </a:rPr>
                                        <m:t>𝐴</m:t>
                                      </m:r>
                                    </m:e>
                                  </m:d>
                                  <m:r>
                                    <a:rPr lang="fr-FR" sz="2000" i="0">
                                      <a:latin typeface="Cambria Math" panose="02040503050406030204" pitchFamily="18" charset="0"/>
                                    </a:rPr>
                                    <m:t>&gt;</m:t>
                                  </m:r>
                                  <m:r>
                                    <a:rPr lang="fr-FR" sz="2000" i="1">
                                      <a:latin typeface="Cambria Math" panose="02040503050406030204" pitchFamily="18" charset="0"/>
                                    </a:rPr>
                                    <m:t>𝜈</m:t>
                                  </m:r>
                                  <m:r>
                                    <a:rPr lang="fr-FR" sz="2000" i="0"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</m:e>
                              </m:d>
                              <m:sSub>
                                <m:sSubPr>
                                  <m:ctrlPr>
                                    <a:rPr lang="fr-FR" sz="2000" i="1">
                                      <a:solidFill>
                                        <a:srgbClr val="836967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sz="2000" i="1">
                                      <a:latin typeface="Cambria Math" panose="02040503050406030204" pitchFamily="18" charset="0"/>
                                    </a:rPr>
                                    <m:t>𝐹</m:t>
                                  </m:r>
                                </m:e>
                                <m:sub>
                                  <m:r>
                                    <a:rPr lang="fr-FR" sz="2000" i="1">
                                      <a:latin typeface="Cambria Math" panose="02040503050406030204" pitchFamily="18" charset="0"/>
                                    </a:rPr>
                                    <m:t>𝐵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fr-FR" sz="2000" i="1">
                                      <a:solidFill>
                                        <a:srgbClr val="836967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fr-FR" sz="2000" i="1">
                                      <a:latin typeface="Cambria Math" panose="02040503050406030204" pitchFamily="18" charset="0"/>
                                    </a:rPr>
                                    <m:t>𝐵</m:t>
                                  </m:r>
                                </m:e>
                              </m:d>
                              <m:r>
                                <a:rPr lang="fr-FR" sz="2000" i="0">
                                  <a:latin typeface="Cambria Math" panose="02040503050406030204" pitchFamily="18" charset="0"/>
                                </a:rPr>
                                <m:t>&gt;</m:t>
                              </m:r>
                              <m:r>
                                <a:rPr lang="fr-FR" sz="2000" i="1">
                                  <a:latin typeface="Cambria Math" panose="02040503050406030204" pitchFamily="18" charset="0"/>
                                </a:rPr>
                                <m:t>𝜈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lang="fr-FR" sz="2000" dirty="0"/>
              </a:p>
            </p:txBody>
          </p:sp>
        </mc:Choice>
        <mc:Fallback xmlns="">
          <p:sp>
            <p:nvSpPr>
              <p:cNvPr id="16" name="CuadroTexto 15">
                <a:extLst>
                  <a:ext uri="{FF2B5EF4-FFF2-40B4-BE49-F238E27FC236}">
                    <a16:creationId xmlns:a16="http://schemas.microsoft.com/office/drawing/2014/main" id="{DC8DCD38-817B-61EE-94F9-1695BB422DC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09103" y="2100970"/>
                <a:ext cx="6108700" cy="492764"/>
              </a:xfrm>
              <a:prstGeom prst="rect">
                <a:avLst/>
              </a:prstGeom>
              <a:blipFill>
                <a:blip r:embed="rId5"/>
                <a:stretch>
                  <a:fillRect t="-100000" b="-137500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CuadroTexto 16">
            <a:extLst>
              <a:ext uri="{FF2B5EF4-FFF2-40B4-BE49-F238E27FC236}">
                <a16:creationId xmlns:a16="http://schemas.microsoft.com/office/drawing/2014/main" id="{0B9804E8-14AE-4B25-1D7A-0672F6B8038B}"/>
              </a:ext>
            </a:extLst>
          </p:cNvPr>
          <p:cNvSpPr txBox="1"/>
          <p:nvPr/>
        </p:nvSpPr>
        <p:spPr>
          <a:xfrm>
            <a:off x="1257300" y="1468983"/>
            <a:ext cx="7950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/>
              <a:t>Coefficient de dépendance extrémal, Coles (2001):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3" name="CuadroTexto 32">
                <a:extLst>
                  <a:ext uri="{FF2B5EF4-FFF2-40B4-BE49-F238E27FC236}">
                    <a16:creationId xmlns:a16="http://schemas.microsoft.com/office/drawing/2014/main" id="{BAC1F7D4-A899-C859-F296-98E4D2FC1B78}"/>
                  </a:ext>
                </a:extLst>
              </p:cNvPr>
              <p:cNvSpPr txBox="1"/>
              <p:nvPr/>
            </p:nvSpPr>
            <p:spPr>
              <a:xfrm>
                <a:off x="7028076" y="3059668"/>
                <a:ext cx="324050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/>
                  <a:t>Distance </a:t>
                </a:r>
                <a14:m>
                  <m:oMath xmlns:m="http://schemas.openxmlformats.org/officeDocument/2006/math">
                    <m:r>
                      <a:rPr lang="en-US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</m:oMath>
                </a14:m>
                <a:r>
                  <a:rPr lang="en-US" b="1" dirty="0"/>
                  <a:t> 0</a:t>
                </a:r>
                <a:r>
                  <a:rPr lang="en-US" dirty="0"/>
                  <a:t>, </a:t>
                </a:r>
                <a14:m>
                  <m:oMath xmlns:m="http://schemas.openxmlformats.org/officeDocument/2006/math">
                    <m:r>
                      <a:rPr lang="es-ES" b="0" i="1" smtClean="0">
                        <a:latin typeface="Cambria Math" panose="02040503050406030204" pitchFamily="18" charset="0"/>
                      </a:rPr>
                      <m:t>𝜒</m:t>
                    </m:r>
                    <m:r>
                      <a:rPr lang="en-US" b="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  <m:r>
                      <a:rPr lang="es-ES" b="0" i="1" smtClean="0">
                        <a:latin typeface="Cambria Math" panose="02040503050406030204" pitchFamily="18" charset="0"/>
                      </a:rPr>
                      <m:t>1</m:t>
                    </m:r>
                  </m:oMath>
                </a14:m>
                <a:endParaRPr lang="en-US" dirty="0"/>
              </a:p>
            </p:txBody>
          </p:sp>
        </mc:Choice>
        <mc:Fallback>
          <p:sp>
            <p:nvSpPr>
              <p:cNvPr id="33" name="CuadroTexto 32">
                <a:extLst>
                  <a:ext uri="{FF2B5EF4-FFF2-40B4-BE49-F238E27FC236}">
                    <a16:creationId xmlns:a16="http://schemas.microsoft.com/office/drawing/2014/main" id="{BAC1F7D4-A899-C859-F296-98E4D2FC1B7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28076" y="3059668"/>
                <a:ext cx="3240506" cy="369332"/>
              </a:xfrm>
              <a:prstGeom prst="rect">
                <a:avLst/>
              </a:prstGeom>
              <a:blipFill>
                <a:blip r:embed="rId6"/>
                <a:stretch>
                  <a:fillRect l="-1563" t="-6452" b="-22581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6" name="CuadroTexto 35">
                <a:extLst>
                  <a:ext uri="{FF2B5EF4-FFF2-40B4-BE49-F238E27FC236}">
                    <a16:creationId xmlns:a16="http://schemas.microsoft.com/office/drawing/2014/main" id="{DAD1B1CC-76D7-B5EF-739E-DB5549A70B7A}"/>
                  </a:ext>
                </a:extLst>
              </p:cNvPr>
              <p:cNvSpPr txBox="1"/>
              <p:nvPr/>
            </p:nvSpPr>
            <p:spPr>
              <a:xfrm>
                <a:off x="7028076" y="4125175"/>
                <a:ext cx="324050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/>
                  <a:t>Distance d</a:t>
                </a:r>
                <a:r>
                  <a:rPr lang="en-US" dirty="0"/>
                  <a:t>, </a:t>
                </a:r>
                <a14:m>
                  <m:oMath xmlns:m="http://schemas.openxmlformats.org/officeDocument/2006/math">
                    <m:r>
                      <a:rPr lang="es-ES" b="0" i="1" smtClean="0">
                        <a:latin typeface="Cambria Math" panose="02040503050406030204" pitchFamily="18" charset="0"/>
                      </a:rPr>
                      <m:t>𝜒</m:t>
                    </m:r>
                    <m:r>
                      <a:rPr lang="es-ES" b="0" i="1" smtClean="0">
                        <a:latin typeface="Cambria Math" panose="02040503050406030204" pitchFamily="18" charset="0"/>
                      </a:rPr>
                      <m:t>&lt;1</m:t>
                    </m:r>
                  </m:oMath>
                </a14:m>
                <a:endParaRPr lang="en-US" dirty="0"/>
              </a:p>
            </p:txBody>
          </p:sp>
        </mc:Choice>
        <mc:Fallback>
          <p:sp>
            <p:nvSpPr>
              <p:cNvPr id="36" name="CuadroTexto 35">
                <a:extLst>
                  <a:ext uri="{FF2B5EF4-FFF2-40B4-BE49-F238E27FC236}">
                    <a16:creationId xmlns:a16="http://schemas.microsoft.com/office/drawing/2014/main" id="{DAD1B1CC-76D7-B5EF-739E-DB5549A70B7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28076" y="4125175"/>
                <a:ext cx="3240506" cy="369332"/>
              </a:xfrm>
              <a:prstGeom prst="rect">
                <a:avLst/>
              </a:prstGeom>
              <a:blipFill>
                <a:blip r:embed="rId7"/>
                <a:stretch>
                  <a:fillRect l="-1563" t="-6667" b="-26667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7" name="CuadroTexto 36">
                <a:extLst>
                  <a:ext uri="{FF2B5EF4-FFF2-40B4-BE49-F238E27FC236}">
                    <a16:creationId xmlns:a16="http://schemas.microsoft.com/office/drawing/2014/main" id="{2878683B-B433-168B-1348-BFBA7F0FA946}"/>
                  </a:ext>
                </a:extLst>
              </p:cNvPr>
              <p:cNvSpPr txBox="1"/>
              <p:nvPr/>
            </p:nvSpPr>
            <p:spPr>
              <a:xfrm>
                <a:off x="7028076" y="4524013"/>
                <a:ext cx="3347198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S" b="0" i="1" smtClean="0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es-ES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s-ES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  <m:r>
                            <a:rPr lang="es-E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∩</m:t>
                          </m:r>
                          <m:r>
                            <a:rPr lang="es-ES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</m:d>
                      <m:r>
                        <a:rPr lang="es-E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s-ES" b="0" i="1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es-E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s-ES" b="0" i="1">
                              <a:latin typeface="Cambria Math" panose="02040503050406030204" pitchFamily="18" charset="0"/>
                            </a:rPr>
                            <m:t>𝐴</m:t>
                          </m:r>
                          <m:r>
                            <a:rPr lang="es-ES" b="0" i="1" smtClean="0">
                              <a:latin typeface="Cambria Math" panose="02040503050406030204" pitchFamily="18" charset="0"/>
                            </a:rPr>
                            <m:t>|</m:t>
                          </m:r>
                          <m:r>
                            <a:rPr lang="es-ES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</m:d>
                      <m:r>
                        <a:rPr lang="es-ES" b="0" i="1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es-E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s-ES" b="0" i="1"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</m:d>
                      <m:r>
                        <a:rPr lang="es-ES" b="0" i="1" smtClean="0">
                          <a:latin typeface="Cambria Math" panose="02040503050406030204" pitchFamily="18" charset="0"/>
                        </a:rPr>
                        <m:t>&lt;</m:t>
                      </m:r>
                      <m:r>
                        <a:rPr lang="es-ES" b="0" i="1" smtClean="0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es-ES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s-ES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37" name="CuadroTexto 36">
                <a:extLst>
                  <a:ext uri="{FF2B5EF4-FFF2-40B4-BE49-F238E27FC236}">
                    <a16:creationId xmlns:a16="http://schemas.microsoft.com/office/drawing/2014/main" id="{2878683B-B433-168B-1348-BFBA7F0FA94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28076" y="4524013"/>
                <a:ext cx="3347198" cy="276999"/>
              </a:xfrm>
              <a:prstGeom prst="rect">
                <a:avLst/>
              </a:prstGeom>
              <a:blipFill>
                <a:blip r:embed="rId8"/>
                <a:stretch>
                  <a:fillRect t="-4348" b="-30435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9" name="CuadroTexto 38">
                <a:extLst>
                  <a:ext uri="{FF2B5EF4-FFF2-40B4-BE49-F238E27FC236}">
                    <a16:creationId xmlns:a16="http://schemas.microsoft.com/office/drawing/2014/main" id="{04582C05-F6AE-2CA2-6221-D071C6B623DB}"/>
                  </a:ext>
                </a:extLst>
              </p:cNvPr>
              <p:cNvSpPr txBox="1"/>
              <p:nvPr/>
            </p:nvSpPr>
            <p:spPr>
              <a:xfrm>
                <a:off x="7012973" y="3457244"/>
                <a:ext cx="4307331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S" b="0" i="1" smtClean="0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es-E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s-ES" b="0" i="1">
                              <a:latin typeface="Cambria Math" panose="02040503050406030204" pitchFamily="18" charset="0"/>
                            </a:rPr>
                            <m:t>𝐴</m:t>
                          </m:r>
                          <m:r>
                            <a:rPr lang="es-ES" b="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∩</m:t>
                          </m:r>
                          <m:r>
                            <a:rPr lang="es-ES" b="0" i="1"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</m:d>
                      <m:r>
                        <a:rPr lang="es-E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s-ES" b="0" i="1" smtClean="0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es-ES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s-ES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  <m:r>
                            <a:rPr lang="es-ES" b="0" i="1" smtClean="0">
                              <a:latin typeface="Cambria Math" panose="02040503050406030204" pitchFamily="18" charset="0"/>
                            </a:rPr>
                            <m:t>|</m:t>
                          </m:r>
                          <m:r>
                            <a:rPr lang="es-ES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</m:d>
                      <m:r>
                        <a:rPr lang="es-ES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s-ES" b="0" i="1" smtClean="0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es-ES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s-ES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</m:d>
                      <m:r>
                        <a:rPr lang="es-E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s-ES" b="0" i="1" smtClean="0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es-ES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s-ES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</m:d>
                      <m:r>
                        <a:rPr lang="es-E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s-ES" b="0" i="1" smtClean="0">
                          <a:latin typeface="Cambria Math" panose="02040503050406030204" pitchFamily="18" charset="0"/>
                        </a:rPr>
                        <m:t>𝑃</m:t>
                      </m:r>
                      <m:r>
                        <a:rPr lang="es-ES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s-ES" b="0" i="1" smtClean="0">
                          <a:latin typeface="Cambria Math" panose="02040503050406030204" pitchFamily="18" charset="0"/>
                        </a:rPr>
                        <m:t>𝐴</m:t>
                      </m:r>
                      <m:r>
                        <a:rPr lang="es-ES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39" name="CuadroTexto 38">
                <a:extLst>
                  <a:ext uri="{FF2B5EF4-FFF2-40B4-BE49-F238E27FC236}">
                    <a16:creationId xmlns:a16="http://schemas.microsoft.com/office/drawing/2014/main" id="{04582C05-F6AE-2CA2-6221-D071C6B623D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12973" y="3457244"/>
                <a:ext cx="4307331" cy="369332"/>
              </a:xfrm>
              <a:prstGeom prst="rect">
                <a:avLst/>
              </a:prstGeom>
              <a:blipFill>
                <a:blip r:embed="rId9"/>
                <a:stretch>
                  <a:fillRect b="-16667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3" name="Imagen 42">
            <a:extLst>
              <a:ext uri="{FF2B5EF4-FFF2-40B4-BE49-F238E27FC236}">
                <a16:creationId xmlns:a16="http://schemas.microsoft.com/office/drawing/2014/main" id="{803F806F-96C8-1741-E392-D6BE048C834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566520" y="3451359"/>
            <a:ext cx="2161775" cy="2602444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44" name="CuadroTexto 43">
                <a:extLst>
                  <a:ext uri="{FF2B5EF4-FFF2-40B4-BE49-F238E27FC236}">
                    <a16:creationId xmlns:a16="http://schemas.microsoft.com/office/drawing/2014/main" id="{5E3A006B-FB5D-B935-8AC1-B10ABEBF4B95}"/>
                  </a:ext>
                </a:extLst>
              </p:cNvPr>
              <p:cNvSpPr txBox="1"/>
              <p:nvPr/>
            </p:nvSpPr>
            <p:spPr>
              <a:xfrm>
                <a:off x="7012973" y="5100221"/>
                <a:ext cx="4894347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ES" dirty="0" err="1"/>
                  <a:t>Ainsi</a:t>
                </a:r>
                <a:r>
                  <a:rPr lang="es-ES" dirty="0"/>
                  <a:t>, </a:t>
                </a:r>
                <a:r>
                  <a:rPr lang="es-ES" dirty="0" err="1"/>
                  <a:t>considérer</a:t>
                </a:r>
                <a:r>
                  <a:rPr lang="es-ES" dirty="0"/>
                  <a:t> </a:t>
                </a:r>
                <a14:m>
                  <m:oMath xmlns:m="http://schemas.openxmlformats.org/officeDocument/2006/math">
                    <m:r>
                      <a:rPr lang="es-ES" b="1" i="1">
                        <a:latin typeface="Cambria Math" panose="02040503050406030204" pitchFamily="18" charset="0"/>
                      </a:rPr>
                      <m:t>𝑷</m:t>
                    </m:r>
                    <m:d>
                      <m:dPr>
                        <m:ctrlPr>
                          <a:rPr lang="es-ES" b="1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s-ES" b="1" i="1">
                            <a:latin typeface="Cambria Math" panose="02040503050406030204" pitchFamily="18" charset="0"/>
                          </a:rPr>
                          <m:t>𝑨</m:t>
                        </m:r>
                        <m:r>
                          <a:rPr lang="es-ES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∩</m:t>
                        </m:r>
                        <m:r>
                          <a:rPr lang="es-ES" b="1" i="1">
                            <a:latin typeface="Cambria Math" panose="02040503050406030204" pitchFamily="18" charset="0"/>
                          </a:rPr>
                          <m:t>𝑩</m:t>
                        </m:r>
                      </m:e>
                    </m:d>
                  </m:oMath>
                </a14:m>
                <a:r>
                  <a:rPr lang="en-US" dirty="0"/>
                  <a:t>  </a:t>
                </a:r>
                <a:r>
                  <a:rPr lang="es-ES" dirty="0"/>
                  <a:t>comme si la </a:t>
                </a:r>
                <a:r>
                  <a:rPr lang="es-ES" dirty="0" err="1"/>
                  <a:t>distance</a:t>
                </a:r>
                <a:r>
                  <a:rPr lang="es-ES" dirty="0"/>
                  <a:t> </a:t>
                </a:r>
                <a:r>
                  <a:rPr lang="es-ES" dirty="0" err="1"/>
                  <a:t>était</a:t>
                </a:r>
                <a:r>
                  <a:rPr lang="es-ES" dirty="0"/>
                  <a:t> </a:t>
                </a:r>
                <a:r>
                  <a:rPr lang="es-ES" dirty="0" err="1"/>
                  <a:t>égale</a:t>
                </a:r>
                <a:r>
                  <a:rPr lang="es-ES" dirty="0"/>
                  <a:t> </a:t>
                </a:r>
                <a:r>
                  <a:rPr lang="es-ES" dirty="0" err="1"/>
                  <a:t>à</a:t>
                </a:r>
                <a:r>
                  <a:rPr lang="es-ES" dirty="0"/>
                  <a:t> 0 </a:t>
                </a:r>
                <a:r>
                  <a:rPr lang="es-ES" dirty="0" err="1"/>
                  <a:t>entraîne</a:t>
                </a:r>
                <a:r>
                  <a:rPr lang="es-ES" dirty="0"/>
                  <a:t> une </a:t>
                </a:r>
                <a:r>
                  <a:rPr lang="es-ES" b="1" dirty="0" err="1"/>
                  <a:t>surestimation</a:t>
                </a:r>
                <a:r>
                  <a:rPr lang="es-ES" b="1" dirty="0"/>
                  <a:t> </a:t>
                </a:r>
                <a:endParaRPr lang="en-US" b="1" dirty="0"/>
              </a:p>
            </p:txBody>
          </p:sp>
        </mc:Choice>
        <mc:Fallback>
          <p:sp>
            <p:nvSpPr>
              <p:cNvPr id="44" name="CuadroTexto 43">
                <a:extLst>
                  <a:ext uri="{FF2B5EF4-FFF2-40B4-BE49-F238E27FC236}">
                    <a16:creationId xmlns:a16="http://schemas.microsoft.com/office/drawing/2014/main" id="{5E3A006B-FB5D-B935-8AC1-B10ABEBF4B9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12973" y="5100221"/>
                <a:ext cx="4894347" cy="646331"/>
              </a:xfrm>
              <a:prstGeom prst="rect">
                <a:avLst/>
              </a:prstGeom>
              <a:blipFill>
                <a:blip r:embed="rId11"/>
                <a:stretch>
                  <a:fillRect l="-1036" t="-3846" b="-13462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5" name="Rectángulo 44">
            <a:extLst>
              <a:ext uri="{FF2B5EF4-FFF2-40B4-BE49-F238E27FC236}">
                <a16:creationId xmlns:a16="http://schemas.microsoft.com/office/drawing/2014/main" id="{9398912B-8EB0-8BE4-DF04-328F4ED8DDE2}"/>
              </a:ext>
            </a:extLst>
          </p:cNvPr>
          <p:cNvSpPr/>
          <p:nvPr/>
        </p:nvSpPr>
        <p:spPr>
          <a:xfrm>
            <a:off x="7012973" y="5019100"/>
            <a:ext cx="4819046" cy="880983"/>
          </a:xfrm>
          <a:prstGeom prst="rect">
            <a:avLst/>
          </a:prstGeom>
          <a:noFill/>
          <a:ln w="381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Marcador de pie de página 6">
            <a:extLst>
              <a:ext uri="{FF2B5EF4-FFF2-40B4-BE49-F238E27FC236}">
                <a16:creationId xmlns:a16="http://schemas.microsoft.com/office/drawing/2014/main" id="{8BDA0BBF-2A35-E584-B33D-7CD2E46117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1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FB1D6988-980C-13A6-CD00-649AD3B5D4D4}"/>
              </a:ext>
            </a:extLst>
          </p:cNvPr>
          <p:cNvSpPr txBox="1"/>
          <p:nvPr/>
        </p:nvSpPr>
        <p:spPr>
          <a:xfrm>
            <a:off x="32254" y="6326130"/>
            <a:ext cx="6800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30</a:t>
            </a:r>
          </a:p>
        </p:txBody>
      </p:sp>
    </p:spTree>
    <p:extLst>
      <p:ext uri="{BB962C8B-B14F-4D97-AF65-F5344CB8AC3E}">
        <p14:creationId xmlns:p14="http://schemas.microsoft.com/office/powerpoint/2010/main" val="3838234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6" grpId="0"/>
      <p:bldP spid="37" grpId="0"/>
      <p:bldP spid="39" grpId="0"/>
      <p:bldP spid="44" grpId="0"/>
      <p:bldP spid="45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AF4C59-7C14-4439-D613-DDF2DE7267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n 14" descr="Interfaz de usuario gráfica, Gráfico&#10;&#10;El contenido generado por IA puede ser incorrecto.">
            <a:extLst>
              <a:ext uri="{FF2B5EF4-FFF2-40B4-BE49-F238E27FC236}">
                <a16:creationId xmlns:a16="http://schemas.microsoft.com/office/drawing/2014/main" id="{13D0D73E-3F05-6902-27FB-925DD1FC0B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487" t="32532" r="251" b="36692"/>
          <a:stretch/>
        </p:blipFill>
        <p:spPr>
          <a:xfrm>
            <a:off x="4314225" y="1687185"/>
            <a:ext cx="3796920" cy="3089069"/>
          </a:xfrm>
          <a:prstGeom prst="rect">
            <a:avLst/>
          </a:prstGeom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id="{CA56A0DF-64FC-DB9E-866E-40367654671D}"/>
              </a:ext>
            </a:extLst>
          </p:cNvPr>
          <p:cNvSpPr/>
          <p:nvPr/>
        </p:nvSpPr>
        <p:spPr>
          <a:xfrm>
            <a:off x="-1" y="0"/>
            <a:ext cx="515815" cy="685800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4125EAD8-BE9B-ABAC-7EA9-9E15771AAAFA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0035334" y="140660"/>
            <a:ext cx="1946113" cy="803912"/>
          </a:xfrm>
          <a:prstGeom prst="rect">
            <a:avLst/>
          </a:prstGeom>
        </p:spPr>
      </p:pic>
      <p:pic>
        <p:nvPicPr>
          <p:cNvPr id="12" name="Picture 2" descr="Fichier:Logo BRGM.svg — Wikipédia">
            <a:extLst>
              <a:ext uri="{FF2B5EF4-FFF2-40B4-BE49-F238E27FC236}">
                <a16:creationId xmlns:a16="http://schemas.microsoft.com/office/drawing/2014/main" id="{86002685-9DBD-DE8E-31C7-4CF52ADAD3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3229" y="84955"/>
            <a:ext cx="2418362" cy="936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Elipse 2">
            <a:extLst>
              <a:ext uri="{FF2B5EF4-FFF2-40B4-BE49-F238E27FC236}">
                <a16:creationId xmlns:a16="http://schemas.microsoft.com/office/drawing/2014/main" id="{DEC360B3-E1FB-F886-374D-F2C5D65A8997}"/>
              </a:ext>
            </a:extLst>
          </p:cNvPr>
          <p:cNvSpPr/>
          <p:nvPr/>
        </p:nvSpPr>
        <p:spPr>
          <a:xfrm>
            <a:off x="23020" y="1701473"/>
            <a:ext cx="470647" cy="443753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948BCC5F-7E54-F952-1A8E-1116210EB167}"/>
              </a:ext>
            </a:extLst>
          </p:cNvPr>
          <p:cNvSpPr txBox="1"/>
          <p:nvPr/>
        </p:nvSpPr>
        <p:spPr>
          <a:xfrm rot="16200000">
            <a:off x="17133" y="1634814"/>
            <a:ext cx="4706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>
                <a:latin typeface="Bahnschrift SemiBold" panose="020B0502040204020203" pitchFamily="34" charset="0"/>
              </a:rPr>
              <a:t>5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E3036F01-6DCB-83C2-58A5-7BB8F470A93B}"/>
              </a:ext>
            </a:extLst>
          </p:cNvPr>
          <p:cNvSpPr txBox="1"/>
          <p:nvPr/>
        </p:nvSpPr>
        <p:spPr>
          <a:xfrm rot="16200000">
            <a:off x="-521270" y="691288"/>
            <a:ext cx="15276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>
                <a:solidFill>
                  <a:schemeClr val="bg1"/>
                </a:solidFill>
              </a:rPr>
              <a:t>Simulation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D7F8AA84-BFDC-7416-A3FB-88AB62DF290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49" r="66851" b="69935"/>
          <a:stretch/>
        </p:blipFill>
        <p:spPr bwMode="auto">
          <a:xfrm>
            <a:off x="592441" y="1502289"/>
            <a:ext cx="3497439" cy="3163723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2B25C68F-CF34-56CF-963D-3A2A2FE2964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30" t="-2862" r="31484" b="69433"/>
          <a:stretch/>
        </p:blipFill>
        <p:spPr bwMode="auto">
          <a:xfrm>
            <a:off x="8066677" y="1502289"/>
            <a:ext cx="4125323" cy="31637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234F2C83-F174-85E0-95A8-3D282AEA397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4" t="29788" r="96225" b="36784"/>
          <a:stretch/>
        </p:blipFill>
        <p:spPr bwMode="auto">
          <a:xfrm>
            <a:off x="4050646" y="1564554"/>
            <a:ext cx="306443" cy="3163723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Título 1">
            <a:extLst>
              <a:ext uri="{FF2B5EF4-FFF2-40B4-BE49-F238E27FC236}">
                <a16:creationId xmlns:a16="http://schemas.microsoft.com/office/drawing/2014/main" id="{F162A64D-8B82-EFBD-DC71-F4E8C8338563}"/>
              </a:ext>
            </a:extLst>
          </p:cNvPr>
          <p:cNvSpPr txBox="1">
            <a:spLocks/>
          </p:cNvSpPr>
          <p:nvPr/>
        </p:nvSpPr>
        <p:spPr>
          <a:xfrm>
            <a:off x="624891" y="136156"/>
            <a:ext cx="6665155" cy="87227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FR" sz="2400" dirty="0">
                <a:latin typeface="Bahnschrift SemiBold" panose="020B0502040204020203" pitchFamily="34" charset="0"/>
              </a:rPr>
              <a:t>Hypothèse d’uniformité spatiale des événements extrêmes</a:t>
            </a:r>
            <a:endParaRPr lang="es-ES" sz="2400" dirty="0">
              <a:latin typeface="Bahnschrift SemiBold" panose="020B0502040204020203" pitchFamily="34" charset="0"/>
            </a:endParaRPr>
          </a:p>
        </p:txBody>
      </p:sp>
      <p:sp>
        <p:nvSpPr>
          <p:cNvPr id="7" name="Marcador de pie de página 6">
            <a:extLst>
              <a:ext uri="{FF2B5EF4-FFF2-40B4-BE49-F238E27FC236}">
                <a16:creationId xmlns:a16="http://schemas.microsoft.com/office/drawing/2014/main" id="{1FD75465-C796-BB33-C416-F4298372CB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1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6F2E73FF-A1FA-2259-4495-C4B0DA9F231B}"/>
              </a:ext>
            </a:extLst>
          </p:cNvPr>
          <p:cNvSpPr txBox="1"/>
          <p:nvPr/>
        </p:nvSpPr>
        <p:spPr>
          <a:xfrm>
            <a:off x="32254" y="6326130"/>
            <a:ext cx="6800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31</a:t>
            </a:r>
          </a:p>
        </p:txBody>
      </p:sp>
    </p:spTree>
    <p:extLst>
      <p:ext uri="{BB962C8B-B14F-4D97-AF65-F5344CB8AC3E}">
        <p14:creationId xmlns:p14="http://schemas.microsoft.com/office/powerpoint/2010/main" val="231225355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FB1CA5-9581-1347-F65D-4EFBAD3A45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n 12" descr="Interfaz de usuario gráfica, Gráfico&#10;&#10;El contenido generado por IA puede ser incorrecto.">
            <a:extLst>
              <a:ext uri="{FF2B5EF4-FFF2-40B4-BE49-F238E27FC236}">
                <a16:creationId xmlns:a16="http://schemas.microsoft.com/office/drawing/2014/main" id="{99F980E2-3F09-A5A6-C0DA-B637342B54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93" t="64471" r="33092"/>
          <a:stretch/>
        </p:blipFill>
        <p:spPr>
          <a:xfrm>
            <a:off x="4357089" y="1656465"/>
            <a:ext cx="3642876" cy="3327727"/>
          </a:xfrm>
          <a:prstGeom prst="rect">
            <a:avLst/>
          </a:prstGeom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id="{31CF05C8-DF53-785C-18A6-502C7495FC99}"/>
              </a:ext>
            </a:extLst>
          </p:cNvPr>
          <p:cNvSpPr/>
          <p:nvPr/>
        </p:nvSpPr>
        <p:spPr>
          <a:xfrm>
            <a:off x="-1" y="0"/>
            <a:ext cx="515815" cy="685800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50B887EA-53C8-88CE-E05F-C3E0D309F480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0035334" y="140660"/>
            <a:ext cx="1946113" cy="803912"/>
          </a:xfrm>
          <a:prstGeom prst="rect">
            <a:avLst/>
          </a:prstGeom>
        </p:spPr>
      </p:pic>
      <p:pic>
        <p:nvPicPr>
          <p:cNvPr id="12" name="Picture 2" descr="Fichier:Logo BRGM.svg — Wikipédia">
            <a:extLst>
              <a:ext uri="{FF2B5EF4-FFF2-40B4-BE49-F238E27FC236}">
                <a16:creationId xmlns:a16="http://schemas.microsoft.com/office/drawing/2014/main" id="{ADFBBE36-2257-BBA3-C603-03182D505F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3229" y="84955"/>
            <a:ext cx="2418362" cy="936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Elipse 2">
            <a:extLst>
              <a:ext uri="{FF2B5EF4-FFF2-40B4-BE49-F238E27FC236}">
                <a16:creationId xmlns:a16="http://schemas.microsoft.com/office/drawing/2014/main" id="{ED2FB559-8126-C45E-D9CF-E78CDED5F0CC}"/>
              </a:ext>
            </a:extLst>
          </p:cNvPr>
          <p:cNvSpPr/>
          <p:nvPr/>
        </p:nvSpPr>
        <p:spPr>
          <a:xfrm>
            <a:off x="23020" y="1701473"/>
            <a:ext cx="470647" cy="443753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E6D440C6-759B-5A7C-4C62-69BC73F2FF17}"/>
              </a:ext>
            </a:extLst>
          </p:cNvPr>
          <p:cNvSpPr txBox="1"/>
          <p:nvPr/>
        </p:nvSpPr>
        <p:spPr>
          <a:xfrm rot="16200000">
            <a:off x="17133" y="1634814"/>
            <a:ext cx="4706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>
                <a:latin typeface="Bahnschrift SemiBold" panose="020B0502040204020203" pitchFamily="34" charset="0"/>
              </a:rPr>
              <a:t>5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EEE6DF37-B7A9-1263-FE2F-A202A38803F3}"/>
              </a:ext>
            </a:extLst>
          </p:cNvPr>
          <p:cNvSpPr txBox="1"/>
          <p:nvPr/>
        </p:nvSpPr>
        <p:spPr>
          <a:xfrm rot="16200000">
            <a:off x="-521270" y="691288"/>
            <a:ext cx="15276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>
                <a:solidFill>
                  <a:schemeClr val="bg1"/>
                </a:solidFill>
              </a:rPr>
              <a:t>Simulation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A1F797E1-28CC-2D0C-4B00-B8E2240A26A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49" r="66851" b="69935"/>
          <a:stretch/>
        </p:blipFill>
        <p:spPr bwMode="auto">
          <a:xfrm>
            <a:off x="592441" y="1502289"/>
            <a:ext cx="3497439" cy="3163723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9BB3D122-08C4-6976-A5BC-81043D330A1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30" t="-2862" r="31484" b="69433"/>
          <a:stretch/>
        </p:blipFill>
        <p:spPr bwMode="auto">
          <a:xfrm>
            <a:off x="7999965" y="1502288"/>
            <a:ext cx="4125323" cy="31637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F7A6A864-6B55-6EEF-7880-1A448CD0090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4" t="29788" r="96225" b="36784"/>
          <a:stretch/>
        </p:blipFill>
        <p:spPr bwMode="auto">
          <a:xfrm>
            <a:off x="4130684" y="1502289"/>
            <a:ext cx="306443" cy="3163723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Título 1">
            <a:extLst>
              <a:ext uri="{FF2B5EF4-FFF2-40B4-BE49-F238E27FC236}">
                <a16:creationId xmlns:a16="http://schemas.microsoft.com/office/drawing/2014/main" id="{1DE391DD-F7CD-CFD0-2CFB-FFE794BA62CE}"/>
              </a:ext>
            </a:extLst>
          </p:cNvPr>
          <p:cNvSpPr txBox="1">
            <a:spLocks/>
          </p:cNvSpPr>
          <p:nvPr/>
        </p:nvSpPr>
        <p:spPr>
          <a:xfrm>
            <a:off x="624891" y="136156"/>
            <a:ext cx="6665155" cy="87227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FR" sz="2400" dirty="0">
                <a:latin typeface="Bahnschrift SemiBold" panose="020B0502040204020203" pitchFamily="34" charset="0"/>
              </a:rPr>
              <a:t>Hypothèse d’uniformité spatiale des événements extrêmes</a:t>
            </a:r>
            <a:endParaRPr lang="es-ES" sz="2400" dirty="0">
              <a:latin typeface="Bahnschrift SemiBold" panose="020B0502040204020203" pitchFamily="34" charset="0"/>
            </a:endParaRPr>
          </a:p>
        </p:txBody>
      </p:sp>
      <p:sp>
        <p:nvSpPr>
          <p:cNvPr id="7" name="Marcador de pie de página 6">
            <a:extLst>
              <a:ext uri="{FF2B5EF4-FFF2-40B4-BE49-F238E27FC236}">
                <a16:creationId xmlns:a16="http://schemas.microsoft.com/office/drawing/2014/main" id="{CE316D4E-99C0-04A1-E71F-0C220F9863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1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4E0C9AFD-60E8-44C3-E949-CBA0ECD06213}"/>
              </a:ext>
            </a:extLst>
          </p:cNvPr>
          <p:cNvSpPr txBox="1"/>
          <p:nvPr/>
        </p:nvSpPr>
        <p:spPr>
          <a:xfrm>
            <a:off x="32254" y="6326130"/>
            <a:ext cx="6800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32</a:t>
            </a:r>
          </a:p>
        </p:txBody>
      </p:sp>
    </p:spTree>
    <p:extLst>
      <p:ext uri="{BB962C8B-B14F-4D97-AF65-F5344CB8AC3E}">
        <p14:creationId xmlns:p14="http://schemas.microsoft.com/office/powerpoint/2010/main" val="228585280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EE34F0-A9E6-5AAB-C972-32201FB252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>
            <a:extLst>
              <a:ext uri="{FF2B5EF4-FFF2-40B4-BE49-F238E27FC236}">
                <a16:creationId xmlns:a16="http://schemas.microsoft.com/office/drawing/2014/main" id="{D9FAEB3C-E375-1F21-B3E4-0763DF33716D}"/>
              </a:ext>
            </a:extLst>
          </p:cNvPr>
          <p:cNvSpPr/>
          <p:nvPr/>
        </p:nvSpPr>
        <p:spPr>
          <a:xfrm>
            <a:off x="-1" y="0"/>
            <a:ext cx="515815" cy="685800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D3E4CE26-EC85-B4D1-1A58-17BAF77402C0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0035334" y="140660"/>
            <a:ext cx="1946113" cy="803912"/>
          </a:xfrm>
          <a:prstGeom prst="rect">
            <a:avLst/>
          </a:prstGeom>
        </p:spPr>
      </p:pic>
      <p:pic>
        <p:nvPicPr>
          <p:cNvPr id="12" name="Picture 2" descr="Fichier:Logo BRGM.svg — Wikipédia">
            <a:extLst>
              <a:ext uri="{FF2B5EF4-FFF2-40B4-BE49-F238E27FC236}">
                <a16:creationId xmlns:a16="http://schemas.microsoft.com/office/drawing/2014/main" id="{BB5FC583-EFE6-E750-8BEB-CB353A4938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3229" y="84955"/>
            <a:ext cx="2418362" cy="936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Elipse 2">
            <a:extLst>
              <a:ext uri="{FF2B5EF4-FFF2-40B4-BE49-F238E27FC236}">
                <a16:creationId xmlns:a16="http://schemas.microsoft.com/office/drawing/2014/main" id="{FE6C3D7E-12E7-4C22-F3B3-C87D5D654B42}"/>
              </a:ext>
            </a:extLst>
          </p:cNvPr>
          <p:cNvSpPr/>
          <p:nvPr/>
        </p:nvSpPr>
        <p:spPr>
          <a:xfrm>
            <a:off x="23020" y="1701473"/>
            <a:ext cx="470647" cy="443753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DBF75968-3464-6299-0604-ACE68D680AA3}"/>
              </a:ext>
            </a:extLst>
          </p:cNvPr>
          <p:cNvSpPr txBox="1"/>
          <p:nvPr/>
        </p:nvSpPr>
        <p:spPr>
          <a:xfrm rot="16200000">
            <a:off x="17133" y="1634814"/>
            <a:ext cx="4706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>
                <a:latin typeface="Bahnschrift SemiBold" panose="020B0502040204020203" pitchFamily="34" charset="0"/>
              </a:rPr>
              <a:t>5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5534FE26-D9E8-6E05-B75E-7BBB6E89B22C}"/>
              </a:ext>
            </a:extLst>
          </p:cNvPr>
          <p:cNvSpPr txBox="1"/>
          <p:nvPr/>
        </p:nvSpPr>
        <p:spPr>
          <a:xfrm rot="16200000">
            <a:off x="-521270" y="691288"/>
            <a:ext cx="15276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>
                <a:solidFill>
                  <a:schemeClr val="bg1"/>
                </a:solidFill>
              </a:rPr>
              <a:t>Simulation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graphicFrame>
            <p:nvGraphicFramePr>
              <p:cNvPr id="11" name="Tabla 10">
                <a:extLst>
                  <a:ext uri="{FF2B5EF4-FFF2-40B4-BE49-F238E27FC236}">
                    <a16:creationId xmlns:a16="http://schemas.microsoft.com/office/drawing/2014/main" id="{C68C60C5-8F4E-F604-7CCD-DFD8E87D0B90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820919778"/>
                  </p:ext>
                </p:extLst>
              </p:nvPr>
            </p:nvGraphicFramePr>
            <p:xfrm>
              <a:off x="1544403" y="1656737"/>
              <a:ext cx="9817568" cy="4001405"/>
            </p:xfrm>
            <a:graphic>
              <a:graphicData uri="http://schemas.openxmlformats.org/drawingml/2006/table">
                <a:tbl>
                  <a:tblPr firstRow="1" firstCol="1" bandRow="1">
                    <a:tableStyleId>{7DF18680-E054-41AD-8BC1-D1AEF772440D}</a:tableStyleId>
                  </a:tblPr>
                  <a:tblGrid>
                    <a:gridCol w="1401856">
                      <a:extLst>
                        <a:ext uri="{9D8B030D-6E8A-4147-A177-3AD203B41FA5}">
                          <a16:colId xmlns:a16="http://schemas.microsoft.com/office/drawing/2014/main" val="385670467"/>
                        </a:ext>
                      </a:extLst>
                    </a:gridCol>
                    <a:gridCol w="1403000">
                      <a:extLst>
                        <a:ext uri="{9D8B030D-6E8A-4147-A177-3AD203B41FA5}">
                          <a16:colId xmlns:a16="http://schemas.microsoft.com/office/drawing/2014/main" val="1818892006"/>
                        </a:ext>
                      </a:extLst>
                    </a:gridCol>
                    <a:gridCol w="1401856">
                      <a:extLst>
                        <a:ext uri="{9D8B030D-6E8A-4147-A177-3AD203B41FA5}">
                          <a16:colId xmlns:a16="http://schemas.microsoft.com/office/drawing/2014/main" val="2311378283"/>
                        </a:ext>
                      </a:extLst>
                    </a:gridCol>
                    <a:gridCol w="1403000">
                      <a:extLst>
                        <a:ext uri="{9D8B030D-6E8A-4147-A177-3AD203B41FA5}">
                          <a16:colId xmlns:a16="http://schemas.microsoft.com/office/drawing/2014/main" val="1193495461"/>
                        </a:ext>
                      </a:extLst>
                    </a:gridCol>
                    <a:gridCol w="1401856">
                      <a:extLst>
                        <a:ext uri="{9D8B030D-6E8A-4147-A177-3AD203B41FA5}">
                          <a16:colId xmlns:a16="http://schemas.microsoft.com/office/drawing/2014/main" val="4009837526"/>
                        </a:ext>
                      </a:extLst>
                    </a:gridCol>
                    <a:gridCol w="1403000">
                      <a:extLst>
                        <a:ext uri="{9D8B030D-6E8A-4147-A177-3AD203B41FA5}">
                          <a16:colId xmlns:a16="http://schemas.microsoft.com/office/drawing/2014/main" val="3353416213"/>
                        </a:ext>
                      </a:extLst>
                    </a:gridCol>
                    <a:gridCol w="1403000">
                      <a:extLst>
                        <a:ext uri="{9D8B030D-6E8A-4147-A177-3AD203B41FA5}">
                          <a16:colId xmlns:a16="http://schemas.microsoft.com/office/drawing/2014/main" val="2242438620"/>
                        </a:ext>
                      </a:extLst>
                    </a:gridCol>
                  </a:tblGrid>
                  <a:tr h="985407">
                    <a:tc>
                      <a:txBody>
                        <a:bodyPr/>
                        <a:lstStyle/>
                        <a:p>
                          <a:endParaRPr lang="es-ES" sz="2000">
                            <a:effectLst/>
                            <a:latin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1000"/>
                            </a:spcAft>
                            <a:buNone/>
                          </a:pPr>
                          <a:r>
                            <a:rPr lang="en-GB" sz="2000" dirty="0">
                              <a:effectLst/>
                            </a:rPr>
                            <a:t>France et </a:t>
                          </a:r>
                          <a:r>
                            <a:rPr lang="en-GB" sz="2000" dirty="0" err="1">
                              <a:effectLst/>
                            </a:rPr>
                            <a:t>Espagne</a:t>
                          </a:r>
                          <a:endParaRPr lang="es-ES" sz="20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1000"/>
                            </a:spcAft>
                            <a:buNone/>
                          </a:pPr>
                          <a:r>
                            <a:rPr lang="en-GB" sz="2000" dirty="0" err="1">
                              <a:effectLst/>
                            </a:rPr>
                            <a:t>Espagne</a:t>
                          </a:r>
                          <a:endParaRPr lang="es-ES" sz="20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1000"/>
                            </a:spcAft>
                            <a:buNone/>
                          </a:pPr>
                          <a:r>
                            <a:rPr lang="en-GB" sz="2000" dirty="0">
                              <a:effectLst/>
                            </a:rPr>
                            <a:t>France</a:t>
                          </a:r>
                          <a:endParaRPr lang="es-ES" sz="20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1000"/>
                            </a:spcAft>
                            <a:buNone/>
                          </a:pPr>
                          <a:r>
                            <a:rPr lang="en-GB" sz="2000">
                              <a:effectLst/>
                            </a:rPr>
                            <a:t>Asturias</a:t>
                          </a:r>
                          <a:endParaRPr lang="es-ES" sz="20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1000"/>
                            </a:spcAft>
                            <a:buNone/>
                          </a:pPr>
                          <a:r>
                            <a:rPr lang="en-GB" sz="2000">
                              <a:effectLst/>
                            </a:rPr>
                            <a:t>País Vasco</a:t>
                          </a:r>
                          <a:endParaRPr lang="es-ES" sz="20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1000"/>
                            </a:spcAft>
                            <a:buNone/>
                          </a:pPr>
                          <a:r>
                            <a:rPr lang="en-GB" sz="2000" dirty="0">
                              <a:effectLst/>
                            </a:rPr>
                            <a:t>Bretagne</a:t>
                          </a:r>
                          <a:endParaRPr lang="es-ES" sz="20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2802737495"/>
                      </a:ext>
                    </a:extLst>
                  </a:tr>
                  <a:tr h="953472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1000"/>
                            </a:spcAft>
                            <a:buNone/>
                          </a:pPr>
                          <a:r>
                            <a:rPr lang="en-GB" sz="2000" dirty="0">
                              <a:effectLst/>
                            </a:rPr>
                            <a:t>Longueur du littoral [km]</a:t>
                          </a:r>
                          <a:endParaRPr lang="es-ES" sz="20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1000"/>
                            </a:spcAft>
                            <a:buNone/>
                          </a:pPr>
                          <a:r>
                            <a:rPr lang="en-GB" sz="2000">
                              <a:effectLst/>
                            </a:rPr>
                            <a:t>1230</a:t>
                          </a:r>
                          <a:endParaRPr lang="es-ES" sz="20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1000"/>
                            </a:spcAft>
                            <a:buNone/>
                          </a:pPr>
                          <a:r>
                            <a:rPr lang="en-GB" sz="2000">
                              <a:effectLst/>
                            </a:rPr>
                            <a:t>530</a:t>
                          </a:r>
                          <a:endParaRPr lang="es-ES" sz="20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1000"/>
                            </a:spcAft>
                            <a:buNone/>
                          </a:pPr>
                          <a:r>
                            <a:rPr lang="en-GB" sz="2000">
                              <a:effectLst/>
                            </a:rPr>
                            <a:t>700</a:t>
                          </a:r>
                          <a:endParaRPr lang="es-ES" sz="20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1000"/>
                            </a:spcAft>
                            <a:buNone/>
                          </a:pPr>
                          <a:r>
                            <a:rPr lang="en-GB" sz="2000" dirty="0">
                              <a:effectLst/>
                            </a:rPr>
                            <a:t>210</a:t>
                          </a:r>
                          <a:endParaRPr lang="es-ES" sz="20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1000"/>
                            </a:spcAft>
                            <a:buNone/>
                          </a:pPr>
                          <a:r>
                            <a:rPr lang="en-GB" sz="2000" dirty="0">
                              <a:effectLst/>
                            </a:rPr>
                            <a:t>120</a:t>
                          </a:r>
                          <a:endParaRPr lang="es-ES" sz="20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1000"/>
                            </a:spcAft>
                            <a:buNone/>
                          </a:pPr>
                          <a:r>
                            <a:rPr lang="en-GB" sz="2000" dirty="0">
                              <a:effectLst/>
                            </a:rPr>
                            <a:t>240</a:t>
                          </a:r>
                          <a:endParaRPr lang="es-ES" sz="20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2138818943"/>
                      </a:ext>
                    </a:extLst>
                  </a:tr>
                  <a:tr h="492006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1000"/>
                            </a:spcAft>
                            <a:buNone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d>
                                  <m:dPr>
                                    <m:begChr m:val="〈"/>
                                    <m:endChr m:val="〉"/>
                                    <m:ctrlPr>
                                      <a:rPr lang="es-ES" sz="200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GB" sz="20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Χ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s-ES" sz="20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1000"/>
                            </a:spcAft>
                            <a:buNone/>
                          </a:pPr>
                          <a:r>
                            <a:rPr lang="en-GB" sz="2000">
                              <a:effectLst/>
                            </a:rPr>
                            <a:t>0.58</a:t>
                          </a:r>
                          <a:endParaRPr lang="es-ES" sz="20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1000"/>
                            </a:spcAft>
                            <a:buNone/>
                          </a:pPr>
                          <a:r>
                            <a:rPr lang="en-GB" sz="2000">
                              <a:effectLst/>
                            </a:rPr>
                            <a:t>0.84</a:t>
                          </a:r>
                          <a:endParaRPr lang="es-ES" sz="20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1000"/>
                            </a:spcAft>
                            <a:buNone/>
                          </a:pPr>
                          <a:r>
                            <a:rPr lang="en-GB" sz="2000" dirty="0">
                              <a:effectLst/>
                            </a:rPr>
                            <a:t>0.65</a:t>
                          </a:r>
                          <a:endParaRPr lang="es-ES" sz="20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1000"/>
                            </a:spcAft>
                            <a:buNone/>
                          </a:pPr>
                          <a:r>
                            <a:rPr lang="en-GB" sz="2000" dirty="0">
                              <a:effectLst/>
                            </a:rPr>
                            <a:t>0.83</a:t>
                          </a:r>
                          <a:endParaRPr lang="es-ES" sz="20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1000"/>
                            </a:spcAft>
                            <a:buNone/>
                          </a:pPr>
                          <a:r>
                            <a:rPr lang="en-GB" sz="2000">
                              <a:effectLst/>
                            </a:rPr>
                            <a:t>0.88</a:t>
                          </a:r>
                          <a:endParaRPr lang="es-ES" sz="20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1000"/>
                            </a:spcAft>
                            <a:buNone/>
                          </a:pPr>
                          <a:r>
                            <a:rPr lang="en-GB" sz="2000" dirty="0">
                              <a:effectLst/>
                            </a:rPr>
                            <a:t>0.82</a:t>
                          </a:r>
                          <a:endParaRPr lang="es-ES" sz="20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1228812928"/>
                      </a:ext>
                    </a:extLst>
                  </a:tr>
                  <a:tr h="1493006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1000"/>
                            </a:spcAft>
                            <a:buNone/>
                          </a:pPr>
                          <a:r>
                            <a:rPr lang="en-GB" sz="2000">
                              <a:effectLst/>
                            </a:rPr>
                            <a:t>SUnRP / SVarRP [yrs]</a:t>
                          </a:r>
                          <a:endParaRPr lang="es-ES" sz="20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1000"/>
                            </a:spcAft>
                            <a:buNone/>
                          </a:pPr>
                          <a:r>
                            <a:rPr lang="en-GB" sz="2000">
                              <a:effectLst/>
                            </a:rPr>
                            <a:t>10/44 yrs</a:t>
                          </a:r>
                          <a:endParaRPr lang="es-ES" sz="2000">
                            <a:effectLst/>
                          </a:endParaRPr>
                        </a:p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1000"/>
                            </a:spcAft>
                            <a:buNone/>
                          </a:pPr>
                          <a:r>
                            <a:rPr lang="en-GB" sz="2000">
                              <a:effectLst/>
                            </a:rPr>
                            <a:t>100/500 yrs</a:t>
                          </a:r>
                          <a:endParaRPr lang="es-ES" sz="20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1000"/>
                            </a:spcAft>
                            <a:buNone/>
                          </a:pPr>
                          <a:r>
                            <a:rPr lang="en-GB" sz="2000">
                              <a:effectLst/>
                            </a:rPr>
                            <a:t>10/16 yrs</a:t>
                          </a:r>
                          <a:endParaRPr lang="es-ES" sz="2000">
                            <a:effectLst/>
                          </a:endParaRPr>
                        </a:p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1000"/>
                            </a:spcAft>
                            <a:buNone/>
                          </a:pPr>
                          <a:r>
                            <a:rPr lang="en-GB" sz="2000">
                              <a:effectLst/>
                            </a:rPr>
                            <a:t>100/217 yrs</a:t>
                          </a:r>
                          <a:endParaRPr lang="es-ES" sz="20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1000"/>
                            </a:spcAft>
                            <a:buNone/>
                          </a:pPr>
                          <a:r>
                            <a:rPr lang="en-GB" sz="2000" dirty="0">
                              <a:effectLst/>
                            </a:rPr>
                            <a:t>10/27 yrs</a:t>
                          </a:r>
                          <a:endParaRPr lang="es-ES" sz="2000" dirty="0">
                            <a:effectLst/>
                          </a:endParaRPr>
                        </a:p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1000"/>
                            </a:spcAft>
                            <a:buNone/>
                          </a:pPr>
                          <a:r>
                            <a:rPr lang="en-GB" sz="2000" dirty="0">
                              <a:effectLst/>
                            </a:rPr>
                            <a:t>100/462 yrs</a:t>
                          </a:r>
                          <a:endParaRPr lang="es-ES" sz="20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1000"/>
                            </a:spcAft>
                            <a:buNone/>
                          </a:pPr>
                          <a:r>
                            <a:rPr lang="en-GB" sz="2000" dirty="0">
                              <a:effectLst/>
                            </a:rPr>
                            <a:t>10/12 yrs</a:t>
                          </a:r>
                          <a:endParaRPr lang="es-ES" sz="2000" dirty="0">
                            <a:effectLst/>
                          </a:endParaRPr>
                        </a:p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1000"/>
                            </a:spcAft>
                            <a:buNone/>
                          </a:pPr>
                          <a:r>
                            <a:rPr lang="en-GB" sz="2000" dirty="0">
                              <a:effectLst/>
                            </a:rPr>
                            <a:t>100/146 yrs</a:t>
                          </a:r>
                          <a:endParaRPr lang="es-ES" sz="20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1000"/>
                            </a:spcAft>
                            <a:buNone/>
                          </a:pPr>
                          <a:r>
                            <a:rPr lang="en-GB" sz="2000" dirty="0">
                              <a:effectLst/>
                            </a:rPr>
                            <a:t>10/10 yrs</a:t>
                          </a:r>
                          <a:endParaRPr lang="es-ES" sz="2000" dirty="0">
                            <a:effectLst/>
                          </a:endParaRPr>
                        </a:p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1000"/>
                            </a:spcAft>
                            <a:buNone/>
                          </a:pPr>
                          <a:r>
                            <a:rPr lang="en-GB" sz="2000" dirty="0">
                              <a:effectLst/>
                            </a:rPr>
                            <a:t>100/114 yrs</a:t>
                          </a:r>
                          <a:endParaRPr lang="es-ES" sz="20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1000"/>
                            </a:spcAft>
                            <a:buNone/>
                          </a:pPr>
                          <a:r>
                            <a:rPr lang="en-GB" sz="2000" dirty="0">
                              <a:effectLst/>
                            </a:rPr>
                            <a:t>10/13 yrs</a:t>
                          </a:r>
                          <a:endParaRPr lang="es-ES" sz="2000" dirty="0">
                            <a:effectLst/>
                          </a:endParaRPr>
                        </a:p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1000"/>
                            </a:spcAft>
                            <a:buNone/>
                          </a:pPr>
                          <a:r>
                            <a:rPr lang="en-GB" sz="2000" dirty="0">
                              <a:effectLst/>
                            </a:rPr>
                            <a:t>100/231 yrs</a:t>
                          </a:r>
                          <a:endParaRPr lang="es-ES" sz="20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3798565195"/>
                      </a:ext>
                    </a:extLst>
                  </a:tr>
                </a:tbl>
              </a:graphicData>
            </a:graphic>
          </p:graphicFrame>
        </mc:Choice>
        <mc:Fallback>
          <p:graphicFrame>
            <p:nvGraphicFramePr>
              <p:cNvPr id="11" name="Tabla 10">
                <a:extLst>
                  <a:ext uri="{FF2B5EF4-FFF2-40B4-BE49-F238E27FC236}">
                    <a16:creationId xmlns:a16="http://schemas.microsoft.com/office/drawing/2014/main" id="{C68C60C5-8F4E-F604-7CCD-DFD8E87D0B90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820919778"/>
                  </p:ext>
                </p:extLst>
              </p:nvPr>
            </p:nvGraphicFramePr>
            <p:xfrm>
              <a:off x="1544403" y="1656737"/>
              <a:ext cx="9817568" cy="4001405"/>
            </p:xfrm>
            <a:graphic>
              <a:graphicData uri="http://schemas.openxmlformats.org/drawingml/2006/table">
                <a:tbl>
                  <a:tblPr firstRow="1" firstCol="1" bandRow="1">
                    <a:tableStyleId>{7DF18680-E054-41AD-8BC1-D1AEF772440D}</a:tableStyleId>
                  </a:tblPr>
                  <a:tblGrid>
                    <a:gridCol w="1401856">
                      <a:extLst>
                        <a:ext uri="{9D8B030D-6E8A-4147-A177-3AD203B41FA5}">
                          <a16:colId xmlns:a16="http://schemas.microsoft.com/office/drawing/2014/main" val="385670467"/>
                        </a:ext>
                      </a:extLst>
                    </a:gridCol>
                    <a:gridCol w="1403000">
                      <a:extLst>
                        <a:ext uri="{9D8B030D-6E8A-4147-A177-3AD203B41FA5}">
                          <a16:colId xmlns:a16="http://schemas.microsoft.com/office/drawing/2014/main" val="1818892006"/>
                        </a:ext>
                      </a:extLst>
                    </a:gridCol>
                    <a:gridCol w="1401856">
                      <a:extLst>
                        <a:ext uri="{9D8B030D-6E8A-4147-A177-3AD203B41FA5}">
                          <a16:colId xmlns:a16="http://schemas.microsoft.com/office/drawing/2014/main" val="2311378283"/>
                        </a:ext>
                      </a:extLst>
                    </a:gridCol>
                    <a:gridCol w="1403000">
                      <a:extLst>
                        <a:ext uri="{9D8B030D-6E8A-4147-A177-3AD203B41FA5}">
                          <a16:colId xmlns:a16="http://schemas.microsoft.com/office/drawing/2014/main" val="1193495461"/>
                        </a:ext>
                      </a:extLst>
                    </a:gridCol>
                    <a:gridCol w="1401856">
                      <a:extLst>
                        <a:ext uri="{9D8B030D-6E8A-4147-A177-3AD203B41FA5}">
                          <a16:colId xmlns:a16="http://schemas.microsoft.com/office/drawing/2014/main" val="4009837526"/>
                        </a:ext>
                      </a:extLst>
                    </a:gridCol>
                    <a:gridCol w="1403000">
                      <a:extLst>
                        <a:ext uri="{9D8B030D-6E8A-4147-A177-3AD203B41FA5}">
                          <a16:colId xmlns:a16="http://schemas.microsoft.com/office/drawing/2014/main" val="3353416213"/>
                        </a:ext>
                      </a:extLst>
                    </a:gridCol>
                    <a:gridCol w="1403000">
                      <a:extLst>
                        <a:ext uri="{9D8B030D-6E8A-4147-A177-3AD203B41FA5}">
                          <a16:colId xmlns:a16="http://schemas.microsoft.com/office/drawing/2014/main" val="2242438620"/>
                        </a:ext>
                      </a:extLst>
                    </a:gridCol>
                  </a:tblGrid>
                  <a:tr h="985407">
                    <a:tc>
                      <a:txBody>
                        <a:bodyPr/>
                        <a:lstStyle/>
                        <a:p>
                          <a:endParaRPr lang="es-ES" sz="2000">
                            <a:effectLst/>
                            <a:latin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1000"/>
                            </a:spcAft>
                            <a:buNone/>
                          </a:pPr>
                          <a:r>
                            <a:rPr lang="en-GB" sz="2000" dirty="0">
                              <a:effectLst/>
                            </a:rPr>
                            <a:t>France et </a:t>
                          </a:r>
                          <a:r>
                            <a:rPr lang="en-GB" sz="2000" dirty="0" err="1">
                              <a:effectLst/>
                            </a:rPr>
                            <a:t>Espagne</a:t>
                          </a:r>
                          <a:endParaRPr lang="es-ES" sz="20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1000"/>
                            </a:spcAft>
                            <a:buNone/>
                          </a:pPr>
                          <a:r>
                            <a:rPr lang="en-GB" sz="2000" dirty="0" err="1">
                              <a:effectLst/>
                            </a:rPr>
                            <a:t>Espagne</a:t>
                          </a:r>
                          <a:endParaRPr lang="es-ES" sz="20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1000"/>
                            </a:spcAft>
                            <a:buNone/>
                          </a:pPr>
                          <a:r>
                            <a:rPr lang="en-GB" sz="2000" dirty="0">
                              <a:effectLst/>
                            </a:rPr>
                            <a:t>France</a:t>
                          </a:r>
                          <a:endParaRPr lang="es-ES" sz="20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1000"/>
                            </a:spcAft>
                            <a:buNone/>
                          </a:pPr>
                          <a:r>
                            <a:rPr lang="en-GB" sz="2000">
                              <a:effectLst/>
                            </a:rPr>
                            <a:t>Asturias</a:t>
                          </a:r>
                          <a:endParaRPr lang="es-ES" sz="20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1000"/>
                            </a:spcAft>
                            <a:buNone/>
                          </a:pPr>
                          <a:r>
                            <a:rPr lang="en-GB" sz="2000">
                              <a:effectLst/>
                            </a:rPr>
                            <a:t>País Vasco</a:t>
                          </a:r>
                          <a:endParaRPr lang="es-ES" sz="20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1000"/>
                            </a:spcAft>
                            <a:buNone/>
                          </a:pPr>
                          <a:r>
                            <a:rPr lang="en-GB" sz="2000" dirty="0">
                              <a:effectLst/>
                            </a:rPr>
                            <a:t>Bretagne</a:t>
                          </a:r>
                          <a:endParaRPr lang="es-ES" sz="20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2802737495"/>
                      </a:ext>
                    </a:extLst>
                  </a:tr>
                  <a:tr h="1030986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1000"/>
                            </a:spcAft>
                            <a:buNone/>
                          </a:pPr>
                          <a:r>
                            <a:rPr lang="en-GB" sz="2000" dirty="0">
                              <a:effectLst/>
                            </a:rPr>
                            <a:t>Longueur du littoral [km]</a:t>
                          </a:r>
                          <a:endParaRPr lang="es-ES" sz="20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1000"/>
                            </a:spcAft>
                            <a:buNone/>
                          </a:pPr>
                          <a:r>
                            <a:rPr lang="en-GB" sz="2000">
                              <a:effectLst/>
                            </a:rPr>
                            <a:t>1230</a:t>
                          </a:r>
                          <a:endParaRPr lang="es-ES" sz="20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1000"/>
                            </a:spcAft>
                            <a:buNone/>
                          </a:pPr>
                          <a:r>
                            <a:rPr lang="en-GB" sz="2000">
                              <a:effectLst/>
                            </a:rPr>
                            <a:t>530</a:t>
                          </a:r>
                          <a:endParaRPr lang="es-ES" sz="20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1000"/>
                            </a:spcAft>
                            <a:buNone/>
                          </a:pPr>
                          <a:r>
                            <a:rPr lang="en-GB" sz="2000">
                              <a:effectLst/>
                            </a:rPr>
                            <a:t>700</a:t>
                          </a:r>
                          <a:endParaRPr lang="es-ES" sz="20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1000"/>
                            </a:spcAft>
                            <a:buNone/>
                          </a:pPr>
                          <a:r>
                            <a:rPr lang="en-GB" sz="2000" dirty="0">
                              <a:effectLst/>
                            </a:rPr>
                            <a:t>210</a:t>
                          </a:r>
                          <a:endParaRPr lang="es-ES" sz="20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1000"/>
                            </a:spcAft>
                            <a:buNone/>
                          </a:pPr>
                          <a:r>
                            <a:rPr lang="en-GB" sz="2000" dirty="0">
                              <a:effectLst/>
                            </a:rPr>
                            <a:t>120</a:t>
                          </a:r>
                          <a:endParaRPr lang="es-ES" sz="20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1000"/>
                            </a:spcAft>
                            <a:buNone/>
                          </a:pPr>
                          <a:r>
                            <a:rPr lang="en-GB" sz="2000" dirty="0">
                              <a:effectLst/>
                            </a:rPr>
                            <a:t>240</a:t>
                          </a:r>
                          <a:endParaRPr lang="es-ES" sz="20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2138818943"/>
                      </a:ext>
                    </a:extLst>
                  </a:tr>
                  <a:tr h="492006">
                    <a:tc>
                      <a:txBody>
                        <a:bodyPr/>
                        <a:lstStyle/>
                        <a:p>
                          <a:endParaRPr lang="es-ES"/>
                        </a:p>
                      </a:txBody>
                      <a:tcPr marL="68580" marR="68580" marT="0" marB="0">
                        <a:blipFill>
                          <a:blip r:embed="rId4"/>
                          <a:stretch>
                            <a:fillRect l="-901" t="-417949" r="-600000" b="-30512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1000"/>
                            </a:spcAft>
                            <a:buNone/>
                          </a:pPr>
                          <a:r>
                            <a:rPr lang="en-GB" sz="2000">
                              <a:effectLst/>
                            </a:rPr>
                            <a:t>0.58</a:t>
                          </a:r>
                          <a:endParaRPr lang="es-ES" sz="20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1000"/>
                            </a:spcAft>
                            <a:buNone/>
                          </a:pPr>
                          <a:r>
                            <a:rPr lang="en-GB" sz="2000">
                              <a:effectLst/>
                            </a:rPr>
                            <a:t>0.84</a:t>
                          </a:r>
                          <a:endParaRPr lang="es-ES" sz="20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1000"/>
                            </a:spcAft>
                            <a:buNone/>
                          </a:pPr>
                          <a:r>
                            <a:rPr lang="en-GB" sz="2000" dirty="0">
                              <a:effectLst/>
                            </a:rPr>
                            <a:t>0.65</a:t>
                          </a:r>
                          <a:endParaRPr lang="es-ES" sz="20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1000"/>
                            </a:spcAft>
                            <a:buNone/>
                          </a:pPr>
                          <a:r>
                            <a:rPr lang="en-GB" sz="2000" dirty="0">
                              <a:effectLst/>
                            </a:rPr>
                            <a:t>0.83</a:t>
                          </a:r>
                          <a:endParaRPr lang="es-ES" sz="20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1000"/>
                            </a:spcAft>
                            <a:buNone/>
                          </a:pPr>
                          <a:r>
                            <a:rPr lang="en-GB" sz="2000">
                              <a:effectLst/>
                            </a:rPr>
                            <a:t>0.88</a:t>
                          </a:r>
                          <a:endParaRPr lang="es-ES" sz="20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1000"/>
                            </a:spcAft>
                            <a:buNone/>
                          </a:pPr>
                          <a:r>
                            <a:rPr lang="en-GB" sz="2000" dirty="0">
                              <a:effectLst/>
                            </a:rPr>
                            <a:t>0.82</a:t>
                          </a:r>
                          <a:endParaRPr lang="es-ES" sz="20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1228812928"/>
                      </a:ext>
                    </a:extLst>
                  </a:tr>
                  <a:tr h="1493006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1000"/>
                            </a:spcAft>
                            <a:buNone/>
                          </a:pPr>
                          <a:r>
                            <a:rPr lang="en-GB" sz="2000">
                              <a:effectLst/>
                            </a:rPr>
                            <a:t>SUnRP / SVarRP [yrs]</a:t>
                          </a:r>
                          <a:endParaRPr lang="es-ES" sz="20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1000"/>
                            </a:spcAft>
                            <a:buNone/>
                          </a:pPr>
                          <a:r>
                            <a:rPr lang="en-GB" sz="2000">
                              <a:effectLst/>
                            </a:rPr>
                            <a:t>10/44 yrs</a:t>
                          </a:r>
                          <a:endParaRPr lang="es-ES" sz="2000">
                            <a:effectLst/>
                          </a:endParaRPr>
                        </a:p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1000"/>
                            </a:spcAft>
                            <a:buNone/>
                          </a:pPr>
                          <a:r>
                            <a:rPr lang="en-GB" sz="2000">
                              <a:effectLst/>
                            </a:rPr>
                            <a:t>100/500 yrs</a:t>
                          </a:r>
                          <a:endParaRPr lang="es-ES" sz="20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1000"/>
                            </a:spcAft>
                            <a:buNone/>
                          </a:pPr>
                          <a:r>
                            <a:rPr lang="en-GB" sz="2000">
                              <a:effectLst/>
                            </a:rPr>
                            <a:t>10/16 yrs</a:t>
                          </a:r>
                          <a:endParaRPr lang="es-ES" sz="2000">
                            <a:effectLst/>
                          </a:endParaRPr>
                        </a:p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1000"/>
                            </a:spcAft>
                            <a:buNone/>
                          </a:pPr>
                          <a:r>
                            <a:rPr lang="en-GB" sz="2000">
                              <a:effectLst/>
                            </a:rPr>
                            <a:t>100/217 yrs</a:t>
                          </a:r>
                          <a:endParaRPr lang="es-ES" sz="20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1000"/>
                            </a:spcAft>
                            <a:buNone/>
                          </a:pPr>
                          <a:r>
                            <a:rPr lang="en-GB" sz="2000" dirty="0">
                              <a:effectLst/>
                            </a:rPr>
                            <a:t>10/27 yrs</a:t>
                          </a:r>
                          <a:endParaRPr lang="es-ES" sz="2000" dirty="0">
                            <a:effectLst/>
                          </a:endParaRPr>
                        </a:p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1000"/>
                            </a:spcAft>
                            <a:buNone/>
                          </a:pPr>
                          <a:r>
                            <a:rPr lang="en-GB" sz="2000" dirty="0">
                              <a:effectLst/>
                            </a:rPr>
                            <a:t>100/462 yrs</a:t>
                          </a:r>
                          <a:endParaRPr lang="es-ES" sz="20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1000"/>
                            </a:spcAft>
                            <a:buNone/>
                          </a:pPr>
                          <a:r>
                            <a:rPr lang="en-GB" sz="2000" dirty="0">
                              <a:effectLst/>
                            </a:rPr>
                            <a:t>10/12 yrs</a:t>
                          </a:r>
                          <a:endParaRPr lang="es-ES" sz="2000" dirty="0">
                            <a:effectLst/>
                          </a:endParaRPr>
                        </a:p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1000"/>
                            </a:spcAft>
                            <a:buNone/>
                          </a:pPr>
                          <a:r>
                            <a:rPr lang="en-GB" sz="2000" dirty="0">
                              <a:effectLst/>
                            </a:rPr>
                            <a:t>100/146 yrs</a:t>
                          </a:r>
                          <a:endParaRPr lang="es-ES" sz="20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1000"/>
                            </a:spcAft>
                            <a:buNone/>
                          </a:pPr>
                          <a:r>
                            <a:rPr lang="en-GB" sz="2000" dirty="0">
                              <a:effectLst/>
                            </a:rPr>
                            <a:t>10/10 yrs</a:t>
                          </a:r>
                          <a:endParaRPr lang="es-ES" sz="2000" dirty="0">
                            <a:effectLst/>
                          </a:endParaRPr>
                        </a:p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1000"/>
                            </a:spcAft>
                            <a:buNone/>
                          </a:pPr>
                          <a:r>
                            <a:rPr lang="en-GB" sz="2000" dirty="0">
                              <a:effectLst/>
                            </a:rPr>
                            <a:t>100/114 yrs</a:t>
                          </a:r>
                          <a:endParaRPr lang="es-ES" sz="20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1000"/>
                            </a:spcAft>
                            <a:buNone/>
                          </a:pPr>
                          <a:r>
                            <a:rPr lang="en-GB" sz="2000" dirty="0">
                              <a:effectLst/>
                            </a:rPr>
                            <a:t>10/13 yrs</a:t>
                          </a:r>
                          <a:endParaRPr lang="es-ES" sz="2000" dirty="0">
                            <a:effectLst/>
                          </a:endParaRPr>
                        </a:p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1000"/>
                            </a:spcAft>
                            <a:buNone/>
                          </a:pPr>
                          <a:r>
                            <a:rPr lang="en-GB" sz="2000" dirty="0">
                              <a:effectLst/>
                            </a:rPr>
                            <a:t>100/231 yrs</a:t>
                          </a:r>
                          <a:endParaRPr lang="es-ES" sz="20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3798565195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7" name="Título 1">
            <a:extLst>
              <a:ext uri="{FF2B5EF4-FFF2-40B4-BE49-F238E27FC236}">
                <a16:creationId xmlns:a16="http://schemas.microsoft.com/office/drawing/2014/main" id="{6311306B-EE3C-890B-FA12-4834A567BF8C}"/>
              </a:ext>
            </a:extLst>
          </p:cNvPr>
          <p:cNvSpPr txBox="1">
            <a:spLocks/>
          </p:cNvSpPr>
          <p:nvPr/>
        </p:nvSpPr>
        <p:spPr>
          <a:xfrm>
            <a:off x="624891" y="136156"/>
            <a:ext cx="6665155" cy="87227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FR" sz="2400" dirty="0">
                <a:latin typeface="Bahnschrift SemiBold" panose="020B0502040204020203" pitchFamily="34" charset="0"/>
              </a:rPr>
              <a:t>Hypothèse d’uniformité spatiale des événements extrêmes</a:t>
            </a:r>
            <a:endParaRPr lang="es-ES" sz="2400" dirty="0">
              <a:latin typeface="Bahnschrift SemiBold" panose="020B0502040204020203" pitchFamily="34" charset="0"/>
            </a:endParaRPr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FC6D9231-20B5-45BA-FECC-31A71E6E21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1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A7373C53-2D9B-FEB4-B190-65FAEA3269E9}"/>
              </a:ext>
            </a:extLst>
          </p:cNvPr>
          <p:cNvSpPr txBox="1"/>
          <p:nvPr/>
        </p:nvSpPr>
        <p:spPr>
          <a:xfrm>
            <a:off x="32254" y="6326130"/>
            <a:ext cx="6800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33</a:t>
            </a:r>
          </a:p>
        </p:txBody>
      </p:sp>
    </p:spTree>
    <p:extLst>
      <p:ext uri="{BB962C8B-B14F-4D97-AF65-F5344CB8AC3E}">
        <p14:creationId xmlns:p14="http://schemas.microsoft.com/office/powerpoint/2010/main" val="101084030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F65054-777B-A37A-D0B4-D2B0433EA6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025CC53C-7BAA-3BF7-68E0-6013582B4CE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1381" y="891343"/>
            <a:ext cx="9730791" cy="584422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id="{CE0B6D58-71EF-E2EE-B9FD-E8FCEA127CD5}"/>
              </a:ext>
            </a:extLst>
          </p:cNvPr>
          <p:cNvSpPr/>
          <p:nvPr/>
        </p:nvSpPr>
        <p:spPr>
          <a:xfrm>
            <a:off x="-1" y="0"/>
            <a:ext cx="515815" cy="685800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Elipse 2">
            <a:extLst>
              <a:ext uri="{FF2B5EF4-FFF2-40B4-BE49-F238E27FC236}">
                <a16:creationId xmlns:a16="http://schemas.microsoft.com/office/drawing/2014/main" id="{3EE1ADD8-29C9-9934-69A1-CB3F51C221FE}"/>
              </a:ext>
            </a:extLst>
          </p:cNvPr>
          <p:cNvSpPr/>
          <p:nvPr/>
        </p:nvSpPr>
        <p:spPr>
          <a:xfrm>
            <a:off x="23020" y="1701473"/>
            <a:ext cx="470647" cy="443753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03CE9605-CD02-FB06-BB78-F8A29FA37B55}"/>
              </a:ext>
            </a:extLst>
          </p:cNvPr>
          <p:cNvSpPr txBox="1"/>
          <p:nvPr/>
        </p:nvSpPr>
        <p:spPr>
          <a:xfrm rot="16200000">
            <a:off x="17133" y="1634814"/>
            <a:ext cx="4706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>
                <a:latin typeface="Bahnschrift SemiBold" panose="020B0502040204020203" pitchFamily="34" charset="0"/>
              </a:rPr>
              <a:t>5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FE4E742F-BC4B-5D0C-B877-367F16713104}"/>
              </a:ext>
            </a:extLst>
          </p:cNvPr>
          <p:cNvSpPr txBox="1"/>
          <p:nvPr/>
        </p:nvSpPr>
        <p:spPr>
          <a:xfrm rot="16200000">
            <a:off x="-521270" y="691288"/>
            <a:ext cx="15276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>
                <a:solidFill>
                  <a:schemeClr val="bg1"/>
                </a:solidFill>
              </a:rPr>
              <a:t>Simulation</a:t>
            </a:r>
          </a:p>
        </p:txBody>
      </p:sp>
      <p:sp>
        <p:nvSpPr>
          <p:cNvPr id="7" name="Marcador de contenido 2">
            <a:extLst>
              <a:ext uri="{FF2B5EF4-FFF2-40B4-BE49-F238E27FC236}">
                <a16:creationId xmlns:a16="http://schemas.microsoft.com/office/drawing/2014/main" id="{79A2E14C-294E-EB8E-9004-9167796E7C51}"/>
              </a:ext>
            </a:extLst>
          </p:cNvPr>
          <p:cNvSpPr txBox="1">
            <a:spLocks/>
          </p:cNvSpPr>
          <p:nvPr/>
        </p:nvSpPr>
        <p:spPr>
          <a:xfrm>
            <a:off x="1248977" y="918704"/>
            <a:ext cx="10515600" cy="38753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Franklin Gothic Book" charset="0"/>
                <a:ea typeface="Franklin Gothic Book" charset="0"/>
                <a:cs typeface="Franklin Gothic Book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Franklin Gothic Book" charset="0"/>
                <a:ea typeface="Franklin Gothic Book" charset="0"/>
                <a:cs typeface="Franklin Gothic Book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Franklin Gothic Book" charset="0"/>
                <a:ea typeface="Franklin Gothic Book" charset="0"/>
                <a:cs typeface="Franklin Gothic Book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Franklin Gothic Book" charset="0"/>
                <a:ea typeface="Franklin Gothic Book" charset="0"/>
                <a:cs typeface="Franklin Gothic Book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Franklin Gothic Book" charset="0"/>
                <a:ea typeface="Franklin Gothic Book" charset="0"/>
                <a:cs typeface="Franklin Gothic Book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fr-FR" sz="2400"/>
          </a:p>
          <a:p>
            <a:endParaRPr lang="fr-FR" sz="2400" b="1"/>
          </a:p>
          <a:p>
            <a:pPr marL="457200" lvl="1" indent="0">
              <a:buNone/>
            </a:pPr>
            <a:endParaRPr lang="fr-FR" sz="2000" b="1"/>
          </a:p>
          <a:p>
            <a:pPr marL="514350" indent="-514350">
              <a:buFont typeface="+mj-lt"/>
              <a:buAutoNum type="arabicPeriod"/>
            </a:pPr>
            <a:endParaRPr lang="fr-FR" sz="2000">
              <a:sym typeface="Wingdings" panose="05000000000000000000" pitchFamily="2" charset="2"/>
            </a:endParaRP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EDEB484B-FABD-F2B5-B375-57870BADDAFE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0035334" y="140660"/>
            <a:ext cx="1946113" cy="803912"/>
          </a:xfrm>
          <a:prstGeom prst="rect">
            <a:avLst/>
          </a:prstGeom>
        </p:spPr>
      </p:pic>
      <p:pic>
        <p:nvPicPr>
          <p:cNvPr id="9" name="Picture 2" descr="Fichier:Logo BRGM.svg — Wikipédia">
            <a:extLst>
              <a:ext uri="{FF2B5EF4-FFF2-40B4-BE49-F238E27FC236}">
                <a16:creationId xmlns:a16="http://schemas.microsoft.com/office/drawing/2014/main" id="{2235A890-95CF-CC2D-7C6A-FB70A79A56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3229" y="84955"/>
            <a:ext cx="2418362" cy="936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ítulo 1">
            <a:extLst>
              <a:ext uri="{FF2B5EF4-FFF2-40B4-BE49-F238E27FC236}">
                <a16:creationId xmlns:a16="http://schemas.microsoft.com/office/drawing/2014/main" id="{085847FF-8E80-FB78-2D36-2EA4B5D19EEA}"/>
              </a:ext>
            </a:extLst>
          </p:cNvPr>
          <p:cNvSpPr txBox="1">
            <a:spLocks/>
          </p:cNvSpPr>
          <p:nvPr/>
        </p:nvSpPr>
        <p:spPr>
          <a:xfrm>
            <a:off x="624891" y="136156"/>
            <a:ext cx="6665155" cy="371844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FR" sz="2400" dirty="0">
                <a:latin typeface="Bahnschrift SemiBold" panose="020B0502040204020203" pitchFamily="34" charset="0"/>
              </a:rPr>
              <a:t>Analyse du lag</a:t>
            </a:r>
            <a:endParaRPr lang="es-ES" sz="2400" dirty="0">
              <a:latin typeface="Bahnschrift SemiBold" panose="020B0502040204020203" pitchFamily="34" charset="0"/>
            </a:endParaRPr>
          </a:p>
        </p:txBody>
      </p:sp>
      <p:sp>
        <p:nvSpPr>
          <p:cNvPr id="15" name="Forma libre 14">
            <a:extLst>
              <a:ext uri="{FF2B5EF4-FFF2-40B4-BE49-F238E27FC236}">
                <a16:creationId xmlns:a16="http://schemas.microsoft.com/office/drawing/2014/main" id="{808F3A69-3914-F63E-A752-CE77CF3C968A}"/>
              </a:ext>
            </a:extLst>
          </p:cNvPr>
          <p:cNvSpPr/>
          <p:nvPr/>
        </p:nvSpPr>
        <p:spPr>
          <a:xfrm>
            <a:off x="10693400" y="1739900"/>
            <a:ext cx="368300" cy="254013"/>
          </a:xfrm>
          <a:custGeom>
            <a:avLst/>
            <a:gdLst>
              <a:gd name="connsiteX0" fmla="*/ 0 w 368300"/>
              <a:gd name="connsiteY0" fmla="*/ 0 h 254013"/>
              <a:gd name="connsiteX1" fmla="*/ 165100 w 368300"/>
              <a:gd name="connsiteY1" fmla="*/ 254000 h 254013"/>
              <a:gd name="connsiteX2" fmla="*/ 368300 w 368300"/>
              <a:gd name="connsiteY2" fmla="*/ 12700 h 254013"/>
              <a:gd name="connsiteX3" fmla="*/ 368300 w 368300"/>
              <a:gd name="connsiteY3" fmla="*/ 12700 h 254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8300" h="254013">
                <a:moveTo>
                  <a:pt x="0" y="0"/>
                </a:moveTo>
                <a:cubicBezTo>
                  <a:pt x="51858" y="125941"/>
                  <a:pt x="103717" y="251883"/>
                  <a:pt x="165100" y="254000"/>
                </a:cubicBezTo>
                <a:cubicBezTo>
                  <a:pt x="226483" y="256117"/>
                  <a:pt x="368300" y="12700"/>
                  <a:pt x="368300" y="12700"/>
                </a:cubicBezTo>
                <a:lnTo>
                  <a:pt x="368300" y="12700"/>
                </a:lnTo>
              </a:path>
            </a:pathLst>
          </a:custGeom>
          <a:noFill/>
          <a:ln w="38100">
            <a:tailEnd type="stealt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Forma libre 17">
            <a:extLst>
              <a:ext uri="{FF2B5EF4-FFF2-40B4-BE49-F238E27FC236}">
                <a16:creationId xmlns:a16="http://schemas.microsoft.com/office/drawing/2014/main" id="{F042E486-DD54-70CE-CEC2-9BB641092FDF}"/>
              </a:ext>
            </a:extLst>
          </p:cNvPr>
          <p:cNvSpPr/>
          <p:nvPr/>
        </p:nvSpPr>
        <p:spPr>
          <a:xfrm>
            <a:off x="8763000" y="1690747"/>
            <a:ext cx="368300" cy="254013"/>
          </a:xfrm>
          <a:custGeom>
            <a:avLst/>
            <a:gdLst>
              <a:gd name="connsiteX0" fmla="*/ 0 w 368300"/>
              <a:gd name="connsiteY0" fmla="*/ 0 h 254013"/>
              <a:gd name="connsiteX1" fmla="*/ 165100 w 368300"/>
              <a:gd name="connsiteY1" fmla="*/ 254000 h 254013"/>
              <a:gd name="connsiteX2" fmla="*/ 368300 w 368300"/>
              <a:gd name="connsiteY2" fmla="*/ 12700 h 254013"/>
              <a:gd name="connsiteX3" fmla="*/ 368300 w 368300"/>
              <a:gd name="connsiteY3" fmla="*/ 12700 h 254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8300" h="254013">
                <a:moveTo>
                  <a:pt x="0" y="0"/>
                </a:moveTo>
                <a:cubicBezTo>
                  <a:pt x="51858" y="125941"/>
                  <a:pt x="103717" y="251883"/>
                  <a:pt x="165100" y="254000"/>
                </a:cubicBezTo>
                <a:cubicBezTo>
                  <a:pt x="226483" y="256117"/>
                  <a:pt x="368300" y="12700"/>
                  <a:pt x="368300" y="12700"/>
                </a:cubicBezTo>
                <a:lnTo>
                  <a:pt x="368300" y="12700"/>
                </a:lnTo>
              </a:path>
            </a:pathLst>
          </a:custGeom>
          <a:noFill/>
          <a:ln w="38100">
            <a:tailEnd type="stealt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Forma libre 18">
            <a:extLst>
              <a:ext uri="{FF2B5EF4-FFF2-40B4-BE49-F238E27FC236}">
                <a16:creationId xmlns:a16="http://schemas.microsoft.com/office/drawing/2014/main" id="{4B14F431-A67C-8C06-185D-1ED0B2AA8EB5}"/>
              </a:ext>
            </a:extLst>
          </p:cNvPr>
          <p:cNvSpPr/>
          <p:nvPr/>
        </p:nvSpPr>
        <p:spPr>
          <a:xfrm>
            <a:off x="6680200" y="1574466"/>
            <a:ext cx="368300" cy="254013"/>
          </a:xfrm>
          <a:custGeom>
            <a:avLst/>
            <a:gdLst>
              <a:gd name="connsiteX0" fmla="*/ 0 w 368300"/>
              <a:gd name="connsiteY0" fmla="*/ 0 h 254013"/>
              <a:gd name="connsiteX1" fmla="*/ 165100 w 368300"/>
              <a:gd name="connsiteY1" fmla="*/ 254000 h 254013"/>
              <a:gd name="connsiteX2" fmla="*/ 368300 w 368300"/>
              <a:gd name="connsiteY2" fmla="*/ 12700 h 254013"/>
              <a:gd name="connsiteX3" fmla="*/ 368300 w 368300"/>
              <a:gd name="connsiteY3" fmla="*/ 12700 h 254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8300" h="254013">
                <a:moveTo>
                  <a:pt x="0" y="0"/>
                </a:moveTo>
                <a:cubicBezTo>
                  <a:pt x="51858" y="125941"/>
                  <a:pt x="103717" y="251883"/>
                  <a:pt x="165100" y="254000"/>
                </a:cubicBezTo>
                <a:cubicBezTo>
                  <a:pt x="226483" y="256117"/>
                  <a:pt x="368300" y="12700"/>
                  <a:pt x="368300" y="12700"/>
                </a:cubicBezTo>
                <a:lnTo>
                  <a:pt x="368300" y="12700"/>
                </a:lnTo>
              </a:path>
            </a:pathLst>
          </a:custGeom>
          <a:noFill/>
          <a:ln w="38100">
            <a:tailEnd type="stealt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Forma libre 20">
            <a:extLst>
              <a:ext uri="{FF2B5EF4-FFF2-40B4-BE49-F238E27FC236}">
                <a16:creationId xmlns:a16="http://schemas.microsoft.com/office/drawing/2014/main" id="{9B9C40D4-2100-F244-0190-D7B0C82830B1}"/>
              </a:ext>
            </a:extLst>
          </p:cNvPr>
          <p:cNvSpPr/>
          <p:nvPr/>
        </p:nvSpPr>
        <p:spPr>
          <a:xfrm>
            <a:off x="10071100" y="3556000"/>
            <a:ext cx="190536" cy="482600"/>
          </a:xfrm>
          <a:custGeom>
            <a:avLst/>
            <a:gdLst>
              <a:gd name="connsiteX0" fmla="*/ 0 w 190536"/>
              <a:gd name="connsiteY0" fmla="*/ 0 h 482600"/>
              <a:gd name="connsiteX1" fmla="*/ 190500 w 190536"/>
              <a:gd name="connsiteY1" fmla="*/ 254000 h 482600"/>
              <a:gd name="connsiteX2" fmla="*/ 12700 w 190536"/>
              <a:gd name="connsiteY2" fmla="*/ 482600 h 482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90536" h="482600">
                <a:moveTo>
                  <a:pt x="0" y="0"/>
                </a:moveTo>
                <a:cubicBezTo>
                  <a:pt x="94191" y="86783"/>
                  <a:pt x="188383" y="173567"/>
                  <a:pt x="190500" y="254000"/>
                </a:cubicBezTo>
                <a:cubicBezTo>
                  <a:pt x="192617" y="334433"/>
                  <a:pt x="102658" y="408516"/>
                  <a:pt x="12700" y="482600"/>
                </a:cubicBezTo>
              </a:path>
            </a:pathLst>
          </a:custGeom>
          <a:noFill/>
          <a:ln w="38100">
            <a:tailEnd type="stealt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Forma libre 22">
            <a:extLst>
              <a:ext uri="{FF2B5EF4-FFF2-40B4-BE49-F238E27FC236}">
                <a16:creationId xmlns:a16="http://schemas.microsoft.com/office/drawing/2014/main" id="{18A531C3-DA2D-2D94-D51E-5786DB0BADDC}"/>
              </a:ext>
            </a:extLst>
          </p:cNvPr>
          <p:cNvSpPr/>
          <p:nvPr/>
        </p:nvSpPr>
        <p:spPr>
          <a:xfrm flipV="1">
            <a:off x="6127768" y="3516732"/>
            <a:ext cx="190536" cy="593445"/>
          </a:xfrm>
          <a:custGeom>
            <a:avLst/>
            <a:gdLst>
              <a:gd name="connsiteX0" fmla="*/ 0 w 190536"/>
              <a:gd name="connsiteY0" fmla="*/ 0 h 482600"/>
              <a:gd name="connsiteX1" fmla="*/ 190500 w 190536"/>
              <a:gd name="connsiteY1" fmla="*/ 254000 h 482600"/>
              <a:gd name="connsiteX2" fmla="*/ 12700 w 190536"/>
              <a:gd name="connsiteY2" fmla="*/ 482600 h 482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90536" h="482600">
                <a:moveTo>
                  <a:pt x="0" y="0"/>
                </a:moveTo>
                <a:cubicBezTo>
                  <a:pt x="94191" y="86783"/>
                  <a:pt x="188383" y="173567"/>
                  <a:pt x="190500" y="254000"/>
                </a:cubicBezTo>
                <a:cubicBezTo>
                  <a:pt x="192617" y="334433"/>
                  <a:pt x="102658" y="408516"/>
                  <a:pt x="12700" y="482600"/>
                </a:cubicBezTo>
              </a:path>
            </a:pathLst>
          </a:custGeom>
          <a:noFill/>
          <a:ln w="38100">
            <a:tailEnd type="stealt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Forma libre 23">
            <a:extLst>
              <a:ext uri="{FF2B5EF4-FFF2-40B4-BE49-F238E27FC236}">
                <a16:creationId xmlns:a16="http://schemas.microsoft.com/office/drawing/2014/main" id="{0FEB1FF0-C6D2-D352-658F-F3155F4E849F}"/>
              </a:ext>
            </a:extLst>
          </p:cNvPr>
          <p:cNvSpPr/>
          <p:nvPr/>
        </p:nvSpPr>
        <p:spPr>
          <a:xfrm flipV="1">
            <a:off x="4090810" y="3575610"/>
            <a:ext cx="190536" cy="482600"/>
          </a:xfrm>
          <a:custGeom>
            <a:avLst/>
            <a:gdLst>
              <a:gd name="connsiteX0" fmla="*/ 0 w 190536"/>
              <a:gd name="connsiteY0" fmla="*/ 0 h 482600"/>
              <a:gd name="connsiteX1" fmla="*/ 190500 w 190536"/>
              <a:gd name="connsiteY1" fmla="*/ 254000 h 482600"/>
              <a:gd name="connsiteX2" fmla="*/ 12700 w 190536"/>
              <a:gd name="connsiteY2" fmla="*/ 482600 h 482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90536" h="482600">
                <a:moveTo>
                  <a:pt x="0" y="0"/>
                </a:moveTo>
                <a:cubicBezTo>
                  <a:pt x="94191" y="86783"/>
                  <a:pt x="188383" y="173567"/>
                  <a:pt x="190500" y="254000"/>
                </a:cubicBezTo>
                <a:cubicBezTo>
                  <a:pt x="192617" y="334433"/>
                  <a:pt x="102658" y="408516"/>
                  <a:pt x="12700" y="482600"/>
                </a:cubicBezTo>
              </a:path>
            </a:pathLst>
          </a:custGeom>
          <a:noFill/>
          <a:ln w="38100">
            <a:tailEnd type="stealt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Forma libre 24">
            <a:extLst>
              <a:ext uri="{FF2B5EF4-FFF2-40B4-BE49-F238E27FC236}">
                <a16:creationId xmlns:a16="http://schemas.microsoft.com/office/drawing/2014/main" id="{3C65C563-2683-D273-7346-7C0D3F2F2445}"/>
              </a:ext>
            </a:extLst>
          </p:cNvPr>
          <p:cNvSpPr/>
          <p:nvPr/>
        </p:nvSpPr>
        <p:spPr>
          <a:xfrm>
            <a:off x="6953232" y="3572154"/>
            <a:ext cx="190536" cy="482600"/>
          </a:xfrm>
          <a:custGeom>
            <a:avLst/>
            <a:gdLst>
              <a:gd name="connsiteX0" fmla="*/ 0 w 190536"/>
              <a:gd name="connsiteY0" fmla="*/ 0 h 482600"/>
              <a:gd name="connsiteX1" fmla="*/ 190500 w 190536"/>
              <a:gd name="connsiteY1" fmla="*/ 254000 h 482600"/>
              <a:gd name="connsiteX2" fmla="*/ 12700 w 190536"/>
              <a:gd name="connsiteY2" fmla="*/ 482600 h 482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90536" h="482600">
                <a:moveTo>
                  <a:pt x="0" y="0"/>
                </a:moveTo>
                <a:cubicBezTo>
                  <a:pt x="94191" y="86783"/>
                  <a:pt x="188383" y="173567"/>
                  <a:pt x="190500" y="254000"/>
                </a:cubicBezTo>
                <a:cubicBezTo>
                  <a:pt x="192617" y="334433"/>
                  <a:pt x="102658" y="408516"/>
                  <a:pt x="12700" y="482600"/>
                </a:cubicBezTo>
              </a:path>
            </a:pathLst>
          </a:custGeom>
          <a:noFill/>
          <a:ln w="38100">
            <a:tailEnd type="stealt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Forma libre 25">
            <a:extLst>
              <a:ext uri="{FF2B5EF4-FFF2-40B4-BE49-F238E27FC236}">
                <a16:creationId xmlns:a16="http://schemas.microsoft.com/office/drawing/2014/main" id="{B7C2061C-50DC-F32C-459D-0477CE1BAE64}"/>
              </a:ext>
            </a:extLst>
          </p:cNvPr>
          <p:cNvSpPr/>
          <p:nvPr/>
        </p:nvSpPr>
        <p:spPr>
          <a:xfrm>
            <a:off x="4819632" y="5330761"/>
            <a:ext cx="190536" cy="482600"/>
          </a:xfrm>
          <a:custGeom>
            <a:avLst/>
            <a:gdLst>
              <a:gd name="connsiteX0" fmla="*/ 0 w 190536"/>
              <a:gd name="connsiteY0" fmla="*/ 0 h 482600"/>
              <a:gd name="connsiteX1" fmla="*/ 190500 w 190536"/>
              <a:gd name="connsiteY1" fmla="*/ 254000 h 482600"/>
              <a:gd name="connsiteX2" fmla="*/ 12700 w 190536"/>
              <a:gd name="connsiteY2" fmla="*/ 482600 h 482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90536" h="482600">
                <a:moveTo>
                  <a:pt x="0" y="0"/>
                </a:moveTo>
                <a:cubicBezTo>
                  <a:pt x="94191" y="86783"/>
                  <a:pt x="188383" y="173567"/>
                  <a:pt x="190500" y="254000"/>
                </a:cubicBezTo>
                <a:cubicBezTo>
                  <a:pt x="192617" y="334433"/>
                  <a:pt x="102658" y="408516"/>
                  <a:pt x="12700" y="482600"/>
                </a:cubicBezTo>
              </a:path>
            </a:pathLst>
          </a:custGeom>
          <a:noFill/>
          <a:ln w="38100">
            <a:tailEnd type="stealt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Forma libre 26">
            <a:extLst>
              <a:ext uri="{FF2B5EF4-FFF2-40B4-BE49-F238E27FC236}">
                <a16:creationId xmlns:a16="http://schemas.microsoft.com/office/drawing/2014/main" id="{B5E0404C-FE46-3DFC-89AD-D26FEBD5435F}"/>
              </a:ext>
            </a:extLst>
          </p:cNvPr>
          <p:cNvSpPr/>
          <p:nvPr/>
        </p:nvSpPr>
        <p:spPr>
          <a:xfrm>
            <a:off x="6953232" y="5308815"/>
            <a:ext cx="190536" cy="482600"/>
          </a:xfrm>
          <a:custGeom>
            <a:avLst/>
            <a:gdLst>
              <a:gd name="connsiteX0" fmla="*/ 0 w 190536"/>
              <a:gd name="connsiteY0" fmla="*/ 0 h 482600"/>
              <a:gd name="connsiteX1" fmla="*/ 190500 w 190536"/>
              <a:gd name="connsiteY1" fmla="*/ 254000 h 482600"/>
              <a:gd name="connsiteX2" fmla="*/ 12700 w 190536"/>
              <a:gd name="connsiteY2" fmla="*/ 482600 h 482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90536" h="482600">
                <a:moveTo>
                  <a:pt x="0" y="0"/>
                </a:moveTo>
                <a:cubicBezTo>
                  <a:pt x="94191" y="86783"/>
                  <a:pt x="188383" y="173567"/>
                  <a:pt x="190500" y="254000"/>
                </a:cubicBezTo>
                <a:cubicBezTo>
                  <a:pt x="192617" y="334433"/>
                  <a:pt x="102658" y="408516"/>
                  <a:pt x="12700" y="482600"/>
                </a:cubicBezTo>
              </a:path>
            </a:pathLst>
          </a:custGeom>
          <a:noFill/>
          <a:ln w="38100">
            <a:tailEnd type="stealt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Marcador de pie de página 10">
            <a:extLst>
              <a:ext uri="{FF2B5EF4-FFF2-40B4-BE49-F238E27FC236}">
                <a16:creationId xmlns:a16="http://schemas.microsoft.com/office/drawing/2014/main" id="{159B102C-B63C-D33C-5657-2C3D40BC7E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1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3794ADD7-6720-25FA-274A-0F1B7168810E}"/>
              </a:ext>
            </a:extLst>
          </p:cNvPr>
          <p:cNvSpPr txBox="1"/>
          <p:nvPr/>
        </p:nvSpPr>
        <p:spPr>
          <a:xfrm>
            <a:off x="32254" y="6326130"/>
            <a:ext cx="6800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34</a:t>
            </a:r>
          </a:p>
        </p:txBody>
      </p:sp>
    </p:spTree>
    <p:extLst>
      <p:ext uri="{BB962C8B-B14F-4D97-AF65-F5344CB8AC3E}">
        <p14:creationId xmlns:p14="http://schemas.microsoft.com/office/powerpoint/2010/main" val="280886016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734602-B00A-F5EF-49F9-CA8DF6E56D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>
            <a:extLst>
              <a:ext uri="{FF2B5EF4-FFF2-40B4-BE49-F238E27FC236}">
                <a16:creationId xmlns:a16="http://schemas.microsoft.com/office/drawing/2014/main" id="{A5EE288C-DDB2-DDB7-EF2B-CF4711D64C5D}"/>
              </a:ext>
            </a:extLst>
          </p:cNvPr>
          <p:cNvSpPr/>
          <p:nvPr/>
        </p:nvSpPr>
        <p:spPr>
          <a:xfrm>
            <a:off x="-1" y="0"/>
            <a:ext cx="515815" cy="685800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D017D556-29B9-9FBF-815A-98408552F67D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0035334" y="140660"/>
            <a:ext cx="1946113" cy="803912"/>
          </a:xfrm>
          <a:prstGeom prst="rect">
            <a:avLst/>
          </a:prstGeom>
        </p:spPr>
      </p:pic>
      <p:pic>
        <p:nvPicPr>
          <p:cNvPr id="12" name="Picture 2" descr="Fichier:Logo BRGM.svg — Wikipédia">
            <a:extLst>
              <a:ext uri="{FF2B5EF4-FFF2-40B4-BE49-F238E27FC236}">
                <a16:creationId xmlns:a16="http://schemas.microsoft.com/office/drawing/2014/main" id="{2F08657B-0550-C88C-A3D5-11C4400E61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3229" y="84955"/>
            <a:ext cx="2418362" cy="936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Elipse 2">
            <a:extLst>
              <a:ext uri="{FF2B5EF4-FFF2-40B4-BE49-F238E27FC236}">
                <a16:creationId xmlns:a16="http://schemas.microsoft.com/office/drawing/2014/main" id="{60FEAC74-B764-621C-F643-E77DEA4D13EB}"/>
              </a:ext>
            </a:extLst>
          </p:cNvPr>
          <p:cNvSpPr/>
          <p:nvPr/>
        </p:nvSpPr>
        <p:spPr>
          <a:xfrm>
            <a:off x="23020" y="1701473"/>
            <a:ext cx="470647" cy="443753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F455FEB1-B04B-F3E5-6DE8-29A9C252DA4A}"/>
              </a:ext>
            </a:extLst>
          </p:cNvPr>
          <p:cNvSpPr txBox="1"/>
          <p:nvPr/>
        </p:nvSpPr>
        <p:spPr>
          <a:xfrm rot="16200000">
            <a:off x="17133" y="1634814"/>
            <a:ext cx="4706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>
                <a:latin typeface="Bahnschrift SemiBold" panose="020B0502040204020203" pitchFamily="34" charset="0"/>
              </a:rPr>
              <a:t>2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3D653964-AEA8-E600-F3CD-6BD0698D0678}"/>
              </a:ext>
            </a:extLst>
          </p:cNvPr>
          <p:cNvSpPr txBox="1"/>
          <p:nvPr/>
        </p:nvSpPr>
        <p:spPr>
          <a:xfrm rot="16200000">
            <a:off x="-521270" y="691288"/>
            <a:ext cx="15276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>
                <a:solidFill>
                  <a:schemeClr val="bg1"/>
                </a:solidFill>
              </a:rPr>
              <a:t>État de l’art</a:t>
            </a:r>
          </a:p>
        </p:txBody>
      </p:sp>
      <p:pic>
        <p:nvPicPr>
          <p:cNvPr id="8196" name="Picture 4" descr="3,085,400+ Water Wave Stock Photos, Pictures &amp; Royalty-Free Images - iStock  | Waves, Ocean waves background, Ocean">
            <a:extLst>
              <a:ext uri="{FF2B5EF4-FFF2-40B4-BE49-F238E27FC236}">
                <a16:creationId xmlns:a16="http://schemas.microsoft.com/office/drawing/2014/main" id="{21B1902F-365F-E45C-70FC-CB25B3EA567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49" b="15313"/>
          <a:stretch/>
        </p:blipFill>
        <p:spPr bwMode="auto">
          <a:xfrm>
            <a:off x="-101600" y="-25400"/>
            <a:ext cx="12336120" cy="688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ángulo 7">
            <a:extLst>
              <a:ext uri="{FF2B5EF4-FFF2-40B4-BE49-F238E27FC236}">
                <a16:creationId xmlns:a16="http://schemas.microsoft.com/office/drawing/2014/main" id="{F208B002-B2F3-DAB2-CD21-2104E0A7D8F8}"/>
              </a:ext>
            </a:extLst>
          </p:cNvPr>
          <p:cNvSpPr/>
          <p:nvPr/>
        </p:nvSpPr>
        <p:spPr>
          <a:xfrm>
            <a:off x="-101599" y="-14364"/>
            <a:ext cx="12466780" cy="6872364"/>
          </a:xfrm>
          <a:prstGeom prst="rect">
            <a:avLst/>
          </a:prstGeom>
          <a:solidFill>
            <a:srgbClr val="A6A6A6">
              <a:alpha val="69804"/>
            </a:srgb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800" dirty="0"/>
          </a:p>
        </p:txBody>
      </p:sp>
      <p:sp>
        <p:nvSpPr>
          <p:cNvPr id="10" name="Título 1">
            <a:extLst>
              <a:ext uri="{FF2B5EF4-FFF2-40B4-BE49-F238E27FC236}">
                <a16:creationId xmlns:a16="http://schemas.microsoft.com/office/drawing/2014/main" id="{FAE727AD-8A18-2BE2-72D3-70F7A93C96A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824217" y="2544029"/>
            <a:ext cx="2615148" cy="872271"/>
          </a:xfrm>
        </p:spPr>
        <p:txBody>
          <a:bodyPr>
            <a:normAutofit/>
          </a:bodyPr>
          <a:lstStyle/>
          <a:p>
            <a:pPr algn="l"/>
            <a:r>
              <a:rPr lang="fr-FR" sz="3200" dirty="0">
                <a:latin typeface="Bahnschrift SemiBold" panose="020B0502040204020203" pitchFamily="34" charset="0"/>
              </a:rPr>
              <a:t>6.-Conclusions</a:t>
            </a:r>
            <a:endParaRPr lang="es-ES" sz="3200" dirty="0">
              <a:latin typeface="Bahnschrift SemiBold" panose="020B0502040204020203" pitchFamily="34" charset="0"/>
            </a:endParaRPr>
          </a:p>
        </p:txBody>
      </p:sp>
      <p:sp>
        <p:nvSpPr>
          <p:cNvPr id="7" name="Marcador de pie de página 6">
            <a:extLst>
              <a:ext uri="{FF2B5EF4-FFF2-40B4-BE49-F238E27FC236}">
                <a16:creationId xmlns:a16="http://schemas.microsoft.com/office/drawing/2014/main" id="{FDB2BA12-F89D-CDA2-6888-0A23754A42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81072520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2EEFEC-F7B7-CB64-484E-F251325FE9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>
            <a:extLst>
              <a:ext uri="{FF2B5EF4-FFF2-40B4-BE49-F238E27FC236}">
                <a16:creationId xmlns:a16="http://schemas.microsoft.com/office/drawing/2014/main" id="{E3ABE6F6-2FE8-ADF8-94D7-A26ECFF23927}"/>
              </a:ext>
            </a:extLst>
          </p:cNvPr>
          <p:cNvSpPr/>
          <p:nvPr/>
        </p:nvSpPr>
        <p:spPr>
          <a:xfrm>
            <a:off x="-1" y="0"/>
            <a:ext cx="515815" cy="685800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Elipse 2">
            <a:extLst>
              <a:ext uri="{FF2B5EF4-FFF2-40B4-BE49-F238E27FC236}">
                <a16:creationId xmlns:a16="http://schemas.microsoft.com/office/drawing/2014/main" id="{8EC3182F-E61A-FBC4-F005-E73CC1EFF2E1}"/>
              </a:ext>
            </a:extLst>
          </p:cNvPr>
          <p:cNvSpPr/>
          <p:nvPr/>
        </p:nvSpPr>
        <p:spPr>
          <a:xfrm>
            <a:off x="23020" y="1701473"/>
            <a:ext cx="470647" cy="443753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40C1F1C5-E3A3-C600-F72B-794337FB70C1}"/>
              </a:ext>
            </a:extLst>
          </p:cNvPr>
          <p:cNvSpPr txBox="1"/>
          <p:nvPr/>
        </p:nvSpPr>
        <p:spPr>
          <a:xfrm rot="16200000">
            <a:off x="17133" y="1634814"/>
            <a:ext cx="4706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>
                <a:latin typeface="Bahnschrift SemiBold" panose="020B0502040204020203" pitchFamily="34" charset="0"/>
              </a:rPr>
              <a:t>6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497F0592-7A68-E66F-4349-D4AE99D98F0A}"/>
              </a:ext>
            </a:extLst>
          </p:cNvPr>
          <p:cNvSpPr txBox="1"/>
          <p:nvPr/>
        </p:nvSpPr>
        <p:spPr>
          <a:xfrm rot="16200000">
            <a:off x="-521270" y="691288"/>
            <a:ext cx="15276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>
                <a:solidFill>
                  <a:schemeClr val="bg1"/>
                </a:solidFill>
              </a:rPr>
              <a:t>Conclusions</a:t>
            </a:r>
          </a:p>
        </p:txBody>
      </p:sp>
      <p:sp>
        <p:nvSpPr>
          <p:cNvPr id="7" name="Marcador de contenido 2">
            <a:extLst>
              <a:ext uri="{FF2B5EF4-FFF2-40B4-BE49-F238E27FC236}">
                <a16:creationId xmlns:a16="http://schemas.microsoft.com/office/drawing/2014/main" id="{D9A70CDC-46F2-7DB4-BF41-F8F2BB23E917}"/>
              </a:ext>
            </a:extLst>
          </p:cNvPr>
          <p:cNvSpPr txBox="1">
            <a:spLocks/>
          </p:cNvSpPr>
          <p:nvPr/>
        </p:nvSpPr>
        <p:spPr>
          <a:xfrm>
            <a:off x="2095499" y="999034"/>
            <a:ext cx="9611007" cy="2429966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Franklin Gothic Book" charset="0"/>
                <a:ea typeface="Franklin Gothic Book" charset="0"/>
                <a:cs typeface="Franklin Gothic Book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Franklin Gothic Book" charset="0"/>
                <a:ea typeface="Franklin Gothic Book" charset="0"/>
                <a:cs typeface="Franklin Gothic Book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Franklin Gothic Book" charset="0"/>
                <a:ea typeface="Franklin Gothic Book" charset="0"/>
                <a:cs typeface="Franklin Gothic Book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Franklin Gothic Book" charset="0"/>
                <a:ea typeface="Franklin Gothic Book" charset="0"/>
                <a:cs typeface="Franklin Gothic Book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Franklin Gothic Book" charset="0"/>
                <a:ea typeface="Franklin Gothic Book" charset="0"/>
                <a:cs typeface="Franklin Gothic Book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+mj-lt"/>
              <a:buAutoNum type="arabicPeriod"/>
            </a:pPr>
            <a:endParaRPr lang="fr-FR" sz="2000" dirty="0"/>
          </a:p>
          <a:p>
            <a:pPr marL="457200" indent="-457200">
              <a:buFont typeface="+mj-lt"/>
              <a:buAutoNum type="arabicPeriod"/>
            </a:pPr>
            <a:r>
              <a:rPr lang="fr-FR" sz="2000" b="1" dirty="0"/>
              <a:t>Modélisation statistique des événements extrêmes spatio-temporels</a:t>
            </a:r>
          </a:p>
          <a:p>
            <a:pPr marL="457200" indent="-457200">
              <a:buFont typeface="+mj-lt"/>
              <a:buAutoNum type="arabicPeriod"/>
            </a:pPr>
            <a:endParaRPr lang="fr-FR" sz="2000" b="1" dirty="0"/>
          </a:p>
          <a:p>
            <a:pPr marL="457200" indent="-457200">
              <a:buFont typeface="+mj-lt"/>
              <a:buAutoNum type="arabicPeriod"/>
            </a:pPr>
            <a:r>
              <a:rPr lang="fr-FR" sz="2000" b="1" dirty="0"/>
              <a:t>L’approche de période de retour uniforme n’est pas valable à grande échelle. Implications pour la gestion des risques, les assurances, etc.</a:t>
            </a:r>
          </a:p>
          <a:p>
            <a:pPr marL="457200" indent="-457200">
              <a:buFont typeface="+mj-lt"/>
              <a:buAutoNum type="arabicPeriod"/>
            </a:pPr>
            <a:endParaRPr lang="fr-FR" sz="2000" b="1" dirty="0"/>
          </a:p>
          <a:p>
            <a:pPr marL="457200" indent="-457200">
              <a:buFont typeface="+mj-lt"/>
              <a:buAutoNum type="arabicPeriod"/>
            </a:pPr>
            <a:r>
              <a:rPr lang="fr-FR" sz="2000" b="1" dirty="0"/>
              <a:t>La modélisation numérique de l’inondation liée aux événements synthétiques est un défi</a:t>
            </a:r>
          </a:p>
          <a:p>
            <a:pPr marL="514350" indent="-514350">
              <a:buFont typeface="+mj-lt"/>
              <a:buAutoNum type="arabicPeriod"/>
            </a:pPr>
            <a:endParaRPr lang="fr-FR" sz="2000" dirty="0">
              <a:sym typeface="Wingdings" panose="05000000000000000000" pitchFamily="2" charset="2"/>
            </a:endParaRPr>
          </a:p>
        </p:txBody>
      </p:sp>
      <p:pic>
        <p:nvPicPr>
          <p:cNvPr id="9218" name="Picture 2" descr="Icono de Ordenador personal xnimrodx Lineal | Freepik">
            <a:extLst>
              <a:ext uri="{FF2B5EF4-FFF2-40B4-BE49-F238E27FC236}">
                <a16:creationId xmlns:a16="http://schemas.microsoft.com/office/drawing/2014/main" id="{63AFC932-428B-2009-1CC2-C9FB0F354F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389" y="999034"/>
            <a:ext cx="814939" cy="814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Icono Del Mundo Vectores, Iconos, Gráficos y Fondos para Descargar Gratis">
            <a:extLst>
              <a:ext uri="{FF2B5EF4-FFF2-40B4-BE49-F238E27FC236}">
                <a16:creationId xmlns:a16="http://schemas.microsoft.com/office/drawing/2014/main" id="{11339DAD-071C-F274-4287-0E2D831C384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67" t="9501" r="10834" b="9499"/>
          <a:stretch/>
        </p:blipFill>
        <p:spPr bwMode="auto">
          <a:xfrm>
            <a:off x="970259" y="1813973"/>
            <a:ext cx="720394" cy="738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4" name="Picture 8" descr="Calculadora - Iconos Interfaz de usuario y Gestos">
            <a:extLst>
              <a:ext uri="{FF2B5EF4-FFF2-40B4-BE49-F238E27FC236}">
                <a16:creationId xmlns:a16="http://schemas.microsoft.com/office/drawing/2014/main" id="{F9DBE784-50C4-06AD-4E72-BC0E1ECFC7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415" y="2690368"/>
            <a:ext cx="662790" cy="6627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Marcador de pie de página 1">
            <a:extLst>
              <a:ext uri="{FF2B5EF4-FFF2-40B4-BE49-F238E27FC236}">
                <a16:creationId xmlns:a16="http://schemas.microsoft.com/office/drawing/2014/main" id="{C7E78F75-C7A7-6B8F-4446-73FEFFFA55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1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29B35B0F-8C42-DA97-2FA1-B2C7943C6F22}"/>
              </a:ext>
            </a:extLst>
          </p:cNvPr>
          <p:cNvSpPr txBox="1"/>
          <p:nvPr/>
        </p:nvSpPr>
        <p:spPr>
          <a:xfrm>
            <a:off x="32254" y="6326130"/>
            <a:ext cx="6800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36</a:t>
            </a:r>
          </a:p>
        </p:txBody>
      </p:sp>
    </p:spTree>
    <p:extLst>
      <p:ext uri="{BB962C8B-B14F-4D97-AF65-F5344CB8AC3E}">
        <p14:creationId xmlns:p14="http://schemas.microsoft.com/office/powerpoint/2010/main" val="226600550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77B75B-5BC7-67CD-5E21-998E14D5FF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>
            <a:extLst>
              <a:ext uri="{FF2B5EF4-FFF2-40B4-BE49-F238E27FC236}">
                <a16:creationId xmlns:a16="http://schemas.microsoft.com/office/drawing/2014/main" id="{C66AF4B7-D49A-2523-88B5-A8BAD370A82E}"/>
              </a:ext>
            </a:extLst>
          </p:cNvPr>
          <p:cNvSpPr/>
          <p:nvPr/>
        </p:nvSpPr>
        <p:spPr>
          <a:xfrm>
            <a:off x="-1" y="0"/>
            <a:ext cx="515815" cy="685800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Elipse 2">
            <a:extLst>
              <a:ext uri="{FF2B5EF4-FFF2-40B4-BE49-F238E27FC236}">
                <a16:creationId xmlns:a16="http://schemas.microsoft.com/office/drawing/2014/main" id="{94B6BA28-833A-0D3B-440F-393DE01943C6}"/>
              </a:ext>
            </a:extLst>
          </p:cNvPr>
          <p:cNvSpPr/>
          <p:nvPr/>
        </p:nvSpPr>
        <p:spPr>
          <a:xfrm>
            <a:off x="23020" y="1701473"/>
            <a:ext cx="470647" cy="443753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8A6BB38C-831C-22C8-0EE4-D88415462C27}"/>
              </a:ext>
            </a:extLst>
          </p:cNvPr>
          <p:cNvSpPr txBox="1"/>
          <p:nvPr/>
        </p:nvSpPr>
        <p:spPr>
          <a:xfrm rot="16200000">
            <a:off x="17133" y="1634814"/>
            <a:ext cx="4706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>
                <a:latin typeface="Bahnschrift SemiBold" panose="020B0502040204020203" pitchFamily="34" charset="0"/>
              </a:rPr>
              <a:t>6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36064079-40B4-63B3-2E23-440B3CB7DF03}"/>
              </a:ext>
            </a:extLst>
          </p:cNvPr>
          <p:cNvSpPr txBox="1"/>
          <p:nvPr/>
        </p:nvSpPr>
        <p:spPr>
          <a:xfrm rot="16200000">
            <a:off x="-521270" y="691288"/>
            <a:ext cx="15276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>
                <a:solidFill>
                  <a:schemeClr val="bg1"/>
                </a:solidFill>
              </a:rPr>
              <a:t>Conclusions</a:t>
            </a:r>
          </a:p>
        </p:txBody>
      </p:sp>
      <p:sp>
        <p:nvSpPr>
          <p:cNvPr id="7" name="Marcador de contenido 2">
            <a:extLst>
              <a:ext uri="{FF2B5EF4-FFF2-40B4-BE49-F238E27FC236}">
                <a16:creationId xmlns:a16="http://schemas.microsoft.com/office/drawing/2014/main" id="{87AC4B9B-F5B1-5B30-EBE9-AB0D73F62B19}"/>
              </a:ext>
            </a:extLst>
          </p:cNvPr>
          <p:cNvSpPr txBox="1">
            <a:spLocks/>
          </p:cNvSpPr>
          <p:nvPr/>
        </p:nvSpPr>
        <p:spPr>
          <a:xfrm>
            <a:off x="1248977" y="918704"/>
            <a:ext cx="10515600" cy="38753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Franklin Gothic Book" charset="0"/>
                <a:ea typeface="Franklin Gothic Book" charset="0"/>
                <a:cs typeface="Franklin Gothic Book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Franklin Gothic Book" charset="0"/>
                <a:ea typeface="Franklin Gothic Book" charset="0"/>
                <a:cs typeface="Franklin Gothic Book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Franklin Gothic Book" charset="0"/>
                <a:ea typeface="Franklin Gothic Book" charset="0"/>
                <a:cs typeface="Franklin Gothic Book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Franklin Gothic Book" charset="0"/>
                <a:ea typeface="Franklin Gothic Book" charset="0"/>
                <a:cs typeface="Franklin Gothic Book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Franklin Gothic Book" charset="0"/>
                <a:ea typeface="Franklin Gothic Book" charset="0"/>
                <a:cs typeface="Franklin Gothic Book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fr-FR" sz="2400"/>
          </a:p>
          <a:p>
            <a:endParaRPr lang="fr-FR" sz="2400" b="1"/>
          </a:p>
          <a:p>
            <a:pPr marL="457200" lvl="1" indent="0">
              <a:buNone/>
            </a:pPr>
            <a:endParaRPr lang="fr-FR" sz="2000" b="1"/>
          </a:p>
          <a:p>
            <a:pPr marL="514350" indent="-514350">
              <a:buFont typeface="+mj-lt"/>
              <a:buAutoNum type="arabicPeriod"/>
            </a:pPr>
            <a:endParaRPr lang="fr-FR" sz="2000">
              <a:sym typeface="Wingdings" panose="05000000000000000000" pitchFamily="2" charset="2"/>
            </a:endParaRPr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718C8AA0-2ABF-D4AF-BD84-08D057A53F7C}"/>
              </a:ext>
            </a:extLst>
          </p:cNvPr>
          <p:cNvSpPr/>
          <p:nvPr/>
        </p:nvSpPr>
        <p:spPr>
          <a:xfrm>
            <a:off x="893613" y="754954"/>
            <a:ext cx="6906131" cy="2674046"/>
          </a:xfrm>
          <a:prstGeom prst="rect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9107A4DB-C171-718B-40C6-8CB6CE8E51D4}"/>
              </a:ext>
            </a:extLst>
          </p:cNvPr>
          <p:cNvSpPr/>
          <p:nvPr/>
        </p:nvSpPr>
        <p:spPr>
          <a:xfrm>
            <a:off x="1562975" y="1173225"/>
            <a:ext cx="1883229" cy="9144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>
                <a:solidFill>
                  <a:schemeClr val="tx1"/>
                </a:solidFill>
              </a:rPr>
              <a:t>Hs, </a:t>
            </a:r>
            <a:r>
              <a:rPr lang="fr-FR" err="1">
                <a:solidFill>
                  <a:schemeClr val="tx1"/>
                </a:solidFill>
              </a:rPr>
              <a:t>Tp</a:t>
            </a:r>
            <a:r>
              <a:rPr lang="fr-FR">
                <a:solidFill>
                  <a:schemeClr val="tx1"/>
                </a:solidFill>
              </a:rPr>
              <a:t>, </a:t>
            </a:r>
            <a:r>
              <a:rPr lang="fr-FR" err="1">
                <a:solidFill>
                  <a:schemeClr val="tx1"/>
                </a:solidFill>
              </a:rPr>
              <a:t>Dir</a:t>
            </a:r>
            <a:endParaRPr lang="fr-FR">
              <a:solidFill>
                <a:schemeClr val="tx1"/>
              </a:solidFill>
            </a:endParaRPr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4A588AF4-53B5-34C3-481A-0EE93FC7657E}"/>
              </a:ext>
            </a:extLst>
          </p:cNvPr>
          <p:cNvSpPr/>
          <p:nvPr/>
        </p:nvSpPr>
        <p:spPr>
          <a:xfrm>
            <a:off x="3587718" y="1173225"/>
            <a:ext cx="1883229" cy="9144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>
                <a:solidFill>
                  <a:schemeClr val="tx1"/>
                </a:solidFill>
              </a:rPr>
              <a:t>SS</a:t>
            </a:r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12EDA407-3215-481D-9366-15C2F718200A}"/>
              </a:ext>
            </a:extLst>
          </p:cNvPr>
          <p:cNvSpPr/>
          <p:nvPr/>
        </p:nvSpPr>
        <p:spPr>
          <a:xfrm>
            <a:off x="5612461" y="1173225"/>
            <a:ext cx="1883229" cy="9144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>
                <a:solidFill>
                  <a:schemeClr val="tx1"/>
                </a:solidFill>
              </a:rPr>
              <a:t>MA</a:t>
            </a:r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51B9A37D-97E9-A2B3-D99A-32A3E163EEB0}"/>
              </a:ext>
            </a:extLst>
          </p:cNvPr>
          <p:cNvSpPr/>
          <p:nvPr/>
        </p:nvSpPr>
        <p:spPr>
          <a:xfrm>
            <a:off x="3587717" y="2234572"/>
            <a:ext cx="1883229" cy="914400"/>
          </a:xfrm>
          <a:prstGeom prst="rect">
            <a:avLst/>
          </a:prstGeom>
          <a:solidFill>
            <a:schemeClr val="accent1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Génération stochastique</a:t>
            </a:r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id="{32B943E0-F3A6-C5E4-00D2-D30DC658E3BE}"/>
              </a:ext>
            </a:extLst>
          </p:cNvPr>
          <p:cNvSpPr/>
          <p:nvPr/>
        </p:nvSpPr>
        <p:spPr>
          <a:xfrm>
            <a:off x="1555955" y="4098607"/>
            <a:ext cx="1883229" cy="9144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RFSM/LISFLOOD/SFINCS</a:t>
            </a:r>
          </a:p>
        </p:txBody>
      </p:sp>
      <p:sp>
        <p:nvSpPr>
          <p:cNvPr id="13" name="Rectángulo 12">
            <a:extLst>
              <a:ext uri="{FF2B5EF4-FFF2-40B4-BE49-F238E27FC236}">
                <a16:creationId xmlns:a16="http://schemas.microsoft.com/office/drawing/2014/main" id="{3B6479F0-03B2-887A-66C1-3127A7B10CF0}"/>
              </a:ext>
            </a:extLst>
          </p:cNvPr>
          <p:cNvSpPr/>
          <p:nvPr/>
        </p:nvSpPr>
        <p:spPr>
          <a:xfrm>
            <a:off x="1475889" y="1107910"/>
            <a:ext cx="6139543" cy="2166257"/>
          </a:xfrm>
          <a:prstGeom prst="rect">
            <a:avLst/>
          </a:prstGeom>
          <a:noFill/>
          <a:ln w="28575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Rectángulo 13">
            <a:extLst>
              <a:ext uri="{FF2B5EF4-FFF2-40B4-BE49-F238E27FC236}">
                <a16:creationId xmlns:a16="http://schemas.microsoft.com/office/drawing/2014/main" id="{8FD35DE0-D388-F592-6DAA-BFBFB1B94678}"/>
              </a:ext>
            </a:extLst>
          </p:cNvPr>
          <p:cNvSpPr/>
          <p:nvPr/>
        </p:nvSpPr>
        <p:spPr>
          <a:xfrm>
            <a:off x="1512410" y="3886606"/>
            <a:ext cx="2862943" cy="2558142"/>
          </a:xfrm>
          <a:prstGeom prst="rect">
            <a:avLst/>
          </a:prstGeom>
          <a:noFill/>
          <a:ln w="28575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Rectángulo 14">
            <a:extLst>
              <a:ext uri="{FF2B5EF4-FFF2-40B4-BE49-F238E27FC236}">
                <a16:creationId xmlns:a16="http://schemas.microsoft.com/office/drawing/2014/main" id="{598003AC-6B20-8D93-8340-212736D7ECD0}"/>
              </a:ext>
            </a:extLst>
          </p:cNvPr>
          <p:cNvSpPr/>
          <p:nvPr/>
        </p:nvSpPr>
        <p:spPr>
          <a:xfrm>
            <a:off x="5605441" y="4098607"/>
            <a:ext cx="1883229" cy="9144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PCA, </a:t>
            </a:r>
            <a:r>
              <a:rPr lang="fr-FR" dirty="0" err="1">
                <a:solidFill>
                  <a:schemeClr val="tx1"/>
                </a:solidFill>
              </a:rPr>
              <a:t>autoencoders</a:t>
            </a:r>
            <a:r>
              <a:rPr lang="fr-FR" dirty="0">
                <a:solidFill>
                  <a:schemeClr val="tx1"/>
                </a:solidFill>
              </a:rPr>
              <a:t>, GP, DL</a:t>
            </a: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A2B4FDE6-0EEC-C533-6E86-F772158F4CE5}"/>
              </a:ext>
            </a:extLst>
          </p:cNvPr>
          <p:cNvSpPr txBox="1"/>
          <p:nvPr/>
        </p:nvSpPr>
        <p:spPr>
          <a:xfrm>
            <a:off x="1475888" y="753410"/>
            <a:ext cx="40603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1. Drivers</a:t>
            </a: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9EDCF049-6A68-B963-D8A9-7B3D8226EF91}"/>
              </a:ext>
            </a:extLst>
          </p:cNvPr>
          <p:cNvSpPr txBox="1"/>
          <p:nvPr/>
        </p:nvSpPr>
        <p:spPr>
          <a:xfrm>
            <a:off x="1512410" y="3557207"/>
            <a:ext cx="35160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2. Modèle numérique</a:t>
            </a: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B89ED53D-CC1D-3830-A7F4-957F17AFE002}"/>
              </a:ext>
            </a:extLst>
          </p:cNvPr>
          <p:cNvSpPr txBox="1"/>
          <p:nvPr/>
        </p:nvSpPr>
        <p:spPr>
          <a:xfrm>
            <a:off x="4678421" y="3538785"/>
            <a:ext cx="28102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3. Modèle statistique</a:t>
            </a:r>
          </a:p>
        </p:txBody>
      </p:sp>
      <p:sp>
        <p:nvSpPr>
          <p:cNvPr id="19" name="Rectángulo 18">
            <a:extLst>
              <a:ext uri="{FF2B5EF4-FFF2-40B4-BE49-F238E27FC236}">
                <a16:creationId xmlns:a16="http://schemas.microsoft.com/office/drawing/2014/main" id="{9EDAF072-CF84-87C8-33C9-891219A1E2AC}"/>
              </a:ext>
            </a:extLst>
          </p:cNvPr>
          <p:cNvSpPr/>
          <p:nvPr/>
        </p:nvSpPr>
        <p:spPr>
          <a:xfrm>
            <a:off x="4745469" y="3906573"/>
            <a:ext cx="2862943" cy="2558142"/>
          </a:xfrm>
          <a:prstGeom prst="rect">
            <a:avLst/>
          </a:prstGeom>
          <a:noFill/>
          <a:ln w="28575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Rectángulo 19">
            <a:extLst>
              <a:ext uri="{FF2B5EF4-FFF2-40B4-BE49-F238E27FC236}">
                <a16:creationId xmlns:a16="http://schemas.microsoft.com/office/drawing/2014/main" id="{4E0EE474-B696-9BFA-D976-77B26954202F}"/>
              </a:ext>
            </a:extLst>
          </p:cNvPr>
          <p:cNvSpPr/>
          <p:nvPr/>
        </p:nvSpPr>
        <p:spPr>
          <a:xfrm>
            <a:off x="3646011" y="5318259"/>
            <a:ext cx="1883229" cy="9144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Carte d’inondation</a:t>
            </a:r>
          </a:p>
        </p:txBody>
      </p:sp>
      <p:cxnSp>
        <p:nvCxnSpPr>
          <p:cNvPr id="21" name="Conector: angular 29">
            <a:extLst>
              <a:ext uri="{FF2B5EF4-FFF2-40B4-BE49-F238E27FC236}">
                <a16:creationId xmlns:a16="http://schemas.microsoft.com/office/drawing/2014/main" id="{5393EA04-F108-9913-30CB-6AE4CF83C3AE}"/>
              </a:ext>
            </a:extLst>
          </p:cNvPr>
          <p:cNvCxnSpPr>
            <a:cxnSpLocks/>
            <a:endCxn id="12" idx="0"/>
          </p:cNvCxnSpPr>
          <p:nvPr/>
        </p:nvCxnSpPr>
        <p:spPr>
          <a:xfrm rot="5400000">
            <a:off x="3223083" y="2783049"/>
            <a:ext cx="590046" cy="2041071"/>
          </a:xfrm>
          <a:prstGeom prst="bentConnector3">
            <a:avLst>
              <a:gd name="adj1" fmla="val 75829"/>
            </a:avLst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Conector: angular 32">
            <a:extLst>
              <a:ext uri="{FF2B5EF4-FFF2-40B4-BE49-F238E27FC236}">
                <a16:creationId xmlns:a16="http://schemas.microsoft.com/office/drawing/2014/main" id="{5E539963-B21A-0640-7004-1E034C9B59D8}"/>
              </a:ext>
            </a:extLst>
          </p:cNvPr>
          <p:cNvCxnSpPr>
            <a:cxnSpLocks/>
            <a:endCxn id="15" idx="0"/>
          </p:cNvCxnSpPr>
          <p:nvPr/>
        </p:nvCxnSpPr>
        <p:spPr>
          <a:xfrm rot="16200000" flipH="1">
            <a:off x="5247825" y="2799376"/>
            <a:ext cx="590046" cy="2008415"/>
          </a:xfrm>
          <a:prstGeom prst="bentConnector3">
            <a:avLst>
              <a:gd name="adj1" fmla="val 75828"/>
            </a:avLst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3" name="Conector: angular 36">
            <a:extLst>
              <a:ext uri="{FF2B5EF4-FFF2-40B4-BE49-F238E27FC236}">
                <a16:creationId xmlns:a16="http://schemas.microsoft.com/office/drawing/2014/main" id="{1C00BBBE-C76A-21E7-E6EB-3BF91FCCDDCD}"/>
              </a:ext>
            </a:extLst>
          </p:cNvPr>
          <p:cNvCxnSpPr>
            <a:cxnSpLocks/>
            <a:stCxn id="12" idx="2"/>
            <a:endCxn id="20" idx="0"/>
          </p:cNvCxnSpPr>
          <p:nvPr/>
        </p:nvCxnSpPr>
        <p:spPr>
          <a:xfrm rot="16200000" flipH="1">
            <a:off x="3389972" y="4120605"/>
            <a:ext cx="305252" cy="2090056"/>
          </a:xfrm>
          <a:prstGeom prst="bentConnector3">
            <a:avLst>
              <a:gd name="adj1" fmla="val 50000"/>
            </a:avLst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" name="Conector: angular 39">
            <a:extLst>
              <a:ext uri="{FF2B5EF4-FFF2-40B4-BE49-F238E27FC236}">
                <a16:creationId xmlns:a16="http://schemas.microsoft.com/office/drawing/2014/main" id="{5A6A4D01-BBDC-4159-D915-BFFF31E52F90}"/>
              </a:ext>
            </a:extLst>
          </p:cNvPr>
          <p:cNvCxnSpPr>
            <a:cxnSpLocks/>
            <a:stCxn id="15" idx="2"/>
            <a:endCxn id="20" idx="0"/>
          </p:cNvCxnSpPr>
          <p:nvPr/>
        </p:nvCxnSpPr>
        <p:spPr>
          <a:xfrm rot="5400000">
            <a:off x="5414715" y="4185918"/>
            <a:ext cx="305252" cy="1959430"/>
          </a:xfrm>
          <a:prstGeom prst="bentConnector3">
            <a:avLst>
              <a:gd name="adj1" fmla="val 50000"/>
            </a:avLst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5" name="CuadroTexto 24">
            <a:extLst>
              <a:ext uri="{FF2B5EF4-FFF2-40B4-BE49-F238E27FC236}">
                <a16:creationId xmlns:a16="http://schemas.microsoft.com/office/drawing/2014/main" id="{1207D1ED-31B4-C4D3-B494-97E41E1FC252}"/>
              </a:ext>
            </a:extLst>
          </p:cNvPr>
          <p:cNvSpPr txBox="1"/>
          <p:nvPr/>
        </p:nvSpPr>
        <p:spPr>
          <a:xfrm rot="16200000">
            <a:off x="-1205829" y="3036720"/>
            <a:ext cx="474838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800">
                <a:solidFill>
                  <a:schemeClr val="accent2"/>
                </a:solidFill>
              </a:rPr>
              <a:t>Y</a:t>
            </a:r>
            <a:r>
              <a:rPr lang="fr-FR" sz="4800"/>
              <a:t>  =    </a:t>
            </a:r>
            <a:r>
              <a:rPr lang="fr-FR" sz="4800">
                <a:solidFill>
                  <a:schemeClr val="accent6"/>
                </a:solidFill>
              </a:rPr>
              <a:t>f</a:t>
            </a:r>
            <a:r>
              <a:rPr lang="fr-FR" sz="4800"/>
              <a:t>        (</a:t>
            </a:r>
            <a:r>
              <a:rPr lang="fr-FR" sz="4800">
                <a:solidFill>
                  <a:schemeClr val="accent1"/>
                </a:solidFill>
              </a:rPr>
              <a:t>x</a:t>
            </a:r>
            <a:r>
              <a:rPr lang="fr-FR" sz="4800"/>
              <a:t>)</a:t>
            </a:r>
          </a:p>
        </p:txBody>
      </p:sp>
      <p:sp>
        <p:nvSpPr>
          <p:cNvPr id="26" name="CuadroTexto 25">
            <a:extLst>
              <a:ext uri="{FF2B5EF4-FFF2-40B4-BE49-F238E27FC236}">
                <a16:creationId xmlns:a16="http://schemas.microsoft.com/office/drawing/2014/main" id="{E698CC23-F92D-5BB2-338B-AE1007E5DA7F}"/>
              </a:ext>
            </a:extLst>
          </p:cNvPr>
          <p:cNvSpPr txBox="1"/>
          <p:nvPr/>
        </p:nvSpPr>
        <p:spPr>
          <a:xfrm>
            <a:off x="8120764" y="754954"/>
            <a:ext cx="39304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4. Applications</a:t>
            </a:r>
          </a:p>
        </p:txBody>
      </p:sp>
      <p:cxnSp>
        <p:nvCxnSpPr>
          <p:cNvPr id="27" name="Conector: angular 53">
            <a:extLst>
              <a:ext uri="{FF2B5EF4-FFF2-40B4-BE49-F238E27FC236}">
                <a16:creationId xmlns:a16="http://schemas.microsoft.com/office/drawing/2014/main" id="{4990189B-668E-74A2-CFFF-F651447AEEBF}"/>
              </a:ext>
            </a:extLst>
          </p:cNvPr>
          <p:cNvCxnSpPr>
            <a:cxnSpLocks/>
            <a:stCxn id="20" idx="2"/>
          </p:cNvCxnSpPr>
          <p:nvPr/>
        </p:nvCxnSpPr>
        <p:spPr>
          <a:xfrm rot="5400000" flipH="1" flipV="1">
            <a:off x="4409325" y="2454172"/>
            <a:ext cx="3956788" cy="3600186"/>
          </a:xfrm>
          <a:prstGeom prst="bentConnector4">
            <a:avLst>
              <a:gd name="adj1" fmla="val -9454"/>
              <a:gd name="adj2" fmla="val 94537"/>
            </a:avLst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8" name="Rectángulo 27">
            <a:extLst>
              <a:ext uri="{FF2B5EF4-FFF2-40B4-BE49-F238E27FC236}">
                <a16:creationId xmlns:a16="http://schemas.microsoft.com/office/drawing/2014/main" id="{568065D2-85B3-CCFD-14BA-C9EEF4335973}"/>
              </a:ext>
            </a:extLst>
          </p:cNvPr>
          <p:cNvSpPr/>
          <p:nvPr/>
        </p:nvSpPr>
        <p:spPr>
          <a:xfrm>
            <a:off x="8399205" y="1297005"/>
            <a:ext cx="3548741" cy="58622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Alerte rapide</a:t>
            </a:r>
          </a:p>
        </p:txBody>
      </p:sp>
      <p:sp>
        <p:nvSpPr>
          <p:cNvPr id="29" name="Rectángulo 28">
            <a:extLst>
              <a:ext uri="{FF2B5EF4-FFF2-40B4-BE49-F238E27FC236}">
                <a16:creationId xmlns:a16="http://schemas.microsoft.com/office/drawing/2014/main" id="{F72A2859-5F21-BB0C-5531-BECF5A328119}"/>
              </a:ext>
            </a:extLst>
          </p:cNvPr>
          <p:cNvSpPr/>
          <p:nvPr/>
        </p:nvSpPr>
        <p:spPr>
          <a:xfrm>
            <a:off x="8399204" y="1992473"/>
            <a:ext cx="3548741" cy="58622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Analyses probabilistes</a:t>
            </a:r>
          </a:p>
        </p:txBody>
      </p:sp>
      <p:sp>
        <p:nvSpPr>
          <p:cNvPr id="30" name="Rectángulo 29">
            <a:extLst>
              <a:ext uri="{FF2B5EF4-FFF2-40B4-BE49-F238E27FC236}">
                <a16:creationId xmlns:a16="http://schemas.microsoft.com/office/drawing/2014/main" id="{34D2E16F-CAD5-A8D3-A13B-49EFE316EBF3}"/>
              </a:ext>
            </a:extLst>
          </p:cNvPr>
          <p:cNvSpPr/>
          <p:nvPr/>
        </p:nvSpPr>
        <p:spPr>
          <a:xfrm>
            <a:off x="8399203" y="2687941"/>
            <a:ext cx="3548741" cy="58622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Analyse des incertitudes</a:t>
            </a:r>
          </a:p>
        </p:txBody>
      </p:sp>
      <p:sp>
        <p:nvSpPr>
          <p:cNvPr id="31" name="CuadroTexto 30">
            <a:extLst>
              <a:ext uri="{FF2B5EF4-FFF2-40B4-BE49-F238E27FC236}">
                <a16:creationId xmlns:a16="http://schemas.microsoft.com/office/drawing/2014/main" id="{E3941525-9EED-CDF3-9E34-961E5D6C4891}"/>
              </a:ext>
            </a:extLst>
          </p:cNvPr>
          <p:cNvSpPr txBox="1"/>
          <p:nvPr/>
        </p:nvSpPr>
        <p:spPr>
          <a:xfrm>
            <a:off x="6560637" y="364973"/>
            <a:ext cx="13576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err="1">
                <a:solidFill>
                  <a:schemeClr val="accent1">
                    <a:lumMod val="50000"/>
                  </a:schemeClr>
                </a:solidFill>
              </a:rPr>
              <a:t>On</a:t>
            </a:r>
            <a:r>
              <a:rPr lang="es-ES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s-ES" dirty="0" err="1">
                <a:solidFill>
                  <a:schemeClr val="accent1">
                    <a:lumMod val="50000"/>
                  </a:schemeClr>
                </a:solidFill>
              </a:rPr>
              <a:t>est</a:t>
            </a:r>
            <a:r>
              <a:rPr lang="es-ES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s-ES" dirty="0" err="1">
                <a:solidFill>
                  <a:schemeClr val="accent1">
                    <a:lumMod val="50000"/>
                  </a:schemeClr>
                </a:solidFill>
              </a:rPr>
              <a:t>ici</a:t>
            </a:r>
            <a:r>
              <a:rPr lang="es-ES" dirty="0">
                <a:solidFill>
                  <a:schemeClr val="accent1">
                    <a:lumMod val="50000"/>
                  </a:schemeClr>
                </a:solidFill>
              </a:rPr>
              <a:t> !</a:t>
            </a:r>
          </a:p>
        </p:txBody>
      </p:sp>
      <p:sp>
        <p:nvSpPr>
          <p:cNvPr id="32" name="Marcador de pie de página 31">
            <a:extLst>
              <a:ext uri="{FF2B5EF4-FFF2-40B4-BE49-F238E27FC236}">
                <a16:creationId xmlns:a16="http://schemas.microsoft.com/office/drawing/2014/main" id="{1B0109CF-FA8E-75DE-391B-43C1911F19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1</a:t>
            </a:r>
          </a:p>
        </p:txBody>
      </p:sp>
      <p:sp>
        <p:nvSpPr>
          <p:cNvPr id="33" name="CuadroTexto 32">
            <a:extLst>
              <a:ext uri="{FF2B5EF4-FFF2-40B4-BE49-F238E27FC236}">
                <a16:creationId xmlns:a16="http://schemas.microsoft.com/office/drawing/2014/main" id="{7A20038A-F133-1C62-CB8C-960C5DE877DC}"/>
              </a:ext>
            </a:extLst>
          </p:cNvPr>
          <p:cNvSpPr txBox="1"/>
          <p:nvPr/>
        </p:nvSpPr>
        <p:spPr>
          <a:xfrm>
            <a:off x="32254" y="6326130"/>
            <a:ext cx="6800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37</a:t>
            </a:r>
          </a:p>
        </p:txBody>
      </p:sp>
    </p:spTree>
    <p:extLst>
      <p:ext uri="{BB962C8B-B14F-4D97-AF65-F5344CB8AC3E}">
        <p14:creationId xmlns:p14="http://schemas.microsoft.com/office/powerpoint/2010/main" val="75231611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n 12">
            <a:extLst>
              <a:ext uri="{FF2B5EF4-FFF2-40B4-BE49-F238E27FC236}">
                <a16:creationId xmlns:a16="http://schemas.microsoft.com/office/drawing/2014/main" id="{884AC680-B7C7-484F-8BCA-C422B43649F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2012"/>
          <a:stretch/>
        </p:blipFill>
        <p:spPr>
          <a:xfrm>
            <a:off x="515814" y="0"/>
            <a:ext cx="11770894" cy="6858000"/>
          </a:xfrm>
          <a:prstGeom prst="rect">
            <a:avLst/>
          </a:prstGeom>
        </p:spPr>
      </p:pic>
      <p:sp>
        <p:nvSpPr>
          <p:cNvPr id="14" name="Rectángulo 13">
            <a:extLst>
              <a:ext uri="{FF2B5EF4-FFF2-40B4-BE49-F238E27FC236}">
                <a16:creationId xmlns:a16="http://schemas.microsoft.com/office/drawing/2014/main" id="{11ECE7C7-2ABA-4128-AA47-1F8D16166FC7}"/>
              </a:ext>
            </a:extLst>
          </p:cNvPr>
          <p:cNvSpPr/>
          <p:nvPr/>
        </p:nvSpPr>
        <p:spPr>
          <a:xfrm>
            <a:off x="515814" y="0"/>
            <a:ext cx="11770894" cy="6858000"/>
          </a:xfrm>
          <a:prstGeom prst="rect">
            <a:avLst/>
          </a:prstGeom>
          <a:solidFill>
            <a:schemeClr val="bg1">
              <a:lumMod val="75000"/>
              <a:alpha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" name="Rectángulo 4"/>
          <p:cNvSpPr/>
          <p:nvPr/>
        </p:nvSpPr>
        <p:spPr>
          <a:xfrm>
            <a:off x="-1" y="0"/>
            <a:ext cx="515815" cy="685800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B36735D3-3749-4856-9E24-DD4A344975B4}"/>
              </a:ext>
            </a:extLst>
          </p:cNvPr>
          <p:cNvSpPr txBox="1"/>
          <p:nvPr/>
        </p:nvSpPr>
        <p:spPr>
          <a:xfrm>
            <a:off x="500979" y="1472440"/>
            <a:ext cx="117708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spc="200">
                <a:latin typeface="Bahnschrift" panose="020B0502040204020203" pitchFamily="34" charset="0"/>
                <a:ea typeface="Franklin Gothic Book" charset="0"/>
                <a:cs typeface="Franklin Gothic Book" charset="0"/>
              </a:rPr>
              <a:t>Merci de votre attention !</a:t>
            </a:r>
            <a:endParaRPr lang="fr-FR" sz="3600" spc="200" baseline="30000">
              <a:latin typeface="Bahnschrift" panose="020B0502040204020203" pitchFamily="34" charset="0"/>
              <a:ea typeface="Franklin Gothic Book" charset="0"/>
              <a:cs typeface="Franklin Gothic Book" charset="0"/>
            </a:endParaRP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90B5DF4F-B35C-4536-ABFA-802A6A9A3643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0035334" y="140660"/>
            <a:ext cx="1946113" cy="803912"/>
          </a:xfrm>
          <a:prstGeom prst="rect">
            <a:avLst/>
          </a:prstGeom>
        </p:spPr>
      </p:pic>
      <p:pic>
        <p:nvPicPr>
          <p:cNvPr id="12" name="Picture 2" descr="Fichier:Logo BRGM.svg — Wikipédia">
            <a:extLst>
              <a:ext uri="{FF2B5EF4-FFF2-40B4-BE49-F238E27FC236}">
                <a16:creationId xmlns:a16="http://schemas.microsoft.com/office/drawing/2014/main" id="{966FA361-7C47-45BE-8777-9B82EF1C7A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3229" y="84955"/>
            <a:ext cx="2418362" cy="936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CuadroTexto 14">
            <a:extLst>
              <a:ext uri="{FF2B5EF4-FFF2-40B4-BE49-F238E27FC236}">
                <a16:creationId xmlns:a16="http://schemas.microsoft.com/office/drawing/2014/main" id="{3A0C5EB9-16EE-485E-ABE8-4571ED0B248C}"/>
              </a:ext>
            </a:extLst>
          </p:cNvPr>
          <p:cNvSpPr txBox="1"/>
          <p:nvPr/>
        </p:nvSpPr>
        <p:spPr>
          <a:xfrm>
            <a:off x="515814" y="4405775"/>
            <a:ext cx="11770894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pc="200" dirty="0">
                <a:latin typeface="Bahnschrift" panose="020B0502040204020203" pitchFamily="34" charset="0"/>
                <a:ea typeface="Franklin Gothic Book" charset="0"/>
                <a:cs typeface="Franklin Gothic Book" charset="0"/>
              </a:rPr>
              <a:t>Remerciements:</a:t>
            </a:r>
          </a:p>
          <a:p>
            <a:pPr algn="ctr"/>
            <a:endParaRPr lang="fr-FR" i="1" spc="200" dirty="0">
              <a:effectLst/>
              <a:latin typeface="Bahnschrift" panose="020B0502040204020203" pitchFamily="34" charset="0"/>
              <a:ea typeface="Calibri" panose="020F0502020204030204" pitchFamily="34" charset="0"/>
            </a:endParaRPr>
          </a:p>
          <a:p>
            <a:pPr algn="ctr"/>
            <a:r>
              <a:rPr lang="es-ES" sz="2000" i="1" dirty="0">
                <a:latin typeface="Calibri" panose="020F0502020204030204" pitchFamily="34" charset="0"/>
                <a:ea typeface="Calibri" panose="020F0502020204030204" pitchFamily="34" charset="0"/>
              </a:rPr>
              <a:t>Project </a:t>
            </a:r>
            <a:r>
              <a:rPr lang="es-ES" sz="2000" i="1" dirty="0" err="1">
                <a:latin typeface="Calibri" panose="020F0502020204030204" pitchFamily="34" charset="0"/>
                <a:ea typeface="Calibri" panose="020F0502020204030204" pitchFamily="34" charset="0"/>
              </a:rPr>
              <a:t>CoastalFutures</a:t>
            </a:r>
            <a:r>
              <a:rPr lang="es-ES" sz="2000" i="1" dirty="0">
                <a:latin typeface="Calibri" panose="020F0502020204030204" pitchFamily="34" charset="0"/>
                <a:ea typeface="Calibri" panose="020F0502020204030204" pitchFamily="34" charset="0"/>
              </a:rPr>
              <a:t>: </a:t>
            </a:r>
            <a:r>
              <a:rPr lang="es-ES" sz="20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PID2021-126506OB-I00  </a:t>
            </a:r>
            <a:r>
              <a:rPr lang="fr-FR" sz="20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financé</a:t>
            </a:r>
            <a:r>
              <a:rPr lang="es-ES" sz="20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par MCIN/AEI/10.13039/501100011033/ FEDER, UE.</a:t>
            </a:r>
            <a:endParaRPr lang="en-US" sz="20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algn="ctr"/>
            <a:endParaRPr lang="fr-FR" spc="200" dirty="0">
              <a:latin typeface="Bahnschrift" panose="020B0502040204020203" pitchFamily="34" charset="0"/>
              <a:ea typeface="Franklin Gothic Book" charset="0"/>
              <a:cs typeface="Franklin Gothic Book" charset="0"/>
            </a:endParaRPr>
          </a:p>
          <a:p>
            <a:pPr algn="ctr"/>
            <a:endParaRPr lang="fr-FR" spc="200" baseline="30000" dirty="0">
              <a:latin typeface="Bahnschrift" panose="020B0502040204020203" pitchFamily="34" charset="0"/>
              <a:ea typeface="Franklin Gothic Book" charset="0"/>
              <a:cs typeface="Franklin Gothic Book" charset="0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E9A7426E-4248-41D0-A5AA-9C4CE881C25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00463" y="5473005"/>
            <a:ext cx="3971925" cy="1152525"/>
          </a:xfrm>
          <a:prstGeom prst="rect">
            <a:avLst/>
          </a:prstGeom>
        </p:spPr>
      </p:pic>
      <p:sp>
        <p:nvSpPr>
          <p:cNvPr id="18" name="CuadroTexto 17">
            <a:extLst>
              <a:ext uri="{FF2B5EF4-FFF2-40B4-BE49-F238E27FC236}">
                <a16:creationId xmlns:a16="http://schemas.microsoft.com/office/drawing/2014/main" id="{9EF564C2-6279-4C5D-BFF9-E2B13AE20D92}"/>
              </a:ext>
            </a:extLst>
          </p:cNvPr>
          <p:cNvSpPr txBox="1"/>
          <p:nvPr/>
        </p:nvSpPr>
        <p:spPr>
          <a:xfrm>
            <a:off x="639831" y="2806355"/>
            <a:ext cx="1177089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spc="200" dirty="0" err="1">
                <a:latin typeface="Bahnschrift" panose="020B0502040204020203" pitchFamily="34" charset="0"/>
                <a:ea typeface="Franklin Gothic Book" charset="0"/>
                <a:cs typeface="Franklin Gothic Book" charset="0"/>
              </a:rPr>
              <a:t>alvcuestam@unican.es</a:t>
            </a:r>
            <a:endParaRPr lang="fr-FR" sz="1600" spc="200" baseline="30000" dirty="0">
              <a:latin typeface="Bahnschrift" panose="020B0502040204020203" pitchFamily="34" charset="0"/>
              <a:ea typeface="Franklin Gothic Book" charset="0"/>
              <a:cs typeface="Franklin Gothic Book" charset="0"/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E0C7E274-76A3-6AC1-D6F4-4269E31FC90C}"/>
              </a:ext>
            </a:extLst>
          </p:cNvPr>
          <p:cNvSpPr txBox="1"/>
          <p:nvPr/>
        </p:nvSpPr>
        <p:spPr>
          <a:xfrm>
            <a:off x="421106" y="2417012"/>
            <a:ext cx="1177089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spc="200" dirty="0">
                <a:latin typeface="Bahnschrift" panose="020B0502040204020203" pitchFamily="34" charset="0"/>
                <a:ea typeface="Franklin Gothic Book" charset="0"/>
                <a:cs typeface="Franklin Gothic Book" charset="0"/>
              </a:rPr>
              <a:t>Moisés Álvarez-Cuesta</a:t>
            </a:r>
            <a:r>
              <a:rPr lang="fr-FR" sz="1600" spc="200" baseline="30000" dirty="0">
                <a:latin typeface="Bahnschrift" panose="020B0502040204020203" pitchFamily="34" charset="0"/>
                <a:ea typeface="Franklin Gothic Book" charset="0"/>
                <a:cs typeface="Franklin Gothic Book" charset="0"/>
              </a:rPr>
              <a:t>1,2</a:t>
            </a:r>
            <a:r>
              <a:rPr lang="fr-FR" sz="1600" spc="200" dirty="0">
                <a:latin typeface="Bahnschrift" panose="020B0502040204020203" pitchFamily="34" charset="0"/>
                <a:ea typeface="Franklin Gothic Book" charset="0"/>
                <a:cs typeface="Franklin Gothic Book" charset="0"/>
              </a:rPr>
              <a:t>, Jérémy Rohmer</a:t>
            </a:r>
            <a:r>
              <a:rPr lang="fr-FR" sz="1600" spc="200" baseline="30000" dirty="0">
                <a:latin typeface="Bahnschrift" panose="020B0502040204020203" pitchFamily="34" charset="0"/>
                <a:ea typeface="Franklin Gothic Book" charset="0"/>
                <a:cs typeface="Franklin Gothic Book" charset="0"/>
              </a:rPr>
              <a:t>2</a:t>
            </a:r>
            <a:r>
              <a:rPr lang="fr-FR" sz="1600" spc="200" dirty="0">
                <a:latin typeface="Bahnschrift" panose="020B0502040204020203" pitchFamily="34" charset="0"/>
                <a:ea typeface="Franklin Gothic Book" charset="0"/>
                <a:cs typeface="Franklin Gothic Book" charset="0"/>
              </a:rPr>
              <a:t>, Alexandra Toimil</a:t>
            </a:r>
            <a:r>
              <a:rPr lang="fr-FR" sz="1600" spc="200" baseline="30000" dirty="0">
                <a:latin typeface="Bahnschrift" panose="020B0502040204020203" pitchFamily="34" charset="0"/>
                <a:ea typeface="Franklin Gothic Book" charset="0"/>
                <a:cs typeface="Franklin Gothic Book" charset="0"/>
              </a:rPr>
              <a:t>1</a:t>
            </a:r>
            <a:r>
              <a:rPr lang="fr-FR" sz="1600" spc="200" dirty="0">
                <a:latin typeface="Bahnschrift" panose="020B0502040204020203" pitchFamily="34" charset="0"/>
                <a:ea typeface="Franklin Gothic Book" charset="0"/>
                <a:cs typeface="Franklin Gothic Book" charset="0"/>
              </a:rPr>
              <a:t>, </a:t>
            </a:r>
            <a:r>
              <a:rPr lang="fr-FR" sz="1600" spc="200" dirty="0" err="1">
                <a:latin typeface="Bahnschrift" panose="020B0502040204020203" pitchFamily="34" charset="0"/>
                <a:ea typeface="Franklin Gothic Book" charset="0"/>
                <a:cs typeface="Franklin Gothic Book" charset="0"/>
              </a:rPr>
              <a:t>Iñigo</a:t>
            </a:r>
            <a:r>
              <a:rPr lang="fr-FR" sz="1600" spc="200" dirty="0">
                <a:latin typeface="Bahnschrift" panose="020B0502040204020203" pitchFamily="34" charset="0"/>
                <a:ea typeface="Franklin Gothic Book" charset="0"/>
                <a:cs typeface="Franklin Gothic Book" charset="0"/>
              </a:rPr>
              <a:t> J. Losada</a:t>
            </a:r>
            <a:r>
              <a:rPr lang="fr-FR" sz="1600" spc="200" baseline="30000" dirty="0">
                <a:latin typeface="Bahnschrift" panose="020B0502040204020203" pitchFamily="34" charset="0"/>
                <a:ea typeface="Franklin Gothic Book" charset="0"/>
                <a:cs typeface="Franklin Gothic Book" charset="0"/>
              </a:rPr>
              <a:t>1</a:t>
            </a:r>
            <a:r>
              <a:rPr lang="fr-FR" sz="1600" spc="200" dirty="0">
                <a:latin typeface="Bahnschrift" panose="020B0502040204020203" pitchFamily="34" charset="0"/>
                <a:ea typeface="Franklin Gothic Book" charset="0"/>
                <a:cs typeface="Franklin Gothic Book" charset="0"/>
              </a:rPr>
              <a:t>, </a:t>
            </a:r>
            <a:r>
              <a:rPr lang="fr-FR" sz="1600" spc="200" dirty="0" err="1">
                <a:latin typeface="Bahnschrift" panose="020B0502040204020203" pitchFamily="34" charset="0"/>
                <a:ea typeface="Franklin Gothic Book" charset="0"/>
                <a:cs typeface="Franklin Gothic Book" charset="0"/>
              </a:rPr>
              <a:t>Gonéri</a:t>
            </a:r>
            <a:r>
              <a:rPr lang="fr-FR" sz="1600" spc="200" dirty="0">
                <a:latin typeface="Bahnschrift" panose="020B0502040204020203" pitchFamily="34" charset="0"/>
                <a:ea typeface="Franklin Gothic Book" charset="0"/>
                <a:cs typeface="Franklin Gothic Book" charset="0"/>
              </a:rPr>
              <a:t> Le Cozannet</a:t>
            </a:r>
            <a:r>
              <a:rPr lang="fr-FR" sz="1600" spc="200" baseline="30000" dirty="0">
                <a:latin typeface="Bahnschrift" panose="020B0502040204020203" pitchFamily="34" charset="0"/>
                <a:ea typeface="Franklin Gothic Book" charset="0"/>
                <a:cs typeface="Franklin Gothic Book" charset="0"/>
              </a:rPr>
              <a:t>2</a:t>
            </a:r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716DC3C8-A7AF-5F29-4F65-8ED81E4165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39479360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La côte aussi a souffert. L'océan est toujours déchaîné, le 24 janvier, après le passage de la tempête.">
            <a:extLst>
              <a:ext uri="{FF2B5EF4-FFF2-40B4-BE49-F238E27FC236}">
                <a16:creationId xmlns:a16="http://schemas.microsoft.com/office/drawing/2014/main" id="{6C873DCA-17A1-E21B-D198-997FEBDCA7B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024"/>
          <a:stretch/>
        </p:blipFill>
        <p:spPr bwMode="auto">
          <a:xfrm>
            <a:off x="515814" y="24384"/>
            <a:ext cx="11676186" cy="6908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ángulo 4"/>
          <p:cNvSpPr/>
          <p:nvPr/>
        </p:nvSpPr>
        <p:spPr>
          <a:xfrm>
            <a:off x="-1" y="0"/>
            <a:ext cx="515815" cy="685800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222BF975-A343-48C8-6A7A-2767DE1B242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15814" y="-216186"/>
            <a:ext cx="9144000" cy="872271"/>
          </a:xfrm>
        </p:spPr>
        <p:txBody>
          <a:bodyPr>
            <a:normAutofit/>
          </a:bodyPr>
          <a:lstStyle/>
          <a:p>
            <a:pPr algn="l"/>
            <a:r>
              <a:rPr lang="fr-FR" sz="3200" dirty="0">
                <a:latin typeface="Bahnschrift SemiBold" panose="020B0502040204020203" pitchFamily="34" charset="0"/>
              </a:rPr>
              <a:t>Tempête Klaus (2009)</a:t>
            </a:r>
            <a:endParaRPr lang="es-ES" sz="3200" dirty="0">
              <a:latin typeface="Bahnschrift SemiBold" panose="020B0502040204020203" pitchFamily="34" charset="0"/>
            </a:endParaRP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C41C2F5E-7E41-B1F7-CB0A-8039155D7129}"/>
              </a:ext>
            </a:extLst>
          </p:cNvPr>
          <p:cNvSpPr/>
          <p:nvPr/>
        </p:nvSpPr>
        <p:spPr>
          <a:xfrm>
            <a:off x="6108192" y="1284135"/>
            <a:ext cx="5845042" cy="4619507"/>
          </a:xfrm>
          <a:prstGeom prst="rect">
            <a:avLst/>
          </a:prstGeom>
          <a:solidFill>
            <a:srgbClr val="A6A6A6">
              <a:alpha val="69804"/>
            </a:srgb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800" dirty="0"/>
          </a:p>
        </p:txBody>
      </p:sp>
      <p:pic>
        <p:nvPicPr>
          <p:cNvPr id="9" name="Picture 6" descr="Téléchargement gratuit d'Icônes de watch | FreeImages">
            <a:extLst>
              <a:ext uri="{FF2B5EF4-FFF2-40B4-BE49-F238E27FC236}">
                <a16:creationId xmlns:a16="http://schemas.microsoft.com/office/drawing/2014/main" id="{F732C81D-29CA-AE37-6D9F-341C611D71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0157" y="1624377"/>
            <a:ext cx="609246" cy="609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4" descr="Premium Vector | Measuring Tape Icon Set Tailor meter length vector symbol  in a black filled and outlined style Precision Measure Sign">
            <a:extLst>
              <a:ext uri="{FF2B5EF4-FFF2-40B4-BE49-F238E27FC236}">
                <a16:creationId xmlns:a16="http://schemas.microsoft.com/office/drawing/2014/main" id="{C1D7CE04-B483-25F0-51AB-06EC1C9123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0820" y="1929000"/>
            <a:ext cx="1426281" cy="1826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CuadroTexto 13">
            <a:extLst>
              <a:ext uri="{FF2B5EF4-FFF2-40B4-BE49-F238E27FC236}">
                <a16:creationId xmlns:a16="http://schemas.microsoft.com/office/drawing/2014/main" id="{9627271A-277C-E90C-1D45-2C763746A546}"/>
              </a:ext>
            </a:extLst>
          </p:cNvPr>
          <p:cNvSpPr txBox="1"/>
          <p:nvPr/>
        </p:nvSpPr>
        <p:spPr>
          <a:xfrm>
            <a:off x="7409931" y="1623732"/>
            <a:ext cx="52733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/>
              <a:t>23-25 janvier 2009 (2 jours)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2F779137-ECBB-F170-AD03-1DDB8F3C7FF7}"/>
              </a:ext>
            </a:extLst>
          </p:cNvPr>
          <p:cNvSpPr txBox="1"/>
          <p:nvPr/>
        </p:nvSpPr>
        <p:spPr>
          <a:xfrm>
            <a:off x="7417023" y="2691169"/>
            <a:ext cx="42161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/>
              <a:t>900 km de littoral </a:t>
            </a:r>
          </a:p>
        </p:txBody>
      </p:sp>
      <p:pic>
        <p:nvPicPr>
          <p:cNvPr id="2054" name="Picture 6">
            <a:extLst>
              <a:ext uri="{FF2B5EF4-FFF2-40B4-BE49-F238E27FC236}">
                <a16:creationId xmlns:a16="http://schemas.microsoft.com/office/drawing/2014/main" id="{1BF84695-7242-0200-2DD1-15238E8D2F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866" y="3188988"/>
            <a:ext cx="4778678" cy="3670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CuadroTexto 16">
            <a:extLst>
              <a:ext uri="{FF2B5EF4-FFF2-40B4-BE49-F238E27FC236}">
                <a16:creationId xmlns:a16="http://schemas.microsoft.com/office/drawing/2014/main" id="{C924433A-987C-F67C-8306-DA78411C0707}"/>
              </a:ext>
            </a:extLst>
          </p:cNvPr>
          <p:cNvSpPr txBox="1"/>
          <p:nvPr/>
        </p:nvSpPr>
        <p:spPr>
          <a:xfrm>
            <a:off x="3368084" y="6438598"/>
            <a:ext cx="634763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dirty="0" err="1"/>
              <a:t>meteofrance.com</a:t>
            </a:r>
            <a:endParaRPr lang="fr-FR" dirty="0"/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4619B87A-2A05-90D1-C908-EDC02D2521AC}"/>
              </a:ext>
            </a:extLst>
          </p:cNvPr>
          <p:cNvSpPr txBox="1"/>
          <p:nvPr/>
        </p:nvSpPr>
        <p:spPr>
          <a:xfrm>
            <a:off x="10256322" y="6425809"/>
            <a:ext cx="634763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dirty="0" err="1"/>
              <a:t>www.sudouest.fr</a:t>
            </a:r>
            <a:endParaRPr lang="fr-FR" dirty="0"/>
          </a:p>
        </p:txBody>
      </p:sp>
      <p:pic>
        <p:nvPicPr>
          <p:cNvPr id="3" name="Picture 4" descr="Image vectorielle Stock Black ribbon, mourning symbol simple isolated  vector icon. Rip realistic glyph sign. | Adobe Stock">
            <a:extLst>
              <a:ext uri="{FF2B5EF4-FFF2-40B4-BE49-F238E27FC236}">
                <a16:creationId xmlns:a16="http://schemas.microsoft.com/office/drawing/2014/main" id="{2D65753C-E0CE-7C16-F2A4-AB538DB66D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6238" y="3325582"/>
            <a:ext cx="1043609" cy="1043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8">
            <a:extLst>
              <a:ext uri="{FF2B5EF4-FFF2-40B4-BE49-F238E27FC236}">
                <a16:creationId xmlns:a16="http://schemas.microsoft.com/office/drawing/2014/main" id="{624F4AAC-B576-164F-BCD1-0FA9714C8C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419" y="4586912"/>
            <a:ext cx="565150" cy="565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CuadroTexto 15">
            <a:extLst>
              <a:ext uri="{FF2B5EF4-FFF2-40B4-BE49-F238E27FC236}">
                <a16:creationId xmlns:a16="http://schemas.microsoft.com/office/drawing/2014/main" id="{05D75DFB-C129-34E5-16B8-73390A98AC96}"/>
              </a:ext>
            </a:extLst>
          </p:cNvPr>
          <p:cNvSpPr txBox="1"/>
          <p:nvPr/>
        </p:nvSpPr>
        <p:spPr>
          <a:xfrm>
            <a:off x="7283623" y="3570628"/>
            <a:ext cx="32092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/>
              <a:t>26 décès </a:t>
            </a: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B13F114A-7AF2-88DA-2AA9-75B3DD8F36E4}"/>
              </a:ext>
            </a:extLst>
          </p:cNvPr>
          <p:cNvSpPr txBox="1"/>
          <p:nvPr/>
        </p:nvSpPr>
        <p:spPr>
          <a:xfrm>
            <a:off x="7423193" y="4638065"/>
            <a:ext cx="20948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/>
              <a:t>$6 milliards</a:t>
            </a:r>
          </a:p>
        </p:txBody>
      </p:sp>
      <p:sp>
        <p:nvSpPr>
          <p:cNvPr id="20" name="Marcador de pie de página 19">
            <a:extLst>
              <a:ext uri="{FF2B5EF4-FFF2-40B4-BE49-F238E27FC236}">
                <a16:creationId xmlns:a16="http://schemas.microsoft.com/office/drawing/2014/main" id="{F4902CCE-53F2-E6D8-0D17-1DBA467D41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1</a:t>
            </a:r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D1E7122E-4E30-A295-1F8D-151B10716AA1}"/>
              </a:ext>
            </a:extLst>
          </p:cNvPr>
          <p:cNvSpPr txBox="1"/>
          <p:nvPr/>
        </p:nvSpPr>
        <p:spPr>
          <a:xfrm>
            <a:off x="32254" y="6326130"/>
            <a:ext cx="6800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3722612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AAF024-5FF0-A79A-C84B-D5EBCEAEE9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Las inundaciones costeras aumentaron un 50% en los últimos 20 años">
            <a:extLst>
              <a:ext uri="{FF2B5EF4-FFF2-40B4-BE49-F238E27FC236}">
                <a16:creationId xmlns:a16="http://schemas.microsoft.com/office/drawing/2014/main" id="{58B48E1E-1F15-9743-2A6F-D3A91E5742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906" y="0"/>
            <a:ext cx="1193409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id="{CB85B617-E32D-B03D-72F8-FB73AAB12099}"/>
              </a:ext>
            </a:extLst>
          </p:cNvPr>
          <p:cNvSpPr/>
          <p:nvPr/>
        </p:nvSpPr>
        <p:spPr>
          <a:xfrm>
            <a:off x="-1" y="0"/>
            <a:ext cx="515815" cy="685800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BEE0C43A-4E7A-F6A5-F9E6-92DB15FBC33F}"/>
              </a:ext>
            </a:extLst>
          </p:cNvPr>
          <p:cNvSpPr txBox="1"/>
          <p:nvPr/>
        </p:nvSpPr>
        <p:spPr>
          <a:xfrm>
            <a:off x="9292856" y="6488668"/>
            <a:ext cx="46908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https://</a:t>
            </a:r>
            <a:r>
              <a:rPr lang="fr-FR" dirty="0" err="1"/>
              <a:t>www.elespanol.com</a:t>
            </a:r>
            <a:r>
              <a:rPr lang="fr-FR" dirty="0"/>
              <a:t>/</a:t>
            </a: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A2791B5A-5088-4B4F-EDBB-641BE399E253}"/>
              </a:ext>
            </a:extLst>
          </p:cNvPr>
          <p:cNvSpPr/>
          <p:nvPr/>
        </p:nvSpPr>
        <p:spPr>
          <a:xfrm>
            <a:off x="515815" y="0"/>
            <a:ext cx="11676185" cy="6858000"/>
          </a:xfrm>
          <a:prstGeom prst="rect">
            <a:avLst/>
          </a:prstGeom>
          <a:solidFill>
            <a:srgbClr val="A6A6A6">
              <a:alpha val="69804"/>
            </a:srgb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800" dirty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96B331BE-0C9F-CC1B-212B-4C7DFA0D892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15814" y="-216186"/>
            <a:ext cx="9144000" cy="872271"/>
          </a:xfrm>
        </p:spPr>
        <p:txBody>
          <a:bodyPr>
            <a:normAutofit/>
          </a:bodyPr>
          <a:lstStyle/>
          <a:p>
            <a:pPr algn="l"/>
            <a:r>
              <a:rPr lang="fr-FR" sz="3200" dirty="0">
                <a:latin typeface="Bahnschrift SemiBold" panose="020B0502040204020203" pitchFamily="34" charset="0"/>
              </a:rPr>
              <a:t>Objectif</a:t>
            </a:r>
            <a:endParaRPr lang="es-ES" sz="3200" dirty="0">
              <a:latin typeface="Bahnschrift SemiBold" panose="020B0502040204020203" pitchFamily="34" charset="0"/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7A889E38-F5C4-8995-A134-D89EDF0EBA60}"/>
              </a:ext>
            </a:extLst>
          </p:cNvPr>
          <p:cNvSpPr txBox="1"/>
          <p:nvPr/>
        </p:nvSpPr>
        <p:spPr>
          <a:xfrm>
            <a:off x="1159406" y="2367171"/>
            <a:ext cx="1077468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3600" dirty="0"/>
              <a:t>Modélisation </a:t>
            </a:r>
            <a:r>
              <a:rPr lang="fr-FR" sz="3600" u="sng" dirty="0"/>
              <a:t>probabiliste</a:t>
            </a:r>
            <a:r>
              <a:rPr lang="fr-FR" sz="3600" dirty="0"/>
              <a:t> des </a:t>
            </a:r>
            <a:r>
              <a:rPr lang="fr-FR" sz="3600" u="sng" dirty="0"/>
              <a:t>submersions</a:t>
            </a:r>
            <a:r>
              <a:rPr lang="fr-FR" sz="3600" dirty="0"/>
              <a:t> liées à des événements </a:t>
            </a:r>
            <a:r>
              <a:rPr lang="fr-FR" sz="3600" u="sng" dirty="0"/>
              <a:t>spatio-temporels </a:t>
            </a:r>
            <a:r>
              <a:rPr lang="fr-FR" sz="3600" dirty="0"/>
              <a:t>de </a:t>
            </a:r>
            <a:r>
              <a:rPr lang="fr-FR" sz="3600" u="sng" dirty="0"/>
              <a:t>grande échelle </a:t>
            </a:r>
            <a:r>
              <a:rPr lang="fr-FR" sz="3600" dirty="0"/>
              <a:t>(~1000 km)</a:t>
            </a:r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9D7DAF10-BC93-E646-0575-AD44181F6E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1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9F548E9C-FD8D-2A38-08FF-708A179B2E4B}"/>
              </a:ext>
            </a:extLst>
          </p:cNvPr>
          <p:cNvSpPr txBox="1"/>
          <p:nvPr/>
        </p:nvSpPr>
        <p:spPr>
          <a:xfrm>
            <a:off x="32254" y="6326130"/>
            <a:ext cx="6800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307532789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ED39BD-BCF9-6DB7-D122-5ABDC129E5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>
            <a:extLst>
              <a:ext uri="{FF2B5EF4-FFF2-40B4-BE49-F238E27FC236}">
                <a16:creationId xmlns:a16="http://schemas.microsoft.com/office/drawing/2014/main" id="{A3509E00-0BE4-A046-3340-A84DE60BC977}"/>
              </a:ext>
            </a:extLst>
          </p:cNvPr>
          <p:cNvSpPr/>
          <p:nvPr/>
        </p:nvSpPr>
        <p:spPr>
          <a:xfrm>
            <a:off x="-1" y="0"/>
            <a:ext cx="515815" cy="685800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68D66088-B9A2-8E4B-C082-FD952BA3D86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15814" y="-216186"/>
            <a:ext cx="9144000" cy="872271"/>
          </a:xfrm>
        </p:spPr>
        <p:txBody>
          <a:bodyPr>
            <a:normAutofit/>
          </a:bodyPr>
          <a:lstStyle/>
          <a:p>
            <a:pPr algn="l"/>
            <a:r>
              <a:rPr lang="fr-FR" sz="3200" dirty="0">
                <a:latin typeface="Bahnschrift SemiBold" panose="020B0502040204020203" pitchFamily="34" charset="0"/>
              </a:rPr>
              <a:t>Objectif</a:t>
            </a:r>
            <a:endParaRPr lang="es-ES" sz="3200" dirty="0">
              <a:latin typeface="Bahnschrift SemiBold" panose="020B0502040204020203" pitchFamily="34" charset="0"/>
            </a:endParaRP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2220B88C-8214-9863-B41F-D09C6996254A}"/>
              </a:ext>
            </a:extLst>
          </p:cNvPr>
          <p:cNvSpPr/>
          <p:nvPr/>
        </p:nvSpPr>
        <p:spPr>
          <a:xfrm>
            <a:off x="893613" y="856278"/>
            <a:ext cx="6906131" cy="2674046"/>
          </a:xfrm>
          <a:prstGeom prst="rect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CDF01C5D-FDE5-4742-6155-A9ECC36B0138}"/>
              </a:ext>
            </a:extLst>
          </p:cNvPr>
          <p:cNvSpPr/>
          <p:nvPr/>
        </p:nvSpPr>
        <p:spPr>
          <a:xfrm>
            <a:off x="1562975" y="1274549"/>
            <a:ext cx="1883229" cy="9144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>
                <a:solidFill>
                  <a:schemeClr val="tx1"/>
                </a:solidFill>
              </a:rPr>
              <a:t>Hs, </a:t>
            </a:r>
            <a:r>
              <a:rPr lang="fr-FR" err="1">
                <a:solidFill>
                  <a:schemeClr val="tx1"/>
                </a:solidFill>
              </a:rPr>
              <a:t>Tp</a:t>
            </a:r>
            <a:r>
              <a:rPr lang="fr-FR">
                <a:solidFill>
                  <a:schemeClr val="tx1"/>
                </a:solidFill>
              </a:rPr>
              <a:t>, </a:t>
            </a:r>
            <a:r>
              <a:rPr lang="fr-FR" err="1">
                <a:solidFill>
                  <a:schemeClr val="tx1"/>
                </a:solidFill>
              </a:rPr>
              <a:t>Dir</a:t>
            </a:r>
            <a:endParaRPr lang="fr-FR">
              <a:solidFill>
                <a:schemeClr val="tx1"/>
              </a:solidFill>
            </a:endParaRPr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75299681-C359-2464-A735-0873F25160E8}"/>
              </a:ext>
            </a:extLst>
          </p:cNvPr>
          <p:cNvSpPr/>
          <p:nvPr/>
        </p:nvSpPr>
        <p:spPr>
          <a:xfrm>
            <a:off x="3587718" y="1274549"/>
            <a:ext cx="1883229" cy="9144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>
                <a:solidFill>
                  <a:schemeClr val="tx1"/>
                </a:solidFill>
              </a:rPr>
              <a:t>SS</a:t>
            </a:r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6D353CAC-0BDB-9495-126C-C3CB3534F742}"/>
              </a:ext>
            </a:extLst>
          </p:cNvPr>
          <p:cNvSpPr/>
          <p:nvPr/>
        </p:nvSpPr>
        <p:spPr>
          <a:xfrm>
            <a:off x="5612461" y="1274549"/>
            <a:ext cx="1883229" cy="9144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>
                <a:solidFill>
                  <a:schemeClr val="tx1"/>
                </a:solidFill>
              </a:rPr>
              <a:t>MA</a:t>
            </a:r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2F9A528B-1E66-5DA5-ABE2-48A4AF2EA27D}"/>
              </a:ext>
            </a:extLst>
          </p:cNvPr>
          <p:cNvSpPr/>
          <p:nvPr/>
        </p:nvSpPr>
        <p:spPr>
          <a:xfrm>
            <a:off x="3587717" y="2335896"/>
            <a:ext cx="1883229" cy="914400"/>
          </a:xfrm>
          <a:prstGeom prst="rect">
            <a:avLst/>
          </a:prstGeom>
          <a:solidFill>
            <a:schemeClr val="accent1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Génération stochastique</a:t>
            </a:r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id="{4CC01172-0119-FB97-5692-2A293F39EC67}"/>
              </a:ext>
            </a:extLst>
          </p:cNvPr>
          <p:cNvSpPr/>
          <p:nvPr/>
        </p:nvSpPr>
        <p:spPr>
          <a:xfrm>
            <a:off x="1555955" y="4199931"/>
            <a:ext cx="1883229" cy="9144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RFSM/LISFLOOD/SFINCS</a:t>
            </a:r>
          </a:p>
        </p:txBody>
      </p:sp>
      <p:sp>
        <p:nvSpPr>
          <p:cNvPr id="13" name="Rectángulo 12">
            <a:extLst>
              <a:ext uri="{FF2B5EF4-FFF2-40B4-BE49-F238E27FC236}">
                <a16:creationId xmlns:a16="http://schemas.microsoft.com/office/drawing/2014/main" id="{A28A26ED-EC96-E9F2-8FC1-4B58F0266C66}"/>
              </a:ext>
            </a:extLst>
          </p:cNvPr>
          <p:cNvSpPr/>
          <p:nvPr/>
        </p:nvSpPr>
        <p:spPr>
          <a:xfrm>
            <a:off x="1475889" y="1209234"/>
            <a:ext cx="6139543" cy="2166257"/>
          </a:xfrm>
          <a:prstGeom prst="rect">
            <a:avLst/>
          </a:prstGeom>
          <a:noFill/>
          <a:ln w="28575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Rectángulo 13">
            <a:extLst>
              <a:ext uri="{FF2B5EF4-FFF2-40B4-BE49-F238E27FC236}">
                <a16:creationId xmlns:a16="http://schemas.microsoft.com/office/drawing/2014/main" id="{8E7C0562-6B45-FB3A-3166-42A9DAFE7B7E}"/>
              </a:ext>
            </a:extLst>
          </p:cNvPr>
          <p:cNvSpPr/>
          <p:nvPr/>
        </p:nvSpPr>
        <p:spPr>
          <a:xfrm>
            <a:off x="1512410" y="3987930"/>
            <a:ext cx="2862943" cy="2558142"/>
          </a:xfrm>
          <a:prstGeom prst="rect">
            <a:avLst/>
          </a:prstGeom>
          <a:noFill/>
          <a:ln w="28575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Rectángulo 14">
            <a:extLst>
              <a:ext uri="{FF2B5EF4-FFF2-40B4-BE49-F238E27FC236}">
                <a16:creationId xmlns:a16="http://schemas.microsoft.com/office/drawing/2014/main" id="{41EEB467-60AB-7584-9060-D5249E0AEC0A}"/>
              </a:ext>
            </a:extLst>
          </p:cNvPr>
          <p:cNvSpPr/>
          <p:nvPr/>
        </p:nvSpPr>
        <p:spPr>
          <a:xfrm>
            <a:off x="5605441" y="4199931"/>
            <a:ext cx="1883229" cy="9144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PCA, </a:t>
            </a:r>
            <a:r>
              <a:rPr lang="fr-FR" dirty="0" err="1">
                <a:solidFill>
                  <a:schemeClr val="tx1"/>
                </a:solidFill>
              </a:rPr>
              <a:t>autoencoders</a:t>
            </a:r>
            <a:r>
              <a:rPr lang="fr-FR" dirty="0">
                <a:solidFill>
                  <a:schemeClr val="tx1"/>
                </a:solidFill>
              </a:rPr>
              <a:t>, GP, DL</a:t>
            </a: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36229F8E-1BED-DBF8-68EF-E84CD79D2A72}"/>
              </a:ext>
            </a:extLst>
          </p:cNvPr>
          <p:cNvSpPr txBox="1"/>
          <p:nvPr/>
        </p:nvSpPr>
        <p:spPr>
          <a:xfrm>
            <a:off x="1475888" y="854734"/>
            <a:ext cx="40603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1. Drivers</a:t>
            </a: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4D4D4D8B-B4BA-F126-A1D5-19F2D3FB3C43}"/>
              </a:ext>
            </a:extLst>
          </p:cNvPr>
          <p:cNvSpPr txBox="1"/>
          <p:nvPr/>
        </p:nvSpPr>
        <p:spPr>
          <a:xfrm>
            <a:off x="1512410" y="3658531"/>
            <a:ext cx="35160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2. Modèle numérique</a:t>
            </a: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41B66661-35B7-0AD3-85E8-23CF937CE56D}"/>
              </a:ext>
            </a:extLst>
          </p:cNvPr>
          <p:cNvSpPr txBox="1"/>
          <p:nvPr/>
        </p:nvSpPr>
        <p:spPr>
          <a:xfrm>
            <a:off x="4678421" y="3640109"/>
            <a:ext cx="28102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3. Modèle statistique</a:t>
            </a:r>
          </a:p>
        </p:txBody>
      </p:sp>
      <p:sp>
        <p:nvSpPr>
          <p:cNvPr id="19" name="Rectángulo 18">
            <a:extLst>
              <a:ext uri="{FF2B5EF4-FFF2-40B4-BE49-F238E27FC236}">
                <a16:creationId xmlns:a16="http://schemas.microsoft.com/office/drawing/2014/main" id="{ABBB8AED-697F-9245-8C0C-EDF280C7D344}"/>
              </a:ext>
            </a:extLst>
          </p:cNvPr>
          <p:cNvSpPr/>
          <p:nvPr/>
        </p:nvSpPr>
        <p:spPr>
          <a:xfrm>
            <a:off x="4745469" y="4007897"/>
            <a:ext cx="2862943" cy="2558142"/>
          </a:xfrm>
          <a:prstGeom prst="rect">
            <a:avLst/>
          </a:prstGeom>
          <a:noFill/>
          <a:ln w="28575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Rectángulo 19">
            <a:extLst>
              <a:ext uri="{FF2B5EF4-FFF2-40B4-BE49-F238E27FC236}">
                <a16:creationId xmlns:a16="http://schemas.microsoft.com/office/drawing/2014/main" id="{03EA97EC-296F-2F6F-99D4-3FF0ACE8132C}"/>
              </a:ext>
            </a:extLst>
          </p:cNvPr>
          <p:cNvSpPr/>
          <p:nvPr/>
        </p:nvSpPr>
        <p:spPr>
          <a:xfrm>
            <a:off x="3646011" y="5419583"/>
            <a:ext cx="1883229" cy="9144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Carte d’inondation</a:t>
            </a:r>
          </a:p>
        </p:txBody>
      </p:sp>
      <p:cxnSp>
        <p:nvCxnSpPr>
          <p:cNvPr id="21" name="Conector: angular 29">
            <a:extLst>
              <a:ext uri="{FF2B5EF4-FFF2-40B4-BE49-F238E27FC236}">
                <a16:creationId xmlns:a16="http://schemas.microsoft.com/office/drawing/2014/main" id="{61209A01-F5BE-9899-07FB-C8A1D731D400}"/>
              </a:ext>
            </a:extLst>
          </p:cNvPr>
          <p:cNvCxnSpPr>
            <a:cxnSpLocks/>
            <a:endCxn id="12" idx="0"/>
          </p:cNvCxnSpPr>
          <p:nvPr/>
        </p:nvCxnSpPr>
        <p:spPr>
          <a:xfrm rot="5400000">
            <a:off x="3223083" y="2884373"/>
            <a:ext cx="590046" cy="2041071"/>
          </a:xfrm>
          <a:prstGeom prst="bentConnector3">
            <a:avLst>
              <a:gd name="adj1" fmla="val 75829"/>
            </a:avLst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Conector: angular 32">
            <a:extLst>
              <a:ext uri="{FF2B5EF4-FFF2-40B4-BE49-F238E27FC236}">
                <a16:creationId xmlns:a16="http://schemas.microsoft.com/office/drawing/2014/main" id="{76EBF8FA-154C-6ECF-8314-5930C9F4F525}"/>
              </a:ext>
            </a:extLst>
          </p:cNvPr>
          <p:cNvCxnSpPr>
            <a:cxnSpLocks/>
            <a:endCxn id="15" idx="0"/>
          </p:cNvCxnSpPr>
          <p:nvPr/>
        </p:nvCxnSpPr>
        <p:spPr>
          <a:xfrm rot="16200000" flipH="1">
            <a:off x="5247825" y="2900700"/>
            <a:ext cx="590046" cy="2008415"/>
          </a:xfrm>
          <a:prstGeom prst="bentConnector3">
            <a:avLst>
              <a:gd name="adj1" fmla="val 75828"/>
            </a:avLst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3" name="Conector: angular 36">
            <a:extLst>
              <a:ext uri="{FF2B5EF4-FFF2-40B4-BE49-F238E27FC236}">
                <a16:creationId xmlns:a16="http://schemas.microsoft.com/office/drawing/2014/main" id="{538A4CCA-DBB0-8A61-6BC2-A298343F39A2}"/>
              </a:ext>
            </a:extLst>
          </p:cNvPr>
          <p:cNvCxnSpPr>
            <a:cxnSpLocks/>
            <a:stCxn id="12" idx="2"/>
            <a:endCxn id="20" idx="0"/>
          </p:cNvCxnSpPr>
          <p:nvPr/>
        </p:nvCxnSpPr>
        <p:spPr>
          <a:xfrm rot="16200000" flipH="1">
            <a:off x="3389972" y="4221929"/>
            <a:ext cx="305252" cy="2090056"/>
          </a:xfrm>
          <a:prstGeom prst="bentConnector3">
            <a:avLst>
              <a:gd name="adj1" fmla="val 50000"/>
            </a:avLst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" name="Conector: angular 39">
            <a:extLst>
              <a:ext uri="{FF2B5EF4-FFF2-40B4-BE49-F238E27FC236}">
                <a16:creationId xmlns:a16="http://schemas.microsoft.com/office/drawing/2014/main" id="{CD14011F-A188-E622-FB55-A98C2A33BB66}"/>
              </a:ext>
            </a:extLst>
          </p:cNvPr>
          <p:cNvCxnSpPr>
            <a:cxnSpLocks/>
            <a:stCxn id="15" idx="2"/>
            <a:endCxn id="20" idx="0"/>
          </p:cNvCxnSpPr>
          <p:nvPr/>
        </p:nvCxnSpPr>
        <p:spPr>
          <a:xfrm rot="5400000">
            <a:off x="5414715" y="4287242"/>
            <a:ext cx="305252" cy="1959430"/>
          </a:xfrm>
          <a:prstGeom prst="bentConnector3">
            <a:avLst>
              <a:gd name="adj1" fmla="val 50000"/>
            </a:avLst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5" name="CuadroTexto 24">
            <a:extLst>
              <a:ext uri="{FF2B5EF4-FFF2-40B4-BE49-F238E27FC236}">
                <a16:creationId xmlns:a16="http://schemas.microsoft.com/office/drawing/2014/main" id="{8AB106CC-8B61-2026-F0C3-94E0A898E402}"/>
              </a:ext>
            </a:extLst>
          </p:cNvPr>
          <p:cNvSpPr txBox="1"/>
          <p:nvPr/>
        </p:nvSpPr>
        <p:spPr>
          <a:xfrm rot="16200000">
            <a:off x="-1205829" y="3138044"/>
            <a:ext cx="474838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800">
                <a:solidFill>
                  <a:schemeClr val="accent2"/>
                </a:solidFill>
              </a:rPr>
              <a:t>Y</a:t>
            </a:r>
            <a:r>
              <a:rPr lang="fr-FR" sz="4800"/>
              <a:t>  =    </a:t>
            </a:r>
            <a:r>
              <a:rPr lang="fr-FR" sz="4800">
                <a:solidFill>
                  <a:schemeClr val="accent6"/>
                </a:solidFill>
              </a:rPr>
              <a:t>f</a:t>
            </a:r>
            <a:r>
              <a:rPr lang="fr-FR" sz="4800"/>
              <a:t>        (</a:t>
            </a:r>
            <a:r>
              <a:rPr lang="fr-FR" sz="4800">
                <a:solidFill>
                  <a:schemeClr val="accent1"/>
                </a:solidFill>
              </a:rPr>
              <a:t>x</a:t>
            </a:r>
            <a:r>
              <a:rPr lang="fr-FR" sz="4800"/>
              <a:t>)</a:t>
            </a:r>
          </a:p>
        </p:txBody>
      </p:sp>
      <p:sp>
        <p:nvSpPr>
          <p:cNvPr id="26" name="CuadroTexto 25">
            <a:extLst>
              <a:ext uri="{FF2B5EF4-FFF2-40B4-BE49-F238E27FC236}">
                <a16:creationId xmlns:a16="http://schemas.microsoft.com/office/drawing/2014/main" id="{5FD4BF9F-D6D1-0E3A-B8A8-D5CDDFC5E19D}"/>
              </a:ext>
            </a:extLst>
          </p:cNvPr>
          <p:cNvSpPr txBox="1"/>
          <p:nvPr/>
        </p:nvSpPr>
        <p:spPr>
          <a:xfrm>
            <a:off x="8120764" y="856278"/>
            <a:ext cx="39304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3. Applications</a:t>
            </a:r>
          </a:p>
        </p:txBody>
      </p:sp>
      <p:sp>
        <p:nvSpPr>
          <p:cNvPr id="27" name="Rectángulo 26">
            <a:extLst>
              <a:ext uri="{FF2B5EF4-FFF2-40B4-BE49-F238E27FC236}">
                <a16:creationId xmlns:a16="http://schemas.microsoft.com/office/drawing/2014/main" id="{2297F95B-52F9-2CC6-1E41-D9307E2208C7}"/>
              </a:ext>
            </a:extLst>
          </p:cNvPr>
          <p:cNvSpPr/>
          <p:nvPr/>
        </p:nvSpPr>
        <p:spPr>
          <a:xfrm>
            <a:off x="8187812" y="1224066"/>
            <a:ext cx="4004188" cy="2306258"/>
          </a:xfrm>
          <a:prstGeom prst="rect">
            <a:avLst/>
          </a:prstGeom>
          <a:noFill/>
          <a:ln w="28575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/>
              <a:t>v</a:t>
            </a:r>
          </a:p>
        </p:txBody>
      </p:sp>
      <p:cxnSp>
        <p:nvCxnSpPr>
          <p:cNvPr id="28" name="Conector: angular 53">
            <a:extLst>
              <a:ext uri="{FF2B5EF4-FFF2-40B4-BE49-F238E27FC236}">
                <a16:creationId xmlns:a16="http://schemas.microsoft.com/office/drawing/2014/main" id="{09A6D4C7-DC06-4B0D-AF12-DE2004BA29AC}"/>
              </a:ext>
            </a:extLst>
          </p:cNvPr>
          <p:cNvCxnSpPr>
            <a:cxnSpLocks/>
            <a:stCxn id="20" idx="2"/>
            <a:endCxn id="27" idx="1"/>
          </p:cNvCxnSpPr>
          <p:nvPr/>
        </p:nvCxnSpPr>
        <p:spPr>
          <a:xfrm rot="5400000" flipH="1" flipV="1">
            <a:off x="4409325" y="2555496"/>
            <a:ext cx="3956788" cy="3600186"/>
          </a:xfrm>
          <a:prstGeom prst="bentConnector4">
            <a:avLst>
              <a:gd name="adj1" fmla="val -9454"/>
              <a:gd name="adj2" fmla="val 91362"/>
            </a:avLst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9" name="Rectángulo 28">
            <a:extLst>
              <a:ext uri="{FF2B5EF4-FFF2-40B4-BE49-F238E27FC236}">
                <a16:creationId xmlns:a16="http://schemas.microsoft.com/office/drawing/2014/main" id="{AB16A516-F586-0F2E-C3EF-7F6A48CEE5EA}"/>
              </a:ext>
            </a:extLst>
          </p:cNvPr>
          <p:cNvSpPr/>
          <p:nvPr/>
        </p:nvSpPr>
        <p:spPr>
          <a:xfrm>
            <a:off x="8399205" y="1398329"/>
            <a:ext cx="3548741" cy="58622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Alerte rapide</a:t>
            </a:r>
          </a:p>
        </p:txBody>
      </p:sp>
      <p:sp>
        <p:nvSpPr>
          <p:cNvPr id="30" name="Rectángulo 29">
            <a:extLst>
              <a:ext uri="{FF2B5EF4-FFF2-40B4-BE49-F238E27FC236}">
                <a16:creationId xmlns:a16="http://schemas.microsoft.com/office/drawing/2014/main" id="{7F59A1FE-8BF6-5416-9239-9023AC699048}"/>
              </a:ext>
            </a:extLst>
          </p:cNvPr>
          <p:cNvSpPr/>
          <p:nvPr/>
        </p:nvSpPr>
        <p:spPr>
          <a:xfrm>
            <a:off x="8399204" y="2093797"/>
            <a:ext cx="3548741" cy="58622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Analyses probabilistes</a:t>
            </a:r>
          </a:p>
        </p:txBody>
      </p:sp>
      <p:sp>
        <p:nvSpPr>
          <p:cNvPr id="31" name="Rectángulo 30">
            <a:extLst>
              <a:ext uri="{FF2B5EF4-FFF2-40B4-BE49-F238E27FC236}">
                <a16:creationId xmlns:a16="http://schemas.microsoft.com/office/drawing/2014/main" id="{E59F5379-AFB8-4229-1049-151FDFB400C1}"/>
              </a:ext>
            </a:extLst>
          </p:cNvPr>
          <p:cNvSpPr/>
          <p:nvPr/>
        </p:nvSpPr>
        <p:spPr>
          <a:xfrm>
            <a:off x="8399203" y="2789265"/>
            <a:ext cx="3548741" cy="58622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Analyse des incertitudes</a:t>
            </a:r>
          </a:p>
        </p:txBody>
      </p:sp>
      <p:sp>
        <p:nvSpPr>
          <p:cNvPr id="32" name="CuadroTexto 31">
            <a:extLst>
              <a:ext uri="{FF2B5EF4-FFF2-40B4-BE49-F238E27FC236}">
                <a16:creationId xmlns:a16="http://schemas.microsoft.com/office/drawing/2014/main" id="{4D71B865-FC85-F941-7582-0389A3DEB7D3}"/>
              </a:ext>
            </a:extLst>
          </p:cNvPr>
          <p:cNvSpPr txBox="1"/>
          <p:nvPr/>
        </p:nvSpPr>
        <p:spPr>
          <a:xfrm>
            <a:off x="6560637" y="466297"/>
            <a:ext cx="13576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err="1">
                <a:solidFill>
                  <a:schemeClr val="accent1">
                    <a:lumMod val="50000"/>
                  </a:schemeClr>
                </a:solidFill>
              </a:rPr>
              <a:t>On</a:t>
            </a:r>
            <a:r>
              <a:rPr lang="es-ES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s-ES" dirty="0" err="1">
                <a:solidFill>
                  <a:schemeClr val="accent1">
                    <a:lumMod val="50000"/>
                  </a:schemeClr>
                </a:solidFill>
              </a:rPr>
              <a:t>est</a:t>
            </a:r>
            <a:r>
              <a:rPr lang="es-ES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s-ES" dirty="0" err="1">
                <a:solidFill>
                  <a:schemeClr val="accent1">
                    <a:lumMod val="50000"/>
                  </a:schemeClr>
                </a:solidFill>
              </a:rPr>
              <a:t>ici</a:t>
            </a:r>
            <a:r>
              <a:rPr lang="es-ES" dirty="0">
                <a:solidFill>
                  <a:schemeClr val="accent1">
                    <a:lumMod val="50000"/>
                  </a:schemeClr>
                </a:solidFill>
              </a:rPr>
              <a:t> !</a:t>
            </a:r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28B14EFC-74C4-D3EB-3BC4-BB65AE99CF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1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EB50BB05-6A18-C825-1A4F-CEDCE16101E1}"/>
              </a:ext>
            </a:extLst>
          </p:cNvPr>
          <p:cNvSpPr txBox="1"/>
          <p:nvPr/>
        </p:nvSpPr>
        <p:spPr>
          <a:xfrm>
            <a:off x="32254" y="6326130"/>
            <a:ext cx="6800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3750119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C12BBB21-6EB2-1C51-90E1-843CA12B5879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894" b="7703"/>
          <a:stretch/>
        </p:blipFill>
        <p:spPr bwMode="auto">
          <a:xfrm>
            <a:off x="353290" y="-7182"/>
            <a:ext cx="12011891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ctángulo 4"/>
          <p:cNvSpPr/>
          <p:nvPr/>
        </p:nvSpPr>
        <p:spPr>
          <a:xfrm>
            <a:off x="-1" y="0"/>
            <a:ext cx="515815" cy="685800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EDAE65E3-37F3-3534-9C73-5A980FC4A09D}"/>
              </a:ext>
            </a:extLst>
          </p:cNvPr>
          <p:cNvSpPr/>
          <p:nvPr/>
        </p:nvSpPr>
        <p:spPr>
          <a:xfrm>
            <a:off x="521141" y="-14364"/>
            <a:ext cx="11844039" cy="6872364"/>
          </a:xfrm>
          <a:prstGeom prst="rect">
            <a:avLst/>
          </a:prstGeom>
          <a:solidFill>
            <a:srgbClr val="A6A6A6">
              <a:alpha val="69804"/>
            </a:srgb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800" dirty="0"/>
          </a:p>
        </p:txBody>
      </p:sp>
      <p:sp>
        <p:nvSpPr>
          <p:cNvPr id="30" name="Título 1">
            <a:extLst>
              <a:ext uri="{FF2B5EF4-FFF2-40B4-BE49-F238E27FC236}">
                <a16:creationId xmlns:a16="http://schemas.microsoft.com/office/drawing/2014/main" id="{9C2336FF-3088-4723-956B-2963F828679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15814" y="-216186"/>
            <a:ext cx="9144000" cy="872271"/>
          </a:xfrm>
        </p:spPr>
        <p:txBody>
          <a:bodyPr>
            <a:normAutofit/>
          </a:bodyPr>
          <a:lstStyle/>
          <a:p>
            <a:pPr algn="l"/>
            <a:r>
              <a:rPr lang="fr-FR" sz="3200" noProof="0" dirty="0">
                <a:latin typeface="Bahnschrift SemiBold" panose="020B0502040204020203" pitchFamily="34" charset="0"/>
              </a:rPr>
              <a:t>Sommaire</a:t>
            </a:r>
            <a:endParaRPr lang="es-ES" sz="3200" dirty="0">
              <a:latin typeface="Bahnschrift SemiBold" panose="020B0502040204020203" pitchFamily="34" charset="0"/>
            </a:endParaRPr>
          </a:p>
        </p:txBody>
      </p:sp>
      <p:sp>
        <p:nvSpPr>
          <p:cNvPr id="43" name="CuadroTexto 42">
            <a:extLst>
              <a:ext uri="{FF2B5EF4-FFF2-40B4-BE49-F238E27FC236}">
                <a16:creationId xmlns:a16="http://schemas.microsoft.com/office/drawing/2014/main" id="{866603AB-7AE6-4856-9F4B-7205659E8B0C}"/>
              </a:ext>
            </a:extLst>
          </p:cNvPr>
          <p:cNvSpPr txBox="1"/>
          <p:nvPr/>
        </p:nvSpPr>
        <p:spPr>
          <a:xfrm>
            <a:off x="3923882" y="1695617"/>
            <a:ext cx="8079228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>
                <a:latin typeface="Bahnschrift SemiBold" panose="020B0502040204020203" pitchFamily="34" charset="0"/>
              </a:rPr>
              <a:t>Introduction</a:t>
            </a:r>
          </a:p>
          <a:p>
            <a:endParaRPr lang="fr-FR" sz="2000" dirty="0">
              <a:latin typeface="Bahnschrift SemiBold" panose="020B0502040204020203" pitchFamily="34" charset="0"/>
            </a:endParaRPr>
          </a:p>
          <a:p>
            <a:r>
              <a:rPr lang="fr-FR" sz="2000" dirty="0">
                <a:latin typeface="Bahnschrift SemiBold" panose="020B0502040204020203" pitchFamily="34" charset="0"/>
              </a:rPr>
              <a:t>État de l’art</a:t>
            </a:r>
          </a:p>
          <a:p>
            <a:endParaRPr lang="es-ES" sz="2000" dirty="0">
              <a:latin typeface="Bahnschrift SemiBold" panose="020B0502040204020203" pitchFamily="34" charset="0"/>
            </a:endParaRPr>
          </a:p>
          <a:p>
            <a:r>
              <a:rPr lang="fr-FR" sz="2000" dirty="0">
                <a:latin typeface="Bahnschrift SemiBold" panose="020B0502040204020203" pitchFamily="34" charset="0"/>
              </a:rPr>
              <a:t>Méthodes</a:t>
            </a:r>
          </a:p>
          <a:p>
            <a:endParaRPr lang="es-ES" sz="2000" dirty="0">
              <a:latin typeface="Bahnschrift SemiBold" panose="020B0502040204020203" pitchFamily="34" charset="0"/>
            </a:endParaRPr>
          </a:p>
          <a:p>
            <a:r>
              <a:rPr lang="fr-FR" sz="2000" dirty="0">
                <a:latin typeface="Bahnschrift SemiBold" panose="020B0502040204020203" pitchFamily="34" charset="0"/>
              </a:rPr>
              <a:t>Validation avec des événements passés</a:t>
            </a:r>
          </a:p>
          <a:p>
            <a:endParaRPr lang="es-ES" sz="2000" dirty="0">
              <a:latin typeface="Bahnschrift SemiBold" panose="020B0502040204020203" pitchFamily="34" charset="0"/>
            </a:endParaRPr>
          </a:p>
          <a:p>
            <a:r>
              <a:rPr lang="fr-FR" sz="2000" dirty="0">
                <a:latin typeface="Bahnschrift SemiBold" panose="020B0502040204020203" pitchFamily="34" charset="0"/>
              </a:rPr>
              <a:t>Simulation des événements synthétiques</a:t>
            </a:r>
          </a:p>
          <a:p>
            <a:endParaRPr lang="fr-FR" sz="2000" dirty="0">
              <a:latin typeface="Bahnschrift SemiBold" panose="020B0502040204020203" pitchFamily="34" charset="0"/>
            </a:endParaRPr>
          </a:p>
          <a:p>
            <a:r>
              <a:rPr lang="fr-FR" sz="2000" dirty="0">
                <a:latin typeface="Bahnschrift SemiBold" panose="020B0502040204020203" pitchFamily="34" charset="0"/>
              </a:rPr>
              <a:t>Conclusions</a:t>
            </a:r>
          </a:p>
          <a:p>
            <a:endParaRPr lang="es-ES" sz="2000" dirty="0">
              <a:latin typeface="Bahnschrift SemiBold" panose="020B0502040204020203" pitchFamily="34" charset="0"/>
            </a:endParaRPr>
          </a:p>
          <a:p>
            <a:endParaRPr lang="es-ES" sz="2000" dirty="0">
              <a:latin typeface="Bahnschrift SemiBold" panose="020B0502040204020203" pitchFamily="34" charset="0"/>
            </a:endParaRPr>
          </a:p>
        </p:txBody>
      </p:sp>
      <p:sp>
        <p:nvSpPr>
          <p:cNvPr id="31" name="Elipse 30">
            <a:extLst>
              <a:ext uri="{FF2B5EF4-FFF2-40B4-BE49-F238E27FC236}">
                <a16:creationId xmlns:a16="http://schemas.microsoft.com/office/drawing/2014/main" id="{7181E808-1EED-4C8A-88BE-507B042EE33D}"/>
              </a:ext>
            </a:extLst>
          </p:cNvPr>
          <p:cNvSpPr/>
          <p:nvPr/>
        </p:nvSpPr>
        <p:spPr>
          <a:xfrm>
            <a:off x="3318764" y="1695617"/>
            <a:ext cx="470647" cy="443753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2" name="CuadroTexto 31">
            <a:extLst>
              <a:ext uri="{FF2B5EF4-FFF2-40B4-BE49-F238E27FC236}">
                <a16:creationId xmlns:a16="http://schemas.microsoft.com/office/drawing/2014/main" id="{8A8D4DCF-1E90-4C24-93A9-8CCB51CBFF1C}"/>
              </a:ext>
            </a:extLst>
          </p:cNvPr>
          <p:cNvSpPr txBox="1"/>
          <p:nvPr/>
        </p:nvSpPr>
        <p:spPr>
          <a:xfrm>
            <a:off x="3412893" y="1664258"/>
            <a:ext cx="4706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>
                <a:latin typeface="Bahnschrift SemiBold" panose="020B0502040204020203" pitchFamily="34" charset="0"/>
              </a:rPr>
              <a:t>1</a:t>
            </a:r>
          </a:p>
        </p:txBody>
      </p:sp>
      <p:sp>
        <p:nvSpPr>
          <p:cNvPr id="33" name="Elipse 32">
            <a:extLst>
              <a:ext uri="{FF2B5EF4-FFF2-40B4-BE49-F238E27FC236}">
                <a16:creationId xmlns:a16="http://schemas.microsoft.com/office/drawing/2014/main" id="{B986DE28-FA23-4104-ACF4-86DF91230571}"/>
              </a:ext>
            </a:extLst>
          </p:cNvPr>
          <p:cNvSpPr/>
          <p:nvPr/>
        </p:nvSpPr>
        <p:spPr>
          <a:xfrm>
            <a:off x="3318764" y="2291770"/>
            <a:ext cx="470647" cy="443753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4" name="CuadroTexto 33">
            <a:extLst>
              <a:ext uri="{FF2B5EF4-FFF2-40B4-BE49-F238E27FC236}">
                <a16:creationId xmlns:a16="http://schemas.microsoft.com/office/drawing/2014/main" id="{5F10B1B2-2122-4864-A730-8056233CB685}"/>
              </a:ext>
            </a:extLst>
          </p:cNvPr>
          <p:cNvSpPr txBox="1"/>
          <p:nvPr/>
        </p:nvSpPr>
        <p:spPr>
          <a:xfrm>
            <a:off x="3385999" y="2260411"/>
            <a:ext cx="4706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>
                <a:latin typeface="Bahnschrift SemiBold" panose="020B0502040204020203" pitchFamily="34" charset="0"/>
              </a:rPr>
              <a:t>2</a:t>
            </a:r>
          </a:p>
        </p:txBody>
      </p:sp>
      <p:sp>
        <p:nvSpPr>
          <p:cNvPr id="35" name="Elipse 34">
            <a:extLst>
              <a:ext uri="{FF2B5EF4-FFF2-40B4-BE49-F238E27FC236}">
                <a16:creationId xmlns:a16="http://schemas.microsoft.com/office/drawing/2014/main" id="{2912CF28-7910-435E-80AC-0536D5F1E20B}"/>
              </a:ext>
            </a:extLst>
          </p:cNvPr>
          <p:cNvSpPr/>
          <p:nvPr/>
        </p:nvSpPr>
        <p:spPr>
          <a:xfrm>
            <a:off x="3318764" y="2887923"/>
            <a:ext cx="470647" cy="443753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6" name="CuadroTexto 35">
            <a:extLst>
              <a:ext uri="{FF2B5EF4-FFF2-40B4-BE49-F238E27FC236}">
                <a16:creationId xmlns:a16="http://schemas.microsoft.com/office/drawing/2014/main" id="{B3FF9AB9-CCC5-40A1-B7E8-66D49AF65843}"/>
              </a:ext>
            </a:extLst>
          </p:cNvPr>
          <p:cNvSpPr txBox="1"/>
          <p:nvPr/>
        </p:nvSpPr>
        <p:spPr>
          <a:xfrm>
            <a:off x="3385999" y="2856564"/>
            <a:ext cx="4706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>
                <a:latin typeface="Bahnschrift SemiBold" panose="020B0502040204020203" pitchFamily="34" charset="0"/>
              </a:rPr>
              <a:t>3</a:t>
            </a:r>
          </a:p>
        </p:txBody>
      </p:sp>
      <p:sp>
        <p:nvSpPr>
          <p:cNvPr id="37" name="Elipse 36">
            <a:extLst>
              <a:ext uri="{FF2B5EF4-FFF2-40B4-BE49-F238E27FC236}">
                <a16:creationId xmlns:a16="http://schemas.microsoft.com/office/drawing/2014/main" id="{4A2982D1-2E6C-4CAD-BF4E-105E41418FF7}"/>
              </a:ext>
            </a:extLst>
          </p:cNvPr>
          <p:cNvSpPr/>
          <p:nvPr/>
        </p:nvSpPr>
        <p:spPr>
          <a:xfrm>
            <a:off x="3318764" y="3498095"/>
            <a:ext cx="470647" cy="443753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8" name="CuadroTexto 37">
            <a:extLst>
              <a:ext uri="{FF2B5EF4-FFF2-40B4-BE49-F238E27FC236}">
                <a16:creationId xmlns:a16="http://schemas.microsoft.com/office/drawing/2014/main" id="{34E6284A-5EA2-4952-BAEB-1CB981E36F80}"/>
              </a:ext>
            </a:extLst>
          </p:cNvPr>
          <p:cNvSpPr txBox="1"/>
          <p:nvPr/>
        </p:nvSpPr>
        <p:spPr>
          <a:xfrm>
            <a:off x="3385999" y="3466736"/>
            <a:ext cx="4706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>
                <a:latin typeface="Bahnschrift SemiBold" panose="020B0502040204020203" pitchFamily="34" charset="0"/>
              </a:rPr>
              <a:t>4</a:t>
            </a:r>
          </a:p>
        </p:txBody>
      </p:sp>
      <p:sp>
        <p:nvSpPr>
          <p:cNvPr id="39" name="Elipse 38">
            <a:extLst>
              <a:ext uri="{FF2B5EF4-FFF2-40B4-BE49-F238E27FC236}">
                <a16:creationId xmlns:a16="http://schemas.microsoft.com/office/drawing/2014/main" id="{FC8F524D-45CF-489D-93A4-1E8054AE6FC9}"/>
              </a:ext>
            </a:extLst>
          </p:cNvPr>
          <p:cNvSpPr/>
          <p:nvPr/>
        </p:nvSpPr>
        <p:spPr>
          <a:xfrm>
            <a:off x="3318764" y="4108267"/>
            <a:ext cx="470647" cy="443753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0" name="CuadroTexto 39">
            <a:extLst>
              <a:ext uri="{FF2B5EF4-FFF2-40B4-BE49-F238E27FC236}">
                <a16:creationId xmlns:a16="http://schemas.microsoft.com/office/drawing/2014/main" id="{67E37DC4-9715-4E48-AB97-30AE72BF4E78}"/>
              </a:ext>
            </a:extLst>
          </p:cNvPr>
          <p:cNvSpPr txBox="1"/>
          <p:nvPr/>
        </p:nvSpPr>
        <p:spPr>
          <a:xfrm>
            <a:off x="3385999" y="4076908"/>
            <a:ext cx="4706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>
                <a:latin typeface="Bahnschrift SemiBold" panose="020B0502040204020203" pitchFamily="34" charset="0"/>
              </a:rPr>
              <a:t>5</a:t>
            </a:r>
          </a:p>
        </p:txBody>
      </p:sp>
      <p:sp>
        <p:nvSpPr>
          <p:cNvPr id="3" name="Elipse 2">
            <a:extLst>
              <a:ext uri="{FF2B5EF4-FFF2-40B4-BE49-F238E27FC236}">
                <a16:creationId xmlns:a16="http://schemas.microsoft.com/office/drawing/2014/main" id="{C3B6F21D-3ED8-A396-3F83-D58E7A3E6316}"/>
              </a:ext>
            </a:extLst>
          </p:cNvPr>
          <p:cNvSpPr/>
          <p:nvPr/>
        </p:nvSpPr>
        <p:spPr>
          <a:xfrm>
            <a:off x="3318764" y="4749798"/>
            <a:ext cx="470647" cy="443753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31595BF0-2D92-C485-FCD2-2F06EA241485}"/>
              </a:ext>
            </a:extLst>
          </p:cNvPr>
          <p:cNvSpPr txBox="1"/>
          <p:nvPr/>
        </p:nvSpPr>
        <p:spPr>
          <a:xfrm>
            <a:off x="3385999" y="4718439"/>
            <a:ext cx="4706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>
                <a:latin typeface="Bahnschrift SemiBold" panose="020B0502040204020203" pitchFamily="34" charset="0"/>
              </a:rPr>
              <a:t>6</a:t>
            </a:r>
          </a:p>
        </p:txBody>
      </p:sp>
      <p:sp>
        <p:nvSpPr>
          <p:cNvPr id="7" name="Marcador de pie de página 6">
            <a:extLst>
              <a:ext uri="{FF2B5EF4-FFF2-40B4-BE49-F238E27FC236}">
                <a16:creationId xmlns:a16="http://schemas.microsoft.com/office/drawing/2014/main" id="{FF57E85D-BEA5-7B36-0D6A-9DE38F4E67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1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5D87E21F-291F-4CE1-286C-5AF39DB6549D}"/>
              </a:ext>
            </a:extLst>
          </p:cNvPr>
          <p:cNvSpPr txBox="1"/>
          <p:nvPr/>
        </p:nvSpPr>
        <p:spPr>
          <a:xfrm>
            <a:off x="32254" y="6326130"/>
            <a:ext cx="6800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18634997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41541A-0DA6-88AC-54B8-DAF2AEAC83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>
            <a:extLst>
              <a:ext uri="{FF2B5EF4-FFF2-40B4-BE49-F238E27FC236}">
                <a16:creationId xmlns:a16="http://schemas.microsoft.com/office/drawing/2014/main" id="{9A89C5DD-C07B-D55C-F859-38BD253B9A72}"/>
              </a:ext>
            </a:extLst>
          </p:cNvPr>
          <p:cNvSpPr/>
          <p:nvPr/>
        </p:nvSpPr>
        <p:spPr>
          <a:xfrm>
            <a:off x="-1" y="0"/>
            <a:ext cx="515815" cy="685800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656BCB9A-6976-FD29-54B9-5F4C762BB792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0035334" y="140660"/>
            <a:ext cx="1946113" cy="803912"/>
          </a:xfrm>
          <a:prstGeom prst="rect">
            <a:avLst/>
          </a:prstGeom>
        </p:spPr>
      </p:pic>
      <p:pic>
        <p:nvPicPr>
          <p:cNvPr id="12" name="Picture 2" descr="Fichier:Logo BRGM.svg — Wikipédia">
            <a:extLst>
              <a:ext uri="{FF2B5EF4-FFF2-40B4-BE49-F238E27FC236}">
                <a16:creationId xmlns:a16="http://schemas.microsoft.com/office/drawing/2014/main" id="{C42E423A-2D4D-BB65-35DC-6F882EC652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3229" y="84955"/>
            <a:ext cx="2418362" cy="936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D088FA0E-CBA8-53DD-7E83-FA486055EC09}"/>
              </a:ext>
            </a:extLst>
          </p:cNvPr>
          <p:cNvSpPr txBox="1"/>
          <p:nvPr/>
        </p:nvSpPr>
        <p:spPr>
          <a:xfrm rot="16200000">
            <a:off x="-521270" y="691288"/>
            <a:ext cx="15276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>
                <a:solidFill>
                  <a:schemeClr val="bg1"/>
                </a:solidFill>
              </a:rPr>
              <a:t>Introduction </a:t>
            </a: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A1E6F19F-05F4-AF2F-A38A-B4E3EFD61A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74219" y="2339970"/>
            <a:ext cx="7461115" cy="3437302"/>
          </a:xfrm>
          <a:prstGeom prst="rect">
            <a:avLst/>
          </a:prstGeom>
        </p:spPr>
      </p:pic>
      <p:pic>
        <p:nvPicPr>
          <p:cNvPr id="14" name="Imagen 13" descr="Interfaz de usuario gráfica&#10;&#10;Descripción generada automáticamente con confianza baja">
            <a:extLst>
              <a:ext uri="{FF2B5EF4-FFF2-40B4-BE49-F238E27FC236}">
                <a16:creationId xmlns:a16="http://schemas.microsoft.com/office/drawing/2014/main" id="{53EC598C-235E-3E31-B908-AE2824E0305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501" b="9929"/>
          <a:stretch/>
        </p:blipFill>
        <p:spPr>
          <a:xfrm>
            <a:off x="3970821" y="970408"/>
            <a:ext cx="4863109" cy="1369562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F3210EEB-E2F5-3A61-1E8E-1140986F4044}"/>
              </a:ext>
            </a:extLst>
          </p:cNvPr>
          <p:cNvSpPr txBox="1"/>
          <p:nvPr/>
        </p:nvSpPr>
        <p:spPr>
          <a:xfrm>
            <a:off x="4242613" y="5887592"/>
            <a:ext cx="412432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800" dirty="0">
                <a:solidFill>
                  <a:schemeClr val="accent5"/>
                </a:solidFill>
              </a:rPr>
              <a:t>https://</a:t>
            </a:r>
            <a:r>
              <a:rPr lang="fr-FR" sz="2800" dirty="0" err="1">
                <a:solidFill>
                  <a:schemeClr val="accent5"/>
                </a:solidFill>
              </a:rPr>
              <a:t>coclicoservices.eu</a:t>
            </a:r>
            <a:r>
              <a:rPr lang="fr-FR" sz="2800" dirty="0">
                <a:solidFill>
                  <a:schemeClr val="accent5"/>
                </a:solidFill>
              </a:rPr>
              <a:t>/</a:t>
            </a:r>
          </a:p>
        </p:txBody>
      </p:sp>
      <p:sp>
        <p:nvSpPr>
          <p:cNvPr id="8" name="Elipse 7">
            <a:extLst>
              <a:ext uri="{FF2B5EF4-FFF2-40B4-BE49-F238E27FC236}">
                <a16:creationId xmlns:a16="http://schemas.microsoft.com/office/drawing/2014/main" id="{FF832368-F1CF-5E5E-9FA5-3AD0392D67E8}"/>
              </a:ext>
            </a:extLst>
          </p:cNvPr>
          <p:cNvSpPr/>
          <p:nvPr/>
        </p:nvSpPr>
        <p:spPr>
          <a:xfrm>
            <a:off x="23020" y="1701473"/>
            <a:ext cx="470647" cy="443753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07030E9D-3E55-1E5F-FB2F-E7B838DCC7BD}"/>
              </a:ext>
            </a:extLst>
          </p:cNvPr>
          <p:cNvSpPr txBox="1"/>
          <p:nvPr/>
        </p:nvSpPr>
        <p:spPr>
          <a:xfrm rot="16200000">
            <a:off x="17133" y="1634814"/>
            <a:ext cx="4706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>
                <a:latin typeface="Bahnschrift SemiBold" panose="020B0502040204020203" pitchFamily="34" charset="0"/>
              </a:rPr>
              <a:t>1</a:t>
            </a:r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08587592-4BD8-0864-F2F1-EDB903D718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1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D00504CB-6F27-5704-6443-CBFAE99E84CE}"/>
              </a:ext>
            </a:extLst>
          </p:cNvPr>
          <p:cNvSpPr txBox="1"/>
          <p:nvPr/>
        </p:nvSpPr>
        <p:spPr>
          <a:xfrm>
            <a:off x="32254" y="6326130"/>
            <a:ext cx="6800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5690454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D821C9-F242-DF43-C683-8684B70431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>
            <a:extLst>
              <a:ext uri="{FF2B5EF4-FFF2-40B4-BE49-F238E27FC236}">
                <a16:creationId xmlns:a16="http://schemas.microsoft.com/office/drawing/2014/main" id="{51BD90F1-D2AF-49AB-08CB-177F511294F1}"/>
              </a:ext>
            </a:extLst>
          </p:cNvPr>
          <p:cNvSpPr/>
          <p:nvPr/>
        </p:nvSpPr>
        <p:spPr>
          <a:xfrm>
            <a:off x="-1" y="0"/>
            <a:ext cx="515815" cy="685800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866345DD-A56C-AFA2-B440-6FD994166899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0035334" y="140660"/>
            <a:ext cx="1946113" cy="803912"/>
          </a:xfrm>
          <a:prstGeom prst="rect">
            <a:avLst/>
          </a:prstGeom>
        </p:spPr>
      </p:pic>
      <p:pic>
        <p:nvPicPr>
          <p:cNvPr id="12" name="Picture 2" descr="Fichier:Logo BRGM.svg — Wikipédia">
            <a:extLst>
              <a:ext uri="{FF2B5EF4-FFF2-40B4-BE49-F238E27FC236}">
                <a16:creationId xmlns:a16="http://schemas.microsoft.com/office/drawing/2014/main" id="{6105F514-1723-600C-007B-7EFF49EE07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3229" y="84955"/>
            <a:ext cx="2418362" cy="936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5C592C09-8DDF-5E83-ED6B-9D250ABE69CE}"/>
              </a:ext>
            </a:extLst>
          </p:cNvPr>
          <p:cNvSpPr txBox="1"/>
          <p:nvPr/>
        </p:nvSpPr>
        <p:spPr>
          <a:xfrm rot="16200000">
            <a:off x="-521270" y="691288"/>
            <a:ext cx="15276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>
                <a:solidFill>
                  <a:schemeClr val="bg1"/>
                </a:solidFill>
              </a:rPr>
              <a:t>Introduction 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76646A2F-8CE0-01CE-0E30-0EAF21272F8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591" y="1090968"/>
            <a:ext cx="5839494" cy="5255545"/>
          </a:xfrm>
          <a:prstGeom prst="rect">
            <a:avLst/>
          </a:prstGeom>
        </p:spPr>
      </p:pic>
      <p:sp>
        <p:nvSpPr>
          <p:cNvPr id="18" name="Elipse 17">
            <a:extLst>
              <a:ext uri="{FF2B5EF4-FFF2-40B4-BE49-F238E27FC236}">
                <a16:creationId xmlns:a16="http://schemas.microsoft.com/office/drawing/2014/main" id="{752B4E5C-271B-5616-1ED0-E80528C0942C}"/>
              </a:ext>
            </a:extLst>
          </p:cNvPr>
          <p:cNvSpPr/>
          <p:nvPr/>
        </p:nvSpPr>
        <p:spPr>
          <a:xfrm>
            <a:off x="23020" y="1701473"/>
            <a:ext cx="470647" cy="443753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5EC57C97-EE7E-3D9D-65F2-1405B9A98969}"/>
              </a:ext>
            </a:extLst>
          </p:cNvPr>
          <p:cNvSpPr txBox="1"/>
          <p:nvPr/>
        </p:nvSpPr>
        <p:spPr>
          <a:xfrm rot="16200000">
            <a:off x="17133" y="1634814"/>
            <a:ext cx="4706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>
                <a:latin typeface="Bahnschrift SemiBold" panose="020B0502040204020203" pitchFamily="34" charset="0"/>
              </a:rPr>
              <a:t>1</a:t>
            </a:r>
          </a:p>
        </p:txBody>
      </p:sp>
      <p:sp>
        <p:nvSpPr>
          <p:cNvPr id="7" name="Título 1">
            <a:extLst>
              <a:ext uri="{FF2B5EF4-FFF2-40B4-BE49-F238E27FC236}">
                <a16:creationId xmlns:a16="http://schemas.microsoft.com/office/drawing/2014/main" id="{2A2C323F-55DC-7143-914D-BD2881A3C02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7591" y="-216281"/>
            <a:ext cx="9144000" cy="872271"/>
          </a:xfrm>
        </p:spPr>
        <p:txBody>
          <a:bodyPr>
            <a:normAutofit/>
          </a:bodyPr>
          <a:lstStyle/>
          <a:p>
            <a:pPr algn="l"/>
            <a:r>
              <a:rPr lang="fr-FR" sz="3200" dirty="0">
                <a:latin typeface="Bahnschrift SemiBold" panose="020B0502040204020203" pitchFamily="34" charset="0"/>
              </a:rPr>
              <a:t>Jeux des données</a:t>
            </a:r>
            <a:endParaRPr lang="es-ES" sz="3200" dirty="0">
              <a:latin typeface="Bahnschrift SemiBold" panose="020B0502040204020203" pitchFamily="34" charset="0"/>
            </a:endParaRPr>
          </a:p>
        </p:txBody>
      </p:sp>
      <p:pic>
        <p:nvPicPr>
          <p:cNvPr id="8" name="Imagen 7" descr="Interfaz de usuario gráfica&#10;&#10;Descripción generada automáticamente con confianza baja">
            <a:extLst>
              <a:ext uri="{FF2B5EF4-FFF2-40B4-BE49-F238E27FC236}">
                <a16:creationId xmlns:a16="http://schemas.microsoft.com/office/drawing/2014/main" id="{CCBCA75E-E5B0-10FC-91C6-2582DD36020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2378" y="4342447"/>
            <a:ext cx="4352031" cy="1787440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2CD2574D-DE2E-3B78-E3B8-A277F709ACD1}"/>
              </a:ext>
            </a:extLst>
          </p:cNvPr>
          <p:cNvSpPr txBox="1"/>
          <p:nvPr/>
        </p:nvSpPr>
        <p:spPr>
          <a:xfrm>
            <a:off x="6598862" y="1535287"/>
            <a:ext cx="5329580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000" dirty="0"/>
              <a:t>CTP (</a:t>
            </a:r>
            <a:r>
              <a:rPr lang="fr-FR" sz="2000" dirty="0" err="1"/>
              <a:t>coastal</a:t>
            </a:r>
            <a:r>
              <a:rPr lang="fr-FR" sz="2000" dirty="0"/>
              <a:t> </a:t>
            </a:r>
            <a:r>
              <a:rPr lang="fr-FR" sz="2000" dirty="0" err="1"/>
              <a:t>target</a:t>
            </a:r>
            <a:r>
              <a:rPr lang="fr-FR" sz="2000" dirty="0"/>
              <a:t> points) tous les km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000" dirty="0"/>
              <a:t>Profondeur relative (h/L): 0,1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000" dirty="0"/>
              <a:t>Chaque zone inondable (z&lt;15m) doit contenir des points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000" dirty="0"/>
              <a:t>Dans tous les CTP: séries temporelles des vagues, surcote, marée</a:t>
            </a:r>
          </a:p>
          <a:p>
            <a:endParaRPr lang="fr-FR" sz="1600" dirty="0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C331C5B4-7DD1-4788-6C5E-C0304150A4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1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ED0EE7C3-001F-F429-137D-110FB0F3BD64}"/>
              </a:ext>
            </a:extLst>
          </p:cNvPr>
          <p:cNvSpPr txBox="1"/>
          <p:nvPr/>
        </p:nvSpPr>
        <p:spPr>
          <a:xfrm>
            <a:off x="32254" y="6326130"/>
            <a:ext cx="6800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4133736814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1532</Words>
  <Application>Microsoft Macintosh PowerPoint</Application>
  <PresentationFormat>Panorámica</PresentationFormat>
  <Paragraphs>447</Paragraphs>
  <Slides>38</Slides>
  <Notes>14</Notes>
  <HiddenSlides>0</HiddenSlides>
  <MMClips>0</MMClips>
  <ScaleCrop>false</ScaleCrop>
  <HeadingPairs>
    <vt:vector size="6" baseType="variant">
      <vt:variant>
        <vt:lpstr>Fuentes usadas</vt:lpstr>
      </vt:variant>
      <vt:variant>
        <vt:i4>10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38</vt:i4>
      </vt:variant>
    </vt:vector>
  </HeadingPairs>
  <TitlesOfParts>
    <vt:vector size="49" baseType="lpstr">
      <vt:lpstr>ＭＳ Ｐゴシック</vt:lpstr>
      <vt:lpstr>Arial</vt:lpstr>
      <vt:lpstr>Bahnschrift</vt:lpstr>
      <vt:lpstr>Bahnschrift SemiBold</vt:lpstr>
      <vt:lpstr>Calibri</vt:lpstr>
      <vt:lpstr>Calibri Light</vt:lpstr>
      <vt:lpstr>Cambria Math</vt:lpstr>
      <vt:lpstr>Open Sans</vt:lpstr>
      <vt:lpstr>Times New Roman</vt:lpstr>
      <vt:lpstr>Wingdings</vt:lpstr>
      <vt:lpstr>Tema de Office</vt:lpstr>
      <vt:lpstr>Presentación de PowerPoint</vt:lpstr>
      <vt:lpstr>Cyclone Katrina (2005)</vt:lpstr>
      <vt:lpstr>Cyclone Katrina (2005)</vt:lpstr>
      <vt:lpstr>Tempête Klaus (2009)</vt:lpstr>
      <vt:lpstr>Objectif</vt:lpstr>
      <vt:lpstr>Objectif</vt:lpstr>
      <vt:lpstr>Sommaire</vt:lpstr>
      <vt:lpstr>Presentación de PowerPoint</vt:lpstr>
      <vt:lpstr>Jeux des données</vt:lpstr>
      <vt:lpstr>Niveau de la mer</vt:lpstr>
      <vt:lpstr>2.-État de l’art</vt:lpstr>
      <vt:lpstr>Études probabilistes de submersion</vt:lpstr>
      <vt:lpstr>Modélisation statistique des extrêmes spatiaux</vt:lpstr>
      <vt:lpstr>Modèle de Heffernan and Tawn 2004</vt:lpstr>
      <vt:lpstr>Inclusion de l’aspect temporel</vt:lpstr>
      <vt:lpstr>3.-Méthodes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4.-Validation avec des événements passés</vt:lpstr>
      <vt:lpstr>Presentación de PowerPoint</vt:lpstr>
      <vt:lpstr>Presentación de PowerPoint</vt:lpstr>
      <vt:lpstr>Presentación de PowerPoint</vt:lpstr>
      <vt:lpstr>5.-Simulation des événements synthétiques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6.-Conclusions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2022-11-15T16:18:19Z</dcterms:created>
  <dcterms:modified xsi:type="dcterms:W3CDTF">2025-04-01T08:22:00Z</dcterms:modified>
</cp:coreProperties>
</file>